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EE8"/>
    <a:srgbClr val="05AA32"/>
    <a:srgbClr val="3CC957"/>
    <a:srgbClr val="F40C80"/>
    <a:srgbClr val="269BFF"/>
    <a:srgbClr val="5AB2CA"/>
    <a:srgbClr val="0080FF"/>
    <a:srgbClr val="43A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0" autoAdjust="0"/>
    <p:restoredTop sz="94641" autoAdjust="0"/>
  </p:normalViewPr>
  <p:slideViewPr>
    <p:cSldViewPr snapToGrid="0" snapToObjects="1">
      <p:cViewPr>
        <p:scale>
          <a:sx n="100" d="100"/>
          <a:sy n="100" d="100"/>
        </p:scale>
        <p:origin x="6120" y="1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E275F-61E3-416A-992A-3B49CD9C93A9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C8E74-DC41-47C7-8E78-94BF7263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22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E0891E-A92D-45A7-A811-50EEF3B1C6A2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510"/>
            <a:ext cx="5607050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2C0C07C-9718-49B8-9A88-14F1C92050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0C07C-9718-49B8-9A88-14F1C92050C7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48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B287-5593-48C8-8D9A-0BB41B5781F9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0A5B-1FC8-43C2-A563-7DEC126DCB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650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38616-B562-4BC3-A254-29F348CCED3A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D799F-9A9C-4766-A792-2A98DE9DE6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48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E6EA6-AA9B-4AE8-96F6-C8F9F2FB44AA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F7363-6788-48CF-9ED3-40696CBB9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18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A354B-17C3-4D40-A206-7931EF959A64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A0419-88A7-4CCE-84BD-CDEA0BA68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36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76FC9-7C63-4CA7-B8D3-5C5BCB5F81FD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8B2F9-D0D5-4869-B2DB-B19EAEF10B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99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FBE11-FFA7-400F-940F-0D764C3F4FC3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7EA88-90CA-4FB0-BA78-F0730D6BF0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12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33DF6-0AE4-41DF-86DE-91F53E46E376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FE9D7-16A9-4B4C-A2FC-DDD801C00B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28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18157-E8FD-49B3-8C1D-90D527C3E539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CB37-232B-49D6-B9B5-002957A802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069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817E-98CE-4D58-9065-674CBD085BB3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6E2F8-41B2-4807-A149-C22402B8E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36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109A6-5544-46D1-997A-8AD9A2B6136B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21FF8-7E01-473E-9C78-1983BC8F31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49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182E6-DC4C-47A4-A145-053F52DBE2A8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4BAE0-C32A-4DB8-B6EF-E9769CBDD6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09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E729B9-6A6E-4360-928D-40CFECFD2183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28F49E1-935E-4C60-995F-6331D6A85B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690240"/>
              </p:ext>
            </p:extLst>
          </p:nvPr>
        </p:nvGraphicFramePr>
        <p:xfrm>
          <a:off x="1037578" y="716498"/>
          <a:ext cx="7794459" cy="5332844"/>
        </p:xfrm>
        <a:graphic>
          <a:graphicData uri="http://schemas.openxmlformats.org/drawingml/2006/table">
            <a:tbl>
              <a:tblPr/>
              <a:tblGrid>
                <a:gridCol w="7794459">
                  <a:extLst>
                    <a:ext uri="{9D8B030D-6E8A-4147-A177-3AD203B41FA5}">
                      <a16:colId xmlns:a16="http://schemas.microsoft.com/office/drawing/2014/main" val="3198675204"/>
                    </a:ext>
                  </a:extLst>
                </a:gridCol>
              </a:tblGrid>
              <a:tr h="8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3705"/>
                  </a:ext>
                </a:extLst>
              </a:tr>
              <a:tr h="981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76206"/>
                  </a:ext>
                </a:extLst>
              </a:tr>
              <a:tr h="8944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301142"/>
                  </a:ext>
                </a:extLst>
              </a:tr>
              <a:tr h="10565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375380"/>
                  </a:ext>
                </a:extLst>
              </a:tr>
              <a:tr h="7045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726593"/>
                  </a:ext>
                </a:extLst>
              </a:tr>
              <a:tr h="8944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09813"/>
                  </a:ext>
                </a:extLst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4127603" y="3489316"/>
            <a:ext cx="969246" cy="332145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Mid-term Grades Due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215740" y="5198382"/>
            <a:ext cx="2089935" cy="364958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Commencement Receptions  Grad/</a:t>
            </a:r>
            <a:r>
              <a:rPr lang="en-US" sz="1000" b="1" dirty="0" err="1">
                <a:solidFill>
                  <a:srgbClr val="F2F2F2"/>
                </a:solidFill>
                <a:latin typeface="Century Gothic"/>
                <a:cs typeface="Century Gothic"/>
              </a:rPr>
              <a:t>Ugrad</a:t>
            </a:r>
            <a:endParaRPr lang="en-US" sz="1000" b="1" dirty="0">
              <a:solidFill>
                <a:srgbClr val="F2F2F2"/>
              </a:solidFill>
              <a:latin typeface="Century Gothic"/>
              <a:cs typeface="Century Gothic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186755" y="3466187"/>
            <a:ext cx="1434763" cy="348836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Advising Period for Registration Begins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669949" y="1659618"/>
            <a:ext cx="1474819" cy="264143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Fall Semester Begins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2793566" y="5271199"/>
            <a:ext cx="2192921" cy="272561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Commencement – Grad/</a:t>
            </a:r>
            <a:r>
              <a:rPr lang="en-US" sz="1000" b="1" dirty="0" err="1">
                <a:solidFill>
                  <a:srgbClr val="F2F2F2"/>
                </a:solidFill>
                <a:latin typeface="Century Gothic"/>
                <a:cs typeface="Century Gothic"/>
              </a:rPr>
              <a:t>Ugrad</a:t>
            </a:r>
            <a:endParaRPr lang="en-US" sz="1000" b="1" dirty="0">
              <a:solidFill>
                <a:srgbClr val="F2F2F2"/>
              </a:solidFill>
              <a:latin typeface="Century Gothic"/>
              <a:cs typeface="Century Gothic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049094" y="4707865"/>
            <a:ext cx="2248612" cy="271042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Grad Final Oral Exam Deadlines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294709" y="5640878"/>
            <a:ext cx="726191" cy="319724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Final Exams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683984" y="3485238"/>
            <a:ext cx="1023360" cy="342654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P&amp;T Dossiers Due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6311123" y="1642410"/>
            <a:ext cx="2388565" cy="319169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Faculty Professional Development Applications (FPDA) due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68597" y="2762321"/>
            <a:ext cx="2151610" cy="297367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Foreign Travel Grants (FTG) Due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5563591" y="2065475"/>
            <a:ext cx="1228084" cy="320965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Welcome Back Picnic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1341107" y="2781438"/>
            <a:ext cx="939261" cy="269421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C00000"/>
                </a:solidFill>
                <a:latin typeface="Century Gothic"/>
                <a:cs typeface="Century Gothic"/>
              </a:rPr>
              <a:t>Labor Day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359845" y="4729103"/>
            <a:ext cx="1407825" cy="286895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C00000"/>
                </a:solidFill>
                <a:latin typeface="Century Gothic"/>
                <a:cs typeface="Century Gothic"/>
              </a:rPr>
              <a:t>Thanksgiving Break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1203434" y="5644727"/>
            <a:ext cx="1294467" cy="275805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Holiday Festivities 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8114608" y="5620026"/>
            <a:ext cx="697135" cy="35758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C00000"/>
                </a:solidFill>
                <a:latin typeface="Century Gothic"/>
                <a:cs typeface="Century Gothic"/>
              </a:rPr>
              <a:t>Holiday Break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5822452" y="865655"/>
            <a:ext cx="2746172" cy="263152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Course Evaluation Distribution: Session II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4234772" y="2028359"/>
            <a:ext cx="1268510" cy="384714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Faculty/Staff Retreat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5222201" y="3994429"/>
            <a:ext cx="1184148" cy="348836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ISU Homecoming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690544" y="2769256"/>
            <a:ext cx="1323101" cy="275805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COE Convocation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773120" y="3499137"/>
            <a:ext cx="1009891" cy="325759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INFORMS Conference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812312" y="3988232"/>
            <a:ext cx="970699" cy="324502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HFES Conference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3981309" y="3991718"/>
            <a:ext cx="1184148" cy="376661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Faculty/Student Dinner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465981" y="869774"/>
            <a:ext cx="1603425" cy="267792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Summer Session I Ends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341107" y="853015"/>
            <a:ext cx="1453004" cy="284364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C00000"/>
                </a:solidFill>
                <a:latin typeface="Century Gothic"/>
                <a:cs typeface="Century Gothic"/>
              </a:rPr>
              <a:t>Independence Day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1127234" y="1654780"/>
            <a:ext cx="1641201" cy="276648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Summer Session II Ends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5703158" y="5640644"/>
            <a:ext cx="1502930" cy="340202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Student Ratings of Teaching Distribution 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1091600" y="4002178"/>
            <a:ext cx="1648301" cy="315563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New Experimental Courses for Spring Due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1150804" y="5254268"/>
            <a:ext cx="1519194" cy="290273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ISU/</a:t>
            </a:r>
            <a:r>
              <a:rPr lang="en-US" sz="1000" b="1" dirty="0" err="1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Univ</a:t>
            </a: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 Awards Due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103178" y="3463443"/>
            <a:ext cx="2059121" cy="349176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Fall Student Marshal Nominations Due to College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136712" y="2047941"/>
            <a:ext cx="1134769" cy="320316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Grad Student Orientation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6471262" y="3876676"/>
            <a:ext cx="1253514" cy="520600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Textbook Requests for Spring Semester</a:t>
            </a:r>
          </a:p>
        </p:txBody>
      </p:sp>
      <p:sp>
        <p:nvSpPr>
          <p:cNvPr id="107" name="TextBox 3"/>
          <p:cNvSpPr txBox="1">
            <a:spLocks noChangeArrowheads="1"/>
          </p:cNvSpPr>
          <p:nvPr/>
        </p:nvSpPr>
        <p:spPr bwMode="auto">
          <a:xfrm>
            <a:off x="366713" y="109718"/>
            <a:ext cx="42037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7F7F7F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Academic Year: Fall</a:t>
            </a:r>
            <a:endParaRPr lang="en-US" altLang="en-US" b="1" dirty="0"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graphicFrame>
        <p:nvGraphicFramePr>
          <p:cNvPr id="109" name="Table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424496"/>
              </p:ext>
            </p:extLst>
          </p:nvPr>
        </p:nvGraphicFramePr>
        <p:xfrm>
          <a:off x="337474" y="685801"/>
          <a:ext cx="708812" cy="53680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5457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July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5526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Aug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280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Sept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0643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Oct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4066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Nov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5104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Dec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2" name="Rounded Rectangle 61"/>
          <p:cNvSpPr/>
          <p:nvPr/>
        </p:nvSpPr>
        <p:spPr>
          <a:xfrm>
            <a:off x="3198710" y="3476643"/>
            <a:ext cx="879404" cy="316926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Add/Drop Deadline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232828" y="4729103"/>
            <a:ext cx="1759092" cy="264438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Benefit Selections Due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2600136" y="5640644"/>
            <a:ext cx="1369773" cy="279888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Final Grades Due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2324304" y="2066118"/>
            <a:ext cx="1857645" cy="262371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Summer Final Grades Due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4054351" y="5644727"/>
            <a:ext cx="1520888" cy="276999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Winter Session Begins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366713" y="6160956"/>
            <a:ext cx="8575500" cy="608047"/>
            <a:chOff x="401940" y="6130750"/>
            <a:chExt cx="8575500" cy="608047"/>
          </a:xfrm>
        </p:grpSpPr>
        <p:grpSp>
          <p:nvGrpSpPr>
            <p:cNvPr id="95" name="Group 94"/>
            <p:cNvGrpSpPr/>
            <p:nvPr/>
          </p:nvGrpSpPr>
          <p:grpSpPr>
            <a:xfrm>
              <a:off x="401940" y="6130750"/>
              <a:ext cx="6751837" cy="601609"/>
              <a:chOff x="401941" y="6130750"/>
              <a:chExt cx="6409986" cy="601609"/>
            </a:xfrm>
          </p:grpSpPr>
          <p:grpSp>
            <p:nvGrpSpPr>
              <p:cNvPr id="103" name="Group 102"/>
              <p:cNvGrpSpPr/>
              <p:nvPr/>
            </p:nvGrpSpPr>
            <p:grpSpPr>
              <a:xfrm>
                <a:off x="401941" y="6203485"/>
                <a:ext cx="892390" cy="274317"/>
                <a:chOff x="401941" y="6203485"/>
                <a:chExt cx="892390" cy="274317"/>
              </a:xfrm>
            </p:grpSpPr>
            <p:sp>
              <p:nvSpPr>
                <p:cNvPr id="120" name="Rounded Rectangle 119"/>
                <p:cNvSpPr/>
                <p:nvPr/>
              </p:nvSpPr>
              <p:spPr>
                <a:xfrm>
                  <a:off x="401941" y="6203485"/>
                  <a:ext cx="274320" cy="274317"/>
                </a:xfrm>
                <a:prstGeom prst="roundRect">
                  <a:avLst/>
                </a:prstGeom>
                <a:gradFill>
                  <a:gsLst>
                    <a:gs pos="35000">
                      <a:srgbClr val="008040"/>
                    </a:gs>
                    <a:gs pos="100000">
                      <a:srgbClr val="008040"/>
                    </a:gs>
                    <a:gs pos="79000">
                      <a:srgbClr val="00E800"/>
                    </a:gs>
                  </a:gsLst>
                </a:gra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defRPr/>
                  </a:pPr>
                  <a:r>
                    <a:rPr lang="en-US" altLang="en-US" sz="1000" b="1">
                      <a:solidFill>
                        <a:srgbClr val="F2F2F2"/>
                      </a:solidFill>
                      <a:latin typeface="Century Gothic" panose="020B0502020202020204" pitchFamily="34" charset="0"/>
                      <a:ea typeface="Century Gothic" panose="020B0502020202020204" pitchFamily="34" charset="0"/>
                      <a:cs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668856" y="6213514"/>
                  <a:ext cx="625475" cy="24765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cap="all" dirty="0">
                      <a:latin typeface="Century Gothic"/>
                      <a:cs typeface="Century Gothic"/>
                    </a:rPr>
                    <a:t>events</a:t>
                  </a:r>
                  <a:endParaRPr lang="en-US" sz="1000" dirty="0">
                    <a:latin typeface="Century Gothic"/>
                    <a:cs typeface="Century Gothic"/>
                  </a:endParaRPr>
                </a:p>
              </p:txBody>
            </p:sp>
          </p:grpSp>
          <p:grpSp>
            <p:nvGrpSpPr>
              <p:cNvPr id="110" name="Group 109"/>
              <p:cNvGrpSpPr/>
              <p:nvPr/>
            </p:nvGrpSpPr>
            <p:grpSpPr>
              <a:xfrm>
                <a:off x="1377133" y="6137799"/>
                <a:ext cx="1070666" cy="400110"/>
                <a:chOff x="1472607" y="6137799"/>
                <a:chExt cx="1070666" cy="400110"/>
              </a:xfrm>
            </p:grpSpPr>
            <p:sp>
              <p:nvSpPr>
                <p:cNvPr id="118" name="Rounded Rectangle 117"/>
                <p:cNvSpPr/>
                <p:nvPr/>
              </p:nvSpPr>
              <p:spPr>
                <a:xfrm>
                  <a:off x="1472607" y="6203485"/>
                  <a:ext cx="274320" cy="274317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defRPr/>
                  </a:pPr>
                  <a:r>
                    <a:rPr lang="en-US" altLang="en-US" sz="1000" b="1" dirty="0">
                      <a:latin typeface="Century Gothic" panose="020B0502020202020204" pitchFamily="34" charset="0"/>
                      <a:ea typeface="Century Gothic" panose="020B0502020202020204" pitchFamily="34" charset="0"/>
                      <a:cs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1739848" y="6137799"/>
                  <a:ext cx="80342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cap="all" dirty="0">
                      <a:latin typeface="Century Gothic"/>
                      <a:cs typeface="Century Gothic"/>
                    </a:rPr>
                    <a:t>Holidays</a:t>
                  </a:r>
                </a:p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cap="all" dirty="0">
                      <a:latin typeface="Century Gothic"/>
                      <a:cs typeface="Century Gothic"/>
                    </a:rPr>
                    <a:t>&amp; Breaks</a:t>
                  </a:r>
                  <a:endParaRPr lang="en-US" sz="1000" dirty="0">
                    <a:latin typeface="Century Gothic"/>
                    <a:cs typeface="Century Gothic"/>
                  </a:endParaRPr>
                </a:p>
              </p:txBody>
            </p:sp>
          </p:grpSp>
          <p:grpSp>
            <p:nvGrpSpPr>
              <p:cNvPr id="111" name="Group 110"/>
              <p:cNvGrpSpPr/>
              <p:nvPr/>
            </p:nvGrpSpPr>
            <p:grpSpPr>
              <a:xfrm>
                <a:off x="2535834" y="6137799"/>
                <a:ext cx="1510590" cy="400110"/>
                <a:chOff x="3088583" y="6137799"/>
                <a:chExt cx="1510590" cy="400110"/>
              </a:xfrm>
            </p:grpSpPr>
            <p:sp>
              <p:nvSpPr>
                <p:cNvPr id="116" name="Rounded Rectangle 115"/>
                <p:cNvSpPr/>
                <p:nvPr/>
              </p:nvSpPr>
              <p:spPr>
                <a:xfrm>
                  <a:off x="3088583" y="6203485"/>
                  <a:ext cx="274320" cy="274317"/>
                </a:xfrm>
                <a:prstGeom prst="roundRect">
                  <a:avLst/>
                </a:prstGeom>
                <a:gradFill>
                  <a:gsLst>
                    <a:gs pos="35000">
                      <a:srgbClr val="FF8000"/>
                    </a:gs>
                    <a:gs pos="100000">
                      <a:srgbClr val="FF8000"/>
                    </a:gs>
                    <a:gs pos="80000">
                      <a:srgbClr val="FFCC66"/>
                    </a:gs>
                  </a:gsLst>
                </a:gra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defRPr/>
                  </a:pPr>
                  <a:r>
                    <a:rPr lang="en-US" altLang="en-US" sz="1000" b="1" dirty="0">
                      <a:latin typeface="Century Gothic" panose="020B0502020202020204" pitchFamily="34" charset="0"/>
                      <a:ea typeface="Century Gothic" panose="020B0502020202020204" pitchFamily="34" charset="0"/>
                      <a:cs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3342098" y="6137799"/>
                  <a:ext cx="125707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cap="all" dirty="0">
                      <a:latin typeface="Century Gothic"/>
                      <a:cs typeface="Century Gothic"/>
                    </a:rPr>
                    <a:t>Course &amp;</a:t>
                  </a:r>
                </a:p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cap="all" dirty="0">
                      <a:latin typeface="Century Gothic"/>
                      <a:cs typeface="Century Gothic"/>
                    </a:rPr>
                    <a:t>STUDENT RELATED</a:t>
                  </a:r>
                  <a:endParaRPr lang="en-US" sz="1000" dirty="0">
                    <a:latin typeface="Century Gothic"/>
                    <a:cs typeface="Century Gothic"/>
                  </a:endParaRPr>
                </a:p>
              </p:txBody>
            </p:sp>
          </p:grpSp>
          <p:grpSp>
            <p:nvGrpSpPr>
              <p:cNvPr id="112" name="Group 111"/>
              <p:cNvGrpSpPr/>
              <p:nvPr/>
            </p:nvGrpSpPr>
            <p:grpSpPr>
              <a:xfrm>
                <a:off x="4133749" y="6196393"/>
                <a:ext cx="1105008" cy="274317"/>
                <a:chOff x="5208237" y="6203485"/>
                <a:chExt cx="1105008" cy="274317"/>
              </a:xfrm>
            </p:grpSpPr>
            <p:sp>
              <p:nvSpPr>
                <p:cNvPr id="114" name="Rounded Rectangle 113"/>
                <p:cNvSpPr/>
                <p:nvPr/>
              </p:nvSpPr>
              <p:spPr>
                <a:xfrm>
                  <a:off x="5208237" y="6203485"/>
                  <a:ext cx="274320" cy="274317"/>
                </a:xfrm>
                <a:prstGeom prst="roundRect">
                  <a:avLst/>
                </a:prstGeom>
                <a:gradFill>
                  <a:gsLst>
                    <a:gs pos="100000">
                      <a:srgbClr val="FF0080"/>
                    </a:gs>
                    <a:gs pos="79000">
                      <a:srgbClr val="FF6FCF"/>
                    </a:gs>
                    <a:gs pos="57000">
                      <a:srgbClr val="FF0080"/>
                    </a:gs>
                  </a:gsLst>
                </a:gra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defRPr/>
                  </a:pPr>
                  <a:r>
                    <a:rPr lang="en-US" altLang="en-US" sz="1000" b="1" dirty="0">
                      <a:solidFill>
                        <a:srgbClr val="F2F2F2"/>
                      </a:solidFill>
                      <a:latin typeface="Century Gothic" panose="020B0502020202020204" pitchFamily="34" charset="0"/>
                      <a:ea typeface="Century Gothic" panose="020B0502020202020204" pitchFamily="34" charset="0"/>
                      <a:cs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5457582" y="6212896"/>
                  <a:ext cx="855663" cy="2460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cap="all" dirty="0">
                      <a:latin typeface="Century Gothic"/>
                      <a:cs typeface="Century Gothic"/>
                    </a:rPr>
                    <a:t>Deadlines</a:t>
                  </a:r>
                  <a:endParaRPr lang="en-US" sz="1000" dirty="0">
                    <a:latin typeface="Century Gothic"/>
                    <a:cs typeface="Century Gothic"/>
                  </a:endParaRPr>
                </a:p>
              </p:txBody>
            </p:sp>
          </p:grpSp>
          <p:sp>
            <p:nvSpPr>
              <p:cNvPr id="113" name="Rounded Rectangle 112"/>
              <p:cNvSpPr/>
              <p:nvPr/>
            </p:nvSpPr>
            <p:spPr>
              <a:xfrm>
                <a:off x="5198090" y="6130750"/>
                <a:ext cx="1613837" cy="601609"/>
              </a:xfrm>
              <a:prstGeom prst="roundRect">
                <a:avLst/>
              </a:prstGeom>
              <a:solidFill>
                <a:srgbClr val="0080FF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000" b="1" dirty="0">
                    <a:solidFill>
                      <a:srgbClr val="F2F2F2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Faculty/Staff Meetings:</a:t>
                </a:r>
              </a:p>
              <a:p>
                <a:pPr algn="ctr" eaLnBrk="1" hangingPunct="1">
                  <a:defRPr/>
                </a:pPr>
                <a:r>
                  <a:rPr lang="en-US" altLang="en-US" sz="1000" b="1" dirty="0">
                    <a:solidFill>
                      <a:srgbClr val="F2F2F2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1</a:t>
                </a:r>
                <a:r>
                  <a:rPr lang="en-US" altLang="en-US" sz="1000" b="1" baseline="30000" dirty="0">
                    <a:solidFill>
                      <a:srgbClr val="F2F2F2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st</a:t>
                </a:r>
                <a:r>
                  <a:rPr lang="en-US" altLang="en-US" sz="1000" b="1" dirty="0">
                    <a:solidFill>
                      <a:srgbClr val="F2F2F2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/3</a:t>
                </a:r>
                <a:r>
                  <a:rPr lang="en-US" altLang="en-US" sz="1000" b="1" baseline="30000" dirty="0">
                    <a:solidFill>
                      <a:srgbClr val="F2F2F2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rd</a:t>
                </a:r>
                <a:r>
                  <a:rPr lang="en-US" altLang="en-US" sz="1000" b="1" dirty="0">
                    <a:solidFill>
                      <a:srgbClr val="F2F2F2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 Thursday/month</a:t>
                </a:r>
              </a:p>
              <a:p>
                <a:pPr algn="ctr" eaLnBrk="1" hangingPunct="1">
                  <a:defRPr/>
                </a:pPr>
                <a:r>
                  <a:rPr lang="en-US" altLang="en-US" sz="1000" b="1" dirty="0">
                    <a:solidFill>
                      <a:srgbClr val="F2F2F2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3:30-5 p.m.</a:t>
                </a:r>
              </a:p>
            </p:txBody>
          </p:sp>
        </p:grpSp>
        <p:sp>
          <p:nvSpPr>
            <p:cNvPr id="96" name="Rounded Rectangle 95"/>
            <p:cNvSpPr/>
            <p:nvPr/>
          </p:nvSpPr>
          <p:spPr>
            <a:xfrm>
              <a:off x="7277536" y="6133804"/>
              <a:ext cx="1699904" cy="604993"/>
            </a:xfrm>
            <a:prstGeom prst="roundRect">
              <a:avLst/>
            </a:prstGeom>
            <a:solidFill>
              <a:srgbClr val="0080FF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000" b="1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Staff-Only Meetings:</a:t>
              </a:r>
            </a:p>
            <a:p>
              <a:pPr algn="ctr" eaLnBrk="1" hangingPunct="1">
                <a:defRPr/>
              </a:pPr>
              <a:r>
                <a:rPr lang="en-US" altLang="en-US" sz="1000" b="1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2</a:t>
              </a:r>
              <a:r>
                <a:rPr lang="en-US" altLang="en-US" sz="1000" b="1" baseline="30000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nd</a:t>
              </a:r>
              <a:r>
                <a:rPr lang="en-US" altLang="en-US" sz="1000" b="1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 Tuesday morning of each month</a:t>
              </a:r>
            </a:p>
          </p:txBody>
        </p:sp>
      </p:grpSp>
      <p:sp>
        <p:nvSpPr>
          <p:cNvPr id="84" name="Rounded Rectangle 83"/>
          <p:cNvSpPr/>
          <p:nvPr/>
        </p:nvSpPr>
        <p:spPr>
          <a:xfrm>
            <a:off x="2633719" y="2773454"/>
            <a:ext cx="1775983" cy="268416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Engineering Career Fair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45642" y="1477706"/>
            <a:ext cx="8521898" cy="4576171"/>
            <a:chOff x="345642" y="1477706"/>
            <a:chExt cx="8521898" cy="4576171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349103" y="1477706"/>
              <a:ext cx="84916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345642" y="6053877"/>
              <a:ext cx="84916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349103" y="2490054"/>
              <a:ext cx="84916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349103" y="3382149"/>
              <a:ext cx="84916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cxnSpLocks/>
            </p:cNvCxnSpPr>
            <p:nvPr/>
          </p:nvCxnSpPr>
          <p:spPr>
            <a:xfrm>
              <a:off x="375897" y="4433754"/>
              <a:ext cx="84916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346262" y="5148881"/>
              <a:ext cx="84916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8" name="Straight Connector 97"/>
          <p:cNvCxnSpPr/>
          <p:nvPr/>
        </p:nvCxnSpPr>
        <p:spPr>
          <a:xfrm flipV="1">
            <a:off x="363226" y="685800"/>
            <a:ext cx="8482826" cy="13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63226" y="699246"/>
            <a:ext cx="0" cy="5369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846052" y="692810"/>
            <a:ext cx="0" cy="5369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2882594" y="1668616"/>
            <a:ext cx="1631211" cy="262371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Century Gothic"/>
                <a:cs typeface="Century Gothic"/>
              </a:rPr>
              <a:t>Fall URA Proposals Due 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6840593" y="2080314"/>
            <a:ext cx="1924521" cy="291979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Century Gothic"/>
                <a:cs typeface="Century Gothic"/>
              </a:rPr>
              <a:t>Fall URA Applications Open </a:t>
            </a:r>
          </a:p>
        </p:txBody>
      </p:sp>
      <p:sp>
        <p:nvSpPr>
          <p:cNvPr id="83" name="TextBox 5"/>
          <p:cNvSpPr txBox="1">
            <a:spLocks noChangeArrowheads="1"/>
          </p:cNvSpPr>
          <p:nvPr/>
        </p:nvSpPr>
        <p:spPr bwMode="auto">
          <a:xfrm>
            <a:off x="4941276" y="95430"/>
            <a:ext cx="38154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7F7F7F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General Timeframe</a:t>
            </a:r>
            <a:endParaRPr lang="en-US" altLang="en-US" sz="2800" dirty="0"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104" name="Rounded Rectangle 85">
            <a:extLst>
              <a:ext uri="{FF2B5EF4-FFF2-40B4-BE49-F238E27FC236}">
                <a16:creationId xmlns:a16="http://schemas.microsoft.com/office/drawing/2014/main" id="{E5809803-6699-4EF5-96A1-B1241945D55D}"/>
              </a:ext>
            </a:extLst>
          </p:cNvPr>
          <p:cNvSpPr/>
          <p:nvPr/>
        </p:nvSpPr>
        <p:spPr>
          <a:xfrm>
            <a:off x="2794740" y="3880664"/>
            <a:ext cx="1135955" cy="487715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Staff Annual Review Materials Due</a:t>
            </a:r>
          </a:p>
        </p:txBody>
      </p:sp>
      <p:sp>
        <p:nvSpPr>
          <p:cNvPr id="105" name="Rounded Rectangle 76">
            <a:extLst>
              <a:ext uri="{FF2B5EF4-FFF2-40B4-BE49-F238E27FC236}">
                <a16:creationId xmlns:a16="http://schemas.microsoft.com/office/drawing/2014/main" id="{BDBF3B8E-B281-4A8C-A317-1FA2466A9C00}"/>
              </a:ext>
            </a:extLst>
          </p:cNvPr>
          <p:cNvSpPr/>
          <p:nvPr/>
        </p:nvSpPr>
        <p:spPr>
          <a:xfrm>
            <a:off x="5407358" y="4701535"/>
            <a:ext cx="1871483" cy="328833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Faculty, Staff and Post Doc Annual Reviews Complete</a:t>
            </a:r>
          </a:p>
        </p:txBody>
      </p:sp>
      <p:sp>
        <p:nvSpPr>
          <p:cNvPr id="106" name="Rounded Rectangle 78">
            <a:extLst>
              <a:ext uri="{FF2B5EF4-FFF2-40B4-BE49-F238E27FC236}">
                <a16:creationId xmlns:a16="http://schemas.microsoft.com/office/drawing/2014/main" id="{4F8EDE1D-052A-4E54-B084-46F22B327C08}"/>
              </a:ext>
            </a:extLst>
          </p:cNvPr>
          <p:cNvSpPr/>
          <p:nvPr/>
        </p:nvSpPr>
        <p:spPr>
          <a:xfrm>
            <a:off x="7541525" y="5225989"/>
            <a:ext cx="1129793" cy="325696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IE 3610 &amp; 4410 Poster Sessions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34637"/>
              </p:ext>
            </p:extLst>
          </p:nvPr>
        </p:nvGraphicFramePr>
        <p:xfrm>
          <a:off x="1072669" y="699247"/>
          <a:ext cx="7847205" cy="5376868"/>
        </p:xfrm>
        <a:graphic>
          <a:graphicData uri="http://schemas.openxmlformats.org/drawingml/2006/table">
            <a:tbl>
              <a:tblPr/>
              <a:tblGrid>
                <a:gridCol w="7847205">
                  <a:extLst>
                    <a:ext uri="{9D8B030D-6E8A-4147-A177-3AD203B41FA5}">
                      <a16:colId xmlns:a16="http://schemas.microsoft.com/office/drawing/2014/main" val="3198675204"/>
                    </a:ext>
                  </a:extLst>
                </a:gridCol>
              </a:tblGrid>
              <a:tr h="885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3705"/>
                  </a:ext>
                </a:extLst>
              </a:tr>
              <a:tr h="442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76206"/>
                  </a:ext>
                </a:extLst>
              </a:tr>
              <a:tr h="442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97225"/>
                  </a:ext>
                </a:extLst>
              </a:tr>
              <a:tr h="11205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301142"/>
                  </a:ext>
                </a:extLst>
              </a:tr>
              <a:tr h="7044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375380"/>
                  </a:ext>
                </a:extLst>
              </a:tr>
              <a:tr h="8957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726593"/>
                  </a:ext>
                </a:extLst>
              </a:tr>
              <a:tr h="885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55339" marB="5533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09813"/>
                  </a:ext>
                </a:extLst>
              </a:tr>
            </a:tbl>
          </a:graphicData>
        </a:graphic>
      </p:graphicFrame>
      <p:graphicFrame>
        <p:nvGraphicFramePr>
          <p:cNvPr id="115" name="Table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556590"/>
              </p:ext>
            </p:extLst>
          </p:nvPr>
        </p:nvGraphicFramePr>
        <p:xfrm>
          <a:off x="363850" y="685801"/>
          <a:ext cx="708812" cy="5415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0426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Jan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009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Feb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6818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Mar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69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Apr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3009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May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0844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June</a:t>
                      </a:r>
                    </a:p>
                  </a:txBody>
                  <a:tcPr marL="91558" marR="0" marT="54854" marB="55320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5000">
                          <a:srgbClr val="0080FF"/>
                        </a:gs>
                        <a:gs pos="100000">
                          <a:srgbClr val="58BEFF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464274" y="1180337"/>
            <a:ext cx="1685153" cy="278224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Spring Semester Begins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305775" y="1180337"/>
            <a:ext cx="1887279" cy="259613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Welcome Back Pizza Event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35937" y="1178954"/>
            <a:ext cx="1227545" cy="30340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C00000"/>
                </a:solidFill>
                <a:latin typeface="Century Gothic"/>
                <a:cs typeface="Century Gothic"/>
              </a:rPr>
              <a:t>Martin Luther King Jr. Holiday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814285" y="2964260"/>
            <a:ext cx="1041821" cy="229763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C00000"/>
                </a:solidFill>
                <a:latin typeface="Century Gothic"/>
                <a:cs typeface="Century Gothic"/>
              </a:rPr>
              <a:t>Spring Break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516417" y="3676057"/>
            <a:ext cx="1612278" cy="261557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COE Awards Deadline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303176" y="4811018"/>
            <a:ext cx="2213653" cy="306337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Commencement &amp; Receptions – Grad/</a:t>
            </a:r>
            <a:r>
              <a:rPr lang="en-US" sz="1000" b="1" dirty="0" err="1">
                <a:solidFill>
                  <a:srgbClr val="F2F2F2"/>
                </a:solidFill>
                <a:latin typeface="Century Gothic"/>
                <a:cs typeface="Century Gothic"/>
              </a:rPr>
              <a:t>Ugrad</a:t>
            </a:r>
            <a:endParaRPr lang="en-US" sz="1000" b="1" dirty="0">
              <a:solidFill>
                <a:srgbClr val="F2F2F2"/>
              </a:solidFill>
              <a:latin typeface="Century Gothic"/>
              <a:cs typeface="Century Gothic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619116" y="4800440"/>
            <a:ext cx="1199937" cy="341488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Summer Session I Begins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4932166" y="3261439"/>
            <a:ext cx="2115408" cy="272399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Advising Period for Reg. Begins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645262" y="2997919"/>
            <a:ext cx="1556808" cy="232098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Mid-term Grades Due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1136325" y="4392553"/>
            <a:ext cx="1842085" cy="334845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Student Ratings of Teaching Distribution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6335565" y="3654288"/>
            <a:ext cx="2044022" cy="266549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Student Research Symposium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5181175" y="5668221"/>
            <a:ext cx="1384209" cy="344407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Faculty Annual Review Docs Due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252403" y="1667934"/>
            <a:ext cx="1679939" cy="353634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Term Faculty Promotion Materials Due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6818579" y="3974590"/>
            <a:ext cx="1904128" cy="262964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Honors &amp; Awards Luncheon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358121" y="1162753"/>
            <a:ext cx="932268" cy="371987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COIC Forms Due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2960988" y="3993831"/>
            <a:ext cx="2251237" cy="239994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Preliminary Review Materials Due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910483" y="2085156"/>
            <a:ext cx="1921519" cy="299077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National Engineers Week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3338233" y="2064529"/>
            <a:ext cx="1289557" cy="354331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Engineering Career Fair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5169384" y="2046539"/>
            <a:ext cx="1390530" cy="362796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Engineering Scholars Day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1249955" y="3995540"/>
            <a:ext cx="872977" cy="260313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FISIPS Due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5501852" y="3981332"/>
            <a:ext cx="1003168" cy="274521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IAC Meeting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2466096" y="4809549"/>
            <a:ext cx="654490" cy="332464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Final Exams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4932166" y="2572021"/>
            <a:ext cx="2340869" cy="233800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Post Tenure Rev. Materials Due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312730" y="1661646"/>
            <a:ext cx="1532496" cy="344456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ISU Alumni Assoc. Awards Deadline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1192763" y="4809549"/>
            <a:ext cx="1129793" cy="325696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IE 3610 &amp; 4410 Poster Sessions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3710240" y="4412949"/>
            <a:ext cx="969159" cy="323672"/>
          </a:xfrm>
          <a:prstGeom prst="roundRect">
            <a:avLst/>
          </a:prstGeom>
          <a:gradFill>
            <a:gsLst>
              <a:gs pos="35000">
                <a:srgbClr val="008040"/>
              </a:gs>
              <a:gs pos="100000">
                <a:srgbClr val="008040"/>
              </a:gs>
              <a:gs pos="79000">
                <a:srgbClr val="00E80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2F2F2"/>
                </a:solidFill>
                <a:latin typeface="Century Gothic"/>
                <a:cs typeface="Century Gothic"/>
              </a:rPr>
              <a:t>IISE Annual Conference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6835246" y="5315501"/>
            <a:ext cx="1242613" cy="316111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Fiscal Year Ends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3381471" y="5703395"/>
            <a:ext cx="1604159" cy="311253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Newsletter Distribution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1157264" y="767554"/>
            <a:ext cx="1059825" cy="338335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Winter Session Ends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4241044" y="810836"/>
            <a:ext cx="2241003" cy="295053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Winter Session Final Grades Due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3036407" y="1658128"/>
            <a:ext cx="1853598" cy="345923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Dean’s Student Leadership Award Nominations Due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3439170" y="3677866"/>
            <a:ext cx="2140780" cy="259748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Grad Final Oral Exam Deadline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954584" y="4806498"/>
            <a:ext cx="814117" cy="315375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C00000"/>
                </a:solidFill>
                <a:latin typeface="Century Gothic"/>
                <a:cs typeface="Century Gothic"/>
              </a:rPr>
              <a:t>Memorial Day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3208096" y="4803384"/>
            <a:ext cx="1009825" cy="331322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Final Grades Due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6718709" y="5712622"/>
            <a:ext cx="1980862" cy="307269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Summer Session II Begins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4025612" y="5310911"/>
            <a:ext cx="2727853" cy="307269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Student Ratings of Teaching for Summer Session I Distribution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1382467" y="5708151"/>
            <a:ext cx="1451694" cy="294298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Summer Orientation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1248960" y="2092253"/>
            <a:ext cx="1581840" cy="324700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Freshman Scholarship Selection Due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811597" y="2895550"/>
            <a:ext cx="2512967" cy="277303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COE/Dept. Scholarship Selection Due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7051267" y="4387257"/>
            <a:ext cx="1558471" cy="313418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Textbook Requests for Fall Semester</a:t>
            </a:r>
          </a:p>
        </p:txBody>
      </p:sp>
      <p:sp>
        <p:nvSpPr>
          <p:cNvPr id="112" name="TextBox 3"/>
          <p:cNvSpPr txBox="1">
            <a:spLocks noChangeArrowheads="1"/>
          </p:cNvSpPr>
          <p:nvPr/>
        </p:nvSpPr>
        <p:spPr bwMode="auto">
          <a:xfrm>
            <a:off x="366712" y="109718"/>
            <a:ext cx="457456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7F7F7F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Academic Year: Spring</a:t>
            </a:r>
            <a:endParaRPr lang="en-US" altLang="en-US" b="1" dirty="0"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7717466" y="2539915"/>
            <a:ext cx="1138640" cy="353211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Summer Salary Requests Due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7717466" y="3257418"/>
            <a:ext cx="1123390" cy="231620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Key Audit Due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401940" y="6137799"/>
            <a:ext cx="6768672" cy="609645"/>
            <a:chOff x="401941" y="6137799"/>
            <a:chExt cx="6425969" cy="609645"/>
          </a:xfrm>
        </p:grpSpPr>
        <p:grpSp>
          <p:nvGrpSpPr>
            <p:cNvPr id="98" name="Group 97"/>
            <p:cNvGrpSpPr/>
            <p:nvPr/>
          </p:nvGrpSpPr>
          <p:grpSpPr>
            <a:xfrm>
              <a:off x="401941" y="6203485"/>
              <a:ext cx="892390" cy="274317"/>
              <a:chOff x="401941" y="6203485"/>
              <a:chExt cx="892390" cy="274317"/>
            </a:xfrm>
          </p:grpSpPr>
          <p:sp>
            <p:nvSpPr>
              <p:cNvPr id="110" name="Rounded Rectangle 109"/>
              <p:cNvSpPr/>
              <p:nvPr/>
            </p:nvSpPr>
            <p:spPr>
              <a:xfrm>
                <a:off x="401941" y="6203485"/>
                <a:ext cx="274320" cy="274317"/>
              </a:xfrm>
              <a:prstGeom prst="roundRect">
                <a:avLst/>
              </a:prstGeom>
              <a:gradFill>
                <a:gsLst>
                  <a:gs pos="35000">
                    <a:srgbClr val="008040"/>
                  </a:gs>
                  <a:gs pos="100000">
                    <a:srgbClr val="008040"/>
                  </a:gs>
                  <a:gs pos="79000">
                    <a:srgbClr val="00E800"/>
                  </a:gs>
                </a:gsLst>
              </a:gra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000" b="1">
                    <a:solidFill>
                      <a:srgbClr val="F2F2F2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1</a:t>
                </a: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668856" y="6213514"/>
                <a:ext cx="625475" cy="24765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cap="all" dirty="0">
                    <a:latin typeface="Century Gothic"/>
                    <a:cs typeface="Century Gothic"/>
                  </a:rPr>
                  <a:t>events</a:t>
                </a:r>
                <a:endParaRPr lang="en-US" sz="1000" dirty="0">
                  <a:latin typeface="Century Gothic"/>
                  <a:cs typeface="Century Gothic"/>
                </a:endParaRPr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1377133" y="6137799"/>
              <a:ext cx="1070666" cy="400110"/>
              <a:chOff x="1472607" y="6137799"/>
              <a:chExt cx="1070666" cy="400110"/>
            </a:xfrm>
          </p:grpSpPr>
          <p:sp>
            <p:nvSpPr>
              <p:cNvPr id="108" name="Rounded Rectangle 107"/>
              <p:cNvSpPr/>
              <p:nvPr/>
            </p:nvSpPr>
            <p:spPr>
              <a:xfrm>
                <a:off x="1472607" y="6203485"/>
                <a:ext cx="274320" cy="274317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000" b="1" dirty="0"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2</a:t>
                </a: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739848" y="6137799"/>
                <a:ext cx="8034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cap="all" dirty="0">
                    <a:latin typeface="Century Gothic"/>
                    <a:cs typeface="Century Gothic"/>
                  </a:rPr>
                  <a:t>Holidays</a:t>
                </a: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cap="all" dirty="0">
                    <a:latin typeface="Century Gothic"/>
                    <a:cs typeface="Century Gothic"/>
                  </a:rPr>
                  <a:t>&amp; Breaks</a:t>
                </a:r>
                <a:endParaRPr lang="en-US" sz="1000" dirty="0">
                  <a:latin typeface="Century Gothic"/>
                  <a:cs typeface="Century Gothic"/>
                </a:endParaRP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2535834" y="6137799"/>
              <a:ext cx="1510590" cy="400110"/>
              <a:chOff x="3088583" y="6137799"/>
              <a:chExt cx="1510590" cy="400110"/>
            </a:xfrm>
          </p:grpSpPr>
          <p:sp>
            <p:nvSpPr>
              <p:cNvPr id="106" name="Rounded Rectangle 105"/>
              <p:cNvSpPr/>
              <p:nvPr/>
            </p:nvSpPr>
            <p:spPr>
              <a:xfrm>
                <a:off x="3088583" y="6203485"/>
                <a:ext cx="274320" cy="274317"/>
              </a:xfrm>
              <a:prstGeom prst="roundRect">
                <a:avLst/>
              </a:prstGeom>
              <a:gradFill>
                <a:gsLst>
                  <a:gs pos="35000">
                    <a:srgbClr val="FF8000"/>
                  </a:gs>
                  <a:gs pos="100000">
                    <a:srgbClr val="FF8000"/>
                  </a:gs>
                  <a:gs pos="80000">
                    <a:srgbClr val="FFCC66"/>
                  </a:gs>
                </a:gsLst>
              </a:gra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000" b="1" dirty="0"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3</a:t>
                </a: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342098" y="6137799"/>
                <a:ext cx="12570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cap="all" dirty="0">
                    <a:latin typeface="Century Gothic"/>
                    <a:cs typeface="Century Gothic"/>
                  </a:rPr>
                  <a:t>Course &amp;</a:t>
                </a: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cap="all" dirty="0">
                    <a:latin typeface="Century Gothic"/>
                    <a:cs typeface="Century Gothic"/>
                  </a:rPr>
                  <a:t>STUDENT RELATED</a:t>
                </a:r>
                <a:endParaRPr lang="en-US" sz="1000" dirty="0">
                  <a:latin typeface="Century Gothic"/>
                  <a:cs typeface="Century Gothic"/>
                </a:endParaRP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4133749" y="6196393"/>
              <a:ext cx="1105008" cy="274317"/>
              <a:chOff x="5208237" y="6203485"/>
              <a:chExt cx="1105008" cy="274317"/>
            </a:xfrm>
          </p:grpSpPr>
          <p:sp>
            <p:nvSpPr>
              <p:cNvPr id="104" name="Rounded Rectangle 103"/>
              <p:cNvSpPr/>
              <p:nvPr/>
            </p:nvSpPr>
            <p:spPr>
              <a:xfrm>
                <a:off x="5208237" y="6203485"/>
                <a:ext cx="274320" cy="274317"/>
              </a:xfrm>
              <a:prstGeom prst="roundRect">
                <a:avLst/>
              </a:prstGeom>
              <a:gradFill>
                <a:gsLst>
                  <a:gs pos="100000">
                    <a:srgbClr val="FF0080"/>
                  </a:gs>
                  <a:gs pos="79000">
                    <a:srgbClr val="FF6FCF"/>
                  </a:gs>
                  <a:gs pos="57000">
                    <a:srgbClr val="FF0080"/>
                  </a:gs>
                </a:gsLst>
              </a:gra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000" b="1" dirty="0">
                    <a:solidFill>
                      <a:srgbClr val="F2F2F2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rPr>
                  <a:t>4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5457582" y="6212896"/>
                <a:ext cx="855663" cy="2460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cap="all" dirty="0">
                    <a:latin typeface="Century Gothic"/>
                    <a:cs typeface="Century Gothic"/>
                  </a:rPr>
                  <a:t>Deadlines</a:t>
                </a:r>
                <a:endParaRPr lang="en-US" sz="1000" dirty="0">
                  <a:latin typeface="Century Gothic"/>
                  <a:cs typeface="Century Gothic"/>
                </a:endParaRPr>
              </a:p>
            </p:txBody>
          </p:sp>
        </p:grpSp>
        <p:sp>
          <p:nvSpPr>
            <p:cNvPr id="102" name="Rounded Rectangle 101"/>
            <p:cNvSpPr/>
            <p:nvPr/>
          </p:nvSpPr>
          <p:spPr>
            <a:xfrm>
              <a:off x="5198089" y="6159325"/>
              <a:ext cx="1629821" cy="588119"/>
            </a:xfrm>
            <a:prstGeom prst="roundRect">
              <a:avLst/>
            </a:prstGeom>
            <a:solidFill>
              <a:srgbClr val="0080FF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000" b="1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Faculty/Staff Meetings:</a:t>
              </a:r>
            </a:p>
            <a:p>
              <a:pPr algn="ctr" eaLnBrk="1" hangingPunct="1">
                <a:defRPr/>
              </a:pPr>
              <a:r>
                <a:rPr lang="en-US" altLang="en-US" sz="1000" b="1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1</a:t>
              </a:r>
              <a:r>
                <a:rPr lang="en-US" altLang="en-US" sz="1000" b="1" baseline="30000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st</a:t>
              </a:r>
              <a:r>
                <a:rPr lang="en-US" altLang="en-US" sz="1000" b="1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/3</a:t>
              </a:r>
              <a:r>
                <a:rPr lang="en-US" altLang="en-US" sz="1000" b="1" baseline="30000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rd</a:t>
              </a:r>
              <a:r>
                <a:rPr lang="en-US" altLang="en-US" sz="1000" b="1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 Thursday/month</a:t>
              </a:r>
            </a:p>
            <a:p>
              <a:pPr algn="ctr" eaLnBrk="1" hangingPunct="1">
                <a:defRPr/>
              </a:pPr>
              <a:r>
                <a:rPr lang="en-US" altLang="en-US" sz="1000" b="1" dirty="0">
                  <a:solidFill>
                    <a:srgbClr val="F2F2F2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3:30-5 p.m.</a:t>
              </a:r>
            </a:p>
          </p:txBody>
        </p:sp>
      </p:grpSp>
      <p:sp>
        <p:nvSpPr>
          <p:cNvPr id="119" name="Rounded Rectangle 118"/>
          <p:cNvSpPr/>
          <p:nvPr/>
        </p:nvSpPr>
        <p:spPr>
          <a:xfrm>
            <a:off x="1132944" y="2585327"/>
            <a:ext cx="1511177" cy="333351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New </a:t>
            </a:r>
            <a:r>
              <a:rPr lang="en-US" sz="1000" b="1" dirty="0" err="1">
                <a:solidFill>
                  <a:schemeClr val="tx1"/>
                </a:solidFill>
                <a:latin typeface="Century Gothic"/>
                <a:cs typeface="Century Gothic"/>
              </a:rPr>
              <a:t>Exper</a:t>
            </a: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. Courses for Summer Due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1136638" y="5315501"/>
            <a:ext cx="2724303" cy="307654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New Experimental Courses for Fall Due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6596842" y="815426"/>
            <a:ext cx="2151610" cy="261699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Foreign Travel Grants (FTG) Due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6712" y="1599626"/>
            <a:ext cx="85531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363226" y="6062669"/>
            <a:ext cx="85531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66712" y="2490054"/>
            <a:ext cx="85531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363226" y="3599651"/>
            <a:ext cx="85531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363850" y="4310586"/>
            <a:ext cx="85531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63850" y="5199321"/>
            <a:ext cx="85531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363226" y="699246"/>
            <a:ext cx="85566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63226" y="699246"/>
            <a:ext cx="0" cy="5369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8916388" y="692810"/>
            <a:ext cx="0" cy="5369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Rounded Rectangle 128"/>
          <p:cNvSpPr/>
          <p:nvPr/>
        </p:nvSpPr>
        <p:spPr>
          <a:xfrm>
            <a:off x="2960988" y="2626171"/>
            <a:ext cx="1687916" cy="220565"/>
          </a:xfrm>
          <a:prstGeom prst="roundRect">
            <a:avLst/>
          </a:prstGeom>
          <a:gradFill>
            <a:gsLst>
              <a:gs pos="35000">
                <a:srgbClr val="FF8000"/>
              </a:gs>
              <a:gs pos="100000">
                <a:srgbClr val="FF8000"/>
              </a:gs>
              <a:gs pos="80000">
                <a:srgbClr val="FFCC66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  <a:latin typeface="Century Gothic"/>
                <a:cs typeface="Century Gothic"/>
              </a:rPr>
              <a:t>Add/Drop Deadline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1841612" y="3319274"/>
            <a:ext cx="2181459" cy="216692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Foreign Travel Grants (FTG) Due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2303349" y="799676"/>
            <a:ext cx="1827630" cy="299440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Century Gothic"/>
                <a:cs typeface="Century Gothic"/>
              </a:rPr>
              <a:t>Spring URA Proposals Due 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7528377" y="1171099"/>
            <a:ext cx="1267448" cy="358130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Century Gothic"/>
                <a:cs typeface="Century Gothic"/>
              </a:rPr>
              <a:t>Spring URA Applications Due</a:t>
            </a:r>
          </a:p>
        </p:txBody>
      </p:sp>
      <p:sp>
        <p:nvSpPr>
          <p:cNvPr id="130" name="TextBox 5"/>
          <p:cNvSpPr txBox="1">
            <a:spLocks noChangeArrowheads="1"/>
          </p:cNvSpPr>
          <p:nvPr/>
        </p:nvSpPr>
        <p:spPr bwMode="auto">
          <a:xfrm>
            <a:off x="4941276" y="95430"/>
            <a:ext cx="38154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7F7F7F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General Timeframe</a:t>
            </a:r>
            <a:endParaRPr lang="en-US" altLang="en-US" sz="2800" dirty="0"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131" name="Rounded Rectangle 95">
            <a:extLst>
              <a:ext uri="{FF2B5EF4-FFF2-40B4-BE49-F238E27FC236}">
                <a16:creationId xmlns:a16="http://schemas.microsoft.com/office/drawing/2014/main" id="{BDF32D33-D96D-4673-A405-CDE9FBA912E0}"/>
              </a:ext>
            </a:extLst>
          </p:cNvPr>
          <p:cNvSpPr/>
          <p:nvPr/>
        </p:nvSpPr>
        <p:spPr>
          <a:xfrm>
            <a:off x="7241710" y="6149342"/>
            <a:ext cx="1699904" cy="604993"/>
          </a:xfrm>
          <a:prstGeom prst="roundRect">
            <a:avLst/>
          </a:prstGeom>
          <a:solidFill>
            <a:srgbClr val="0080FF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000" b="1" dirty="0">
                <a:solidFill>
                  <a:srgbClr val="F2F2F2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Staff-Only Meetings:</a:t>
            </a:r>
          </a:p>
          <a:p>
            <a:pPr algn="ctr" eaLnBrk="1" hangingPunct="1">
              <a:defRPr/>
            </a:pPr>
            <a:r>
              <a:rPr lang="en-US" altLang="en-US" sz="1000" b="1" dirty="0">
                <a:solidFill>
                  <a:srgbClr val="F2F2F2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2</a:t>
            </a:r>
            <a:r>
              <a:rPr lang="en-US" altLang="en-US" sz="1000" b="1" baseline="30000" dirty="0">
                <a:solidFill>
                  <a:srgbClr val="F2F2F2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nd</a:t>
            </a:r>
            <a:r>
              <a:rPr lang="en-US" altLang="en-US" sz="1000" b="1" dirty="0">
                <a:solidFill>
                  <a:srgbClr val="F2F2F2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Tuesday morning of each month</a:t>
            </a:r>
          </a:p>
        </p:txBody>
      </p:sp>
      <p:sp>
        <p:nvSpPr>
          <p:cNvPr id="132" name="Rounded Rectangle 50">
            <a:extLst>
              <a:ext uri="{FF2B5EF4-FFF2-40B4-BE49-F238E27FC236}">
                <a16:creationId xmlns:a16="http://schemas.microsoft.com/office/drawing/2014/main" id="{19C11FC8-3693-4B51-995E-FDAFF69D547C}"/>
              </a:ext>
            </a:extLst>
          </p:cNvPr>
          <p:cNvSpPr/>
          <p:nvPr/>
        </p:nvSpPr>
        <p:spPr>
          <a:xfrm>
            <a:off x="5061695" y="1674039"/>
            <a:ext cx="2133790" cy="316283"/>
          </a:xfrm>
          <a:prstGeom prst="roundRect">
            <a:avLst/>
          </a:prstGeom>
          <a:gradFill>
            <a:gsLst>
              <a:gs pos="100000">
                <a:srgbClr val="FF0080"/>
              </a:gs>
              <a:gs pos="79000">
                <a:srgbClr val="FF6FCF"/>
              </a:gs>
              <a:gs pos="57000">
                <a:srgbClr val="FF0080"/>
              </a:gs>
            </a:gsLst>
          </a:gradFill>
          <a:ln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rPr>
              <a:t>Spring Student Marshal Nominations Due to College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6574</TotalTime>
  <Words>487</Words>
  <Application>Microsoft Office PowerPoint</Application>
  <PresentationFormat>On-screen Show (4:3)</PresentationFormat>
  <Paragraphs>139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 Reynolds</dc:creator>
  <cp:lastModifiedBy>Briley, Krista A [IMSE]</cp:lastModifiedBy>
  <cp:revision>374</cp:revision>
  <cp:lastPrinted>2022-07-21T16:38:58Z</cp:lastPrinted>
  <dcterms:created xsi:type="dcterms:W3CDTF">2014-12-09T20:40:58Z</dcterms:created>
  <dcterms:modified xsi:type="dcterms:W3CDTF">2025-01-22T15:59:41Z</dcterms:modified>
</cp:coreProperties>
</file>