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1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7053263" cy="9309100"/>
  <p:embeddedFontLst>
    <p:embeddedFont>
      <p:font typeface="Times" panose="020206030504050203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7A6E67"/>
    <a:srgbClr val="F2BF49"/>
    <a:srgbClr val="ADA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4" autoAdjust="0"/>
    <p:restoredTop sz="88407" autoAdjust="0"/>
  </p:normalViewPr>
  <p:slideViewPr>
    <p:cSldViewPr>
      <p:cViewPr varScale="1">
        <p:scale>
          <a:sx n="98" d="100"/>
          <a:sy n="98" d="100"/>
        </p:scale>
        <p:origin x="105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755A0C9-E830-1241-BEA3-6925DA004ECF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8984522-76EF-EF4D-8870-07F3436BA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645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6845082-6AF3-024B-A14D-C5AD8123919E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4A6D18E-8B09-B24B-9169-4FC527B8D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2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2192000" cy="18288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1200" y="2514600"/>
            <a:ext cx="8839200" cy="1066800"/>
          </a:xfrm>
        </p:spPr>
        <p:txBody>
          <a:bodyPr anchor="b"/>
          <a:lstStyle>
            <a:lvl1pPr>
              <a:defRPr>
                <a:solidFill>
                  <a:srgbClr val="F2BF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581400"/>
            <a:ext cx="8331200" cy="1752600"/>
          </a:xfrm>
        </p:spPr>
        <p:txBody>
          <a:bodyPr/>
          <a:lstStyle>
            <a:lvl1pPr marL="0" indent="0">
              <a:buFont typeface="Times" charset="0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83634" y="34893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AE4AC393-52D2-42BE-9C2E-00DB3B834D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1138490"/>
            <a:ext cx="76776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Univers 65 Bold" charset="0"/>
              </a:rPr>
              <a:t>Department of Industrial and Manufacturing Systems Engineering</a:t>
            </a:r>
          </a:p>
        </p:txBody>
      </p:sp>
      <p:pic>
        <p:nvPicPr>
          <p:cNvPr id="12" name="Picture 11" descr="ISU LEFT white.eps">
            <a:extLst>
              <a:ext uri="{FF2B5EF4-FFF2-40B4-BE49-F238E27FC236}">
                <a16:creationId xmlns:a16="http://schemas.microsoft.com/office/drawing/2014/main" id="{67C00B8A-E7E8-4487-B173-C6B9486E7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8235"/>
          <a:stretch>
            <a:fillRect/>
          </a:stretch>
        </p:blipFill>
        <p:spPr bwMode="auto">
          <a:xfrm>
            <a:off x="512936" y="355479"/>
            <a:ext cx="6735183" cy="5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6670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77978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7139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066800"/>
            <a:ext cx="4978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066800"/>
            <a:ext cx="4978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7150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5715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CE11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327638"/>
            <a:ext cx="1016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83634" y="348932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2789" y="57393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179A9A4E-4C82-4D44-9372-C31BB38180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4EA2BB94-57EC-4C1E-A5B9-DBFAC3A976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67394" y="6347429"/>
            <a:ext cx="5415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Univers 65 Bold" charset="0"/>
              </a:rPr>
              <a:t>Industrial and Manufacturing Systems Engineering</a:t>
            </a:r>
          </a:p>
        </p:txBody>
      </p:sp>
      <p:pic>
        <p:nvPicPr>
          <p:cNvPr id="11" name="Picture 10" descr="ISU LEFT white.eps">
            <a:extLst>
              <a:ext uri="{FF2B5EF4-FFF2-40B4-BE49-F238E27FC236}">
                <a16:creationId xmlns:a16="http://schemas.microsoft.com/office/drawing/2014/main" id="{32157B50-11E4-4879-8953-8B4A9E58D2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b="38235"/>
          <a:stretch>
            <a:fillRect/>
          </a:stretch>
        </p:blipFill>
        <p:spPr bwMode="auto">
          <a:xfrm>
            <a:off x="476832" y="6365925"/>
            <a:ext cx="3886400" cy="32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CE1126"/>
          </a:solidFill>
          <a:latin typeface="Univers 67 CondensedBold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E1126"/>
        </a:buClr>
        <a:buSzPct val="80000"/>
        <a:buFont typeface="Times" charset="0"/>
        <a:buChar char="•"/>
        <a:defRPr sz="2600">
          <a:solidFill>
            <a:srgbClr val="7A6E67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options and risk aversion using the integrated valuation procedure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Cameron MacKenzie</a:t>
            </a:r>
            <a:r>
              <a:rPr lang="en-US" dirty="0" smtClean="0"/>
              <a:t>, Assistant Professor IMSE</a:t>
            </a:r>
          </a:p>
          <a:p>
            <a:r>
              <a:rPr lang="en-US" dirty="0" smtClean="0"/>
              <a:t>April 26,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of option value to investment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1729"/>
          <a:stretch/>
        </p:blipFill>
        <p:spPr>
          <a:xfrm>
            <a:off x="961417" y="1005257"/>
            <a:ext cx="10000034" cy="493834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7467600" y="3200400"/>
            <a:ext cx="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5181600" y="1173870"/>
            <a:ext cx="5486400" cy="9906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4191000" y="5410199"/>
            <a:ext cx="5029200" cy="799043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946015" y="1981200"/>
            <a:ext cx="838200" cy="19812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12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option (moderately risk averse)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23" t="7421" r="1541" b="37835"/>
          <a:stretch/>
        </p:blipFill>
        <p:spPr>
          <a:xfrm>
            <a:off x="914400" y="2003020"/>
            <a:ext cx="10148973" cy="4189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919" y="987357"/>
            <a:ext cx="5837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Low investment cost and low O&amp;M cost is set to $0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Probability of high investment cost = 0.6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Probability of high O&amp;M cost = 0.7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152400" y="774160"/>
            <a:ext cx="6629400" cy="1374032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1381328" y="5146520"/>
            <a:ext cx="9743872" cy="110188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 rot="16200000">
            <a:off x="-562657" y="3459011"/>
            <a:ext cx="3930876" cy="1309238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3657600" y="221239"/>
            <a:ext cx="4876800" cy="110188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8077200" y="5156836"/>
            <a:ext cx="2667000" cy="72088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4191000" y="5212914"/>
            <a:ext cx="4038600" cy="72088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 rot="2210402">
            <a:off x="837447" y="3588688"/>
            <a:ext cx="3570762" cy="220341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8291427" y="3124200"/>
            <a:ext cx="2681373" cy="6858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07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in value of option between risk neutral and moderately risk averse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41" t="13504" r="2423" b="30535"/>
          <a:stretch/>
        </p:blipFill>
        <p:spPr>
          <a:xfrm>
            <a:off x="741339" y="1676400"/>
            <a:ext cx="10231461" cy="43178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2286000" y="1591596"/>
            <a:ext cx="8991600" cy="1374032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7239000" y="1981200"/>
            <a:ext cx="1600200" cy="4013064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1361269" y="533399"/>
            <a:ext cx="5039531" cy="84680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89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in value of option between risk neutral and </a:t>
            </a:r>
            <a:r>
              <a:rPr lang="en-US" dirty="0" smtClean="0"/>
              <a:t>very </a:t>
            </a:r>
            <a:r>
              <a:rPr lang="en-US" dirty="0"/>
              <a:t>risk averse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42" t="12287" r="1542" b="39051"/>
          <a:stretch/>
        </p:blipFill>
        <p:spPr>
          <a:xfrm>
            <a:off x="614017" y="1676400"/>
            <a:ext cx="10478955" cy="38105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3276600" y="1449386"/>
            <a:ext cx="8077200" cy="1374032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1371600" y="602581"/>
            <a:ext cx="3591731" cy="84680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6400800" y="2136402"/>
            <a:ext cx="1066800" cy="26670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22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purchase generator (moderately risk averse)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43" t="12287" r="3303" b="37835"/>
          <a:stretch/>
        </p:blipFill>
        <p:spPr>
          <a:xfrm>
            <a:off x="533400" y="1371600"/>
            <a:ext cx="10638264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3276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Purchase generator for year 1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1336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Purchase generator for year 2 if load = 270 in year 1</a:t>
            </a:r>
            <a:endParaRPr lang="en-US" sz="2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200" y="214170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Never purchase generator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109134" y="-127337"/>
            <a:ext cx="10406466" cy="1651337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 rot="1950698">
            <a:off x="877884" y="2507957"/>
            <a:ext cx="3352800" cy="2826593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3203570" y="4114800"/>
            <a:ext cx="5635630" cy="114300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1068385" y="1602935"/>
            <a:ext cx="911230" cy="1546327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8153399" y="4348529"/>
            <a:ext cx="3503615" cy="787434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214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Value of option (purchasing a generator) is relatively small compared to cost of generation for all risk attitudes</a:t>
            </a:r>
          </a:p>
          <a:p>
            <a:pPr lvl="1"/>
            <a:r>
              <a:rPr lang="en-US" sz="2000" dirty="0" smtClean="0"/>
              <a:t>Cost of generation = $111M and maximum value of option = $300,000</a:t>
            </a:r>
          </a:p>
          <a:p>
            <a:pPr lvl="1"/>
            <a:r>
              <a:rPr lang="en-US" sz="2000" dirty="0" smtClean="0"/>
              <a:t>The additional generator decreases the LMP by approximately $</a:t>
            </a:r>
            <a:r>
              <a:rPr lang="en-US" sz="2000" dirty="0" smtClean="0"/>
              <a:t>0.13</a:t>
            </a:r>
            <a:endParaRPr lang="en-US" sz="2000" dirty="0" smtClean="0"/>
          </a:p>
          <a:p>
            <a:r>
              <a:rPr lang="en-US" sz="2000" dirty="0" smtClean="0"/>
              <a:t>Difference between risk neutral and risk averse</a:t>
            </a:r>
          </a:p>
          <a:p>
            <a:pPr lvl="1"/>
            <a:r>
              <a:rPr lang="en-US" sz="2000" dirty="0" smtClean="0"/>
              <a:t>Uncertainty in investment and O&amp;M costs decreases the generator’s value to risk-averse decision maker</a:t>
            </a:r>
          </a:p>
          <a:p>
            <a:pPr lvl="1"/>
            <a:r>
              <a:rPr lang="en-US" sz="2000" dirty="0" smtClean="0"/>
              <a:t>Maximum difference in value</a:t>
            </a:r>
          </a:p>
          <a:p>
            <a:pPr lvl="2"/>
            <a:r>
              <a:rPr lang="en-US" sz="2000" dirty="0" smtClean="0"/>
              <a:t>$800 between risk neutral and moderately risk averse</a:t>
            </a:r>
          </a:p>
          <a:p>
            <a:pPr lvl="2"/>
            <a:r>
              <a:rPr lang="en-US" sz="2000" dirty="0" smtClean="0"/>
              <a:t>$22,000 between risk neutral and very risk averse</a:t>
            </a:r>
          </a:p>
          <a:p>
            <a:r>
              <a:rPr lang="en-US" sz="2000" dirty="0" smtClean="0"/>
              <a:t>Assumption: risk of increased load (larger cost of generation) can be perfectly hedged </a:t>
            </a:r>
            <a:r>
              <a:rPr lang="en-US" sz="2000" dirty="0" smtClean="0">
                <a:sym typeface="Wingdings" panose="05000000000000000000" pitchFamily="2" charset="2"/>
              </a:rPr>
              <a:t> how would results change if only some or none of that risk could be hedged?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8440531" y="3810000"/>
            <a:ext cx="508000" cy="990600"/>
          </a:xfrm>
          <a:prstGeom prst="rightBrace">
            <a:avLst/>
          </a:prstGeom>
          <a:noFill/>
          <a:ln w="25400" cap="flat" cmpd="sng" algn="ctr">
            <a:solidFill>
              <a:srgbClr val="CE11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7800" y="3643580"/>
            <a:ext cx="289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E1126"/>
                </a:solidFill>
                <a:latin typeface="+mj-lt"/>
              </a:rPr>
              <a:t>High investment cost makes value worthless for any type of risk attitude </a:t>
            </a:r>
            <a:endParaRPr lang="en-US" sz="2000" dirty="0">
              <a:solidFill>
                <a:srgbClr val="CE112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643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or market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option theory in financing</a:t>
            </a:r>
          </a:p>
          <a:p>
            <a:r>
              <a:rPr lang="en-US" dirty="0" smtClean="0"/>
              <a:t>Assumption that all risk can be mitigated by hedging</a:t>
            </a:r>
          </a:p>
          <a:p>
            <a:r>
              <a:rPr lang="en-US" dirty="0"/>
              <a:t>Use risk-free interest rate </a:t>
            </a:r>
            <a:endParaRPr lang="en-US" dirty="0" smtClean="0"/>
          </a:p>
          <a:p>
            <a:r>
              <a:rPr lang="en-US" dirty="0" smtClean="0"/>
              <a:t>Under </a:t>
            </a:r>
            <a:r>
              <a:rPr lang="en-US" dirty="0"/>
              <a:t>these assumptions, any decision maker (risk neutral, risk averse, risk seeking) would have the </a:t>
            </a:r>
            <a:r>
              <a:rPr lang="en-US" b="1" dirty="0"/>
              <a:t>same value for a real 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all risk be hedged in the market?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/>
              <a:t>Integrated valuation procedure </a:t>
            </a:r>
            <a:r>
              <a:rPr lang="en-US" sz="2200" dirty="0" smtClean="0"/>
              <a:t>(Smith and </a:t>
            </a:r>
            <a:r>
              <a:rPr lang="en-US" sz="2200" dirty="0" err="1" smtClean="0"/>
              <a:t>Nau</a:t>
            </a:r>
            <a:r>
              <a:rPr lang="en-US" sz="2200" dirty="0" smtClean="0"/>
              <a:t> 1995, Smith and </a:t>
            </a:r>
            <a:r>
              <a:rPr lang="en-US" sz="2200" dirty="0" err="1" smtClean="0"/>
              <a:t>McCardle</a:t>
            </a:r>
            <a:r>
              <a:rPr lang="en-US" sz="2200" dirty="0" smtClean="0"/>
              <a:t> 1998)</a:t>
            </a:r>
          </a:p>
          <a:p>
            <a:r>
              <a:rPr lang="en-US" sz="2200" dirty="0" smtClean="0"/>
              <a:t>If a risk is a market or public risk (i.e., can be perfectly hedged in the market) use risk-neutral probabilities and risk-free rate to calculate value of options</a:t>
            </a:r>
          </a:p>
          <a:p>
            <a:r>
              <a:rPr lang="en-US" sz="2200" dirty="0" smtClean="0"/>
              <a:t>If a risk is a private risk that cannot be hedged in the </a:t>
            </a:r>
            <a:r>
              <a:rPr lang="en-US" sz="2200" dirty="0" smtClean="0"/>
              <a:t>market, use </a:t>
            </a:r>
            <a:r>
              <a:rPr lang="en-US" sz="2200" dirty="0" smtClean="0"/>
              <a:t>subjective probabilities and</a:t>
            </a:r>
          </a:p>
          <a:p>
            <a:pPr lvl="1"/>
            <a:r>
              <a:rPr lang="en-US" sz="2200" dirty="0" smtClean="0"/>
              <a:t>Risk-free rate and expected NPV if decision maker is risk neutral</a:t>
            </a:r>
          </a:p>
          <a:p>
            <a:pPr lvl="1"/>
            <a:r>
              <a:rPr lang="en-US" sz="2200" dirty="0" smtClean="0"/>
              <a:t>Risk-averse utility function if decision maker is risk averse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600" y="4755629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Smith, J. E. &amp; </a:t>
            </a:r>
            <a:r>
              <a:rPr lang="en-US" sz="2000" dirty="0" err="1" smtClean="0">
                <a:latin typeface="+mj-lt"/>
              </a:rPr>
              <a:t>Nau</a:t>
            </a:r>
            <a:r>
              <a:rPr lang="en-US" sz="2000" dirty="0" smtClean="0">
                <a:latin typeface="+mj-lt"/>
              </a:rPr>
              <a:t>, R. F. (1995). Valuing risky projects: Option pricing theory and decision analysis. </a:t>
            </a:r>
            <a:r>
              <a:rPr lang="en-US" sz="2000" i="1" dirty="0" smtClean="0">
                <a:latin typeface="+mj-lt"/>
              </a:rPr>
              <a:t>Management Science</a:t>
            </a:r>
            <a:r>
              <a:rPr lang="en-US" sz="2000" dirty="0" smtClean="0">
                <a:latin typeface="+mj-lt"/>
              </a:rPr>
              <a:t> 41(5): 795-816.</a:t>
            </a:r>
          </a:p>
          <a:p>
            <a:r>
              <a:rPr lang="en-US" sz="2000" dirty="0" smtClean="0">
                <a:latin typeface="+mj-lt"/>
              </a:rPr>
              <a:t>Smith, J. E. &amp; </a:t>
            </a:r>
            <a:r>
              <a:rPr lang="en-US" sz="2000" dirty="0" err="1" smtClean="0">
                <a:latin typeface="+mj-lt"/>
              </a:rPr>
              <a:t>McCardle</a:t>
            </a:r>
            <a:r>
              <a:rPr lang="en-US" sz="2000" dirty="0" smtClean="0">
                <a:latin typeface="+mj-lt"/>
              </a:rPr>
              <a:t>, K. F. (1998). Valuing oil properties: Integrating option pricing and decision analysis approaches. </a:t>
            </a:r>
            <a:r>
              <a:rPr lang="en-US" sz="2000" i="1" dirty="0" smtClean="0">
                <a:latin typeface="+mj-lt"/>
              </a:rPr>
              <a:t>Operations Research</a:t>
            </a:r>
            <a:r>
              <a:rPr lang="en-US" sz="2000" dirty="0" smtClean="0">
                <a:latin typeface="+mj-lt"/>
              </a:rPr>
              <a:t> 46(2): 198-217.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7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-bus example over two years (from Nur, 2021)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282A511-8A5C-498D-882E-13AA75EEC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35312"/>
              </p:ext>
            </p:extLst>
          </p:nvPr>
        </p:nvGraphicFramePr>
        <p:xfrm>
          <a:off x="304800" y="1123198"/>
          <a:ext cx="11353800" cy="421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421711202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83691748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988481419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803690066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1836792259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59459719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Load at bus 1</a:t>
                      </a:r>
                      <a:endParaRPr lang="en-US" dirty="0"/>
                    </a:p>
                  </a:txBody>
                  <a:tcPr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LMP</a:t>
                      </a:r>
                      <a:r>
                        <a:rPr lang="en-US" baseline="0" dirty="0" smtClean="0"/>
                        <a:t> at bus 1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LMP at bus 2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LMP</a:t>
                      </a:r>
                      <a:r>
                        <a:rPr lang="en-US" baseline="0" dirty="0" smtClean="0"/>
                        <a:t> at bus 3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1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69402"/>
                  </a:ext>
                </a:extLst>
              </a:tr>
              <a:tr h="385142">
                <a:tc rowSpan="5"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Without generator at bus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E11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 1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$8.045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$7.85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$7.97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59813"/>
                  </a:ext>
                </a:extLst>
              </a:tr>
              <a:tr h="3851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148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$7.85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$7.85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$7.85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73389"/>
                  </a:ext>
                </a:extLst>
              </a:tr>
              <a:tr h="385142">
                <a:tc vMerge="1"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Year 2</a:t>
                      </a:r>
                      <a:endParaRPr lang="en-US" sz="18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$8.045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$7.85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$7.97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30207"/>
                  </a:ext>
                </a:extLst>
              </a:tr>
              <a:tr h="385142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$7.85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$7.85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$7.85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813606"/>
                  </a:ext>
                </a:extLst>
              </a:tr>
              <a:tr h="385142">
                <a:tc vMerge="1">
                  <a:txBody>
                    <a:bodyPr/>
                    <a:lstStyle/>
                    <a:p>
                      <a:endParaRPr lang="en-US" sz="2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110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$7.85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$7.85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$7.85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914913"/>
                  </a:ext>
                </a:extLst>
              </a:tr>
              <a:tr h="385142">
                <a:tc rowSpan="5"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With generator at bus 1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CE112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 1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$7.92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$7.85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$7.893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90243"/>
                  </a:ext>
                </a:extLst>
              </a:tr>
              <a:tr h="385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148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$7.85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$7.85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$7.85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295945"/>
                  </a:ext>
                </a:extLst>
              </a:tr>
              <a:tr h="385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 2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$7.92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$7.85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$7.893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511573"/>
                  </a:ext>
                </a:extLst>
              </a:tr>
              <a:tr h="385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$7.85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$7.85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$7.85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88989"/>
                  </a:ext>
                </a:extLst>
              </a:tr>
              <a:tr h="385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110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$7.85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$7.85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$7.85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7741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7086600" y="1427998"/>
            <a:ext cx="1371600" cy="45496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7086600" y="2187758"/>
            <a:ext cx="1371600" cy="45496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7086600" y="3409198"/>
            <a:ext cx="1371600" cy="45496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7106055" y="4147308"/>
            <a:ext cx="1371600" cy="45496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376459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Nur, G. N. (2021). Evaluation of license for two years. Working presentation, Iowa State University, April 19.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model (uncertainty in load, investment cost, and operations and maintenance)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11545" y="4743823"/>
            <a:ext cx="2590800" cy="1106904"/>
          </a:xfrm>
          <a:prstGeom prst="rect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Purchase generator for year 1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676400" y="3069626"/>
            <a:ext cx="2327148" cy="1234508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Load at bus 1 in year 1 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724400" y="1434718"/>
            <a:ext cx="2417826" cy="914400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Investment cost</a:t>
            </a:r>
          </a:p>
        </p:txBody>
      </p:sp>
      <p:sp>
        <p:nvSpPr>
          <p:cNvPr id="12" name="Hexagon 11"/>
          <p:cNvSpPr/>
          <p:nvPr/>
        </p:nvSpPr>
        <p:spPr bwMode="auto">
          <a:xfrm>
            <a:off x="10242296" y="3192534"/>
            <a:ext cx="1673352" cy="1295400"/>
          </a:xfrm>
          <a:prstGeom prst="hexagon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Total cost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00600" y="4481449"/>
            <a:ext cx="2590800" cy="1548695"/>
          </a:xfrm>
          <a:prstGeom prst="rect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Purchase generator for year 2 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if no purchase for year 1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130552" y="2640195"/>
            <a:ext cx="2327148" cy="1127692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Load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at bus 1 in year 2 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7427068" y="1375028"/>
            <a:ext cx="2417826" cy="914400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O&amp;M cost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7391400" y="4487934"/>
            <a:ext cx="3200400" cy="7678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Arrow Connector 17"/>
          <p:cNvCxnSpPr>
            <a:stCxn id="14" idx="6"/>
            <a:endCxn id="12" idx="3"/>
          </p:cNvCxnSpPr>
          <p:nvPr/>
        </p:nvCxnSpPr>
        <p:spPr bwMode="auto">
          <a:xfrm>
            <a:off x="7457700" y="3204041"/>
            <a:ext cx="2784596" cy="6361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1" name="Straight Arrow Connector 20"/>
          <p:cNvCxnSpPr>
            <a:stCxn id="15" idx="5"/>
            <a:endCxn id="12" idx="4"/>
          </p:cNvCxnSpPr>
          <p:nvPr/>
        </p:nvCxnSpPr>
        <p:spPr bwMode="auto">
          <a:xfrm>
            <a:off x="9490812" y="2155517"/>
            <a:ext cx="1075334" cy="103701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>
            <a:stCxn id="8" idx="5"/>
            <a:endCxn id="12" idx="3"/>
          </p:cNvCxnSpPr>
          <p:nvPr/>
        </p:nvCxnSpPr>
        <p:spPr bwMode="auto">
          <a:xfrm>
            <a:off x="6788144" y="2215207"/>
            <a:ext cx="3454152" cy="16250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7" name="Straight Arrow Connector 26"/>
          <p:cNvCxnSpPr>
            <a:stCxn id="6" idx="5"/>
            <a:endCxn id="13" idx="1"/>
          </p:cNvCxnSpPr>
          <p:nvPr/>
        </p:nvCxnSpPr>
        <p:spPr bwMode="auto">
          <a:xfrm>
            <a:off x="3662745" y="4123344"/>
            <a:ext cx="1137855" cy="113245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Arrow Connector 31"/>
          <p:cNvCxnSpPr>
            <a:stCxn id="5" idx="3"/>
            <a:endCxn id="13" idx="1"/>
          </p:cNvCxnSpPr>
          <p:nvPr/>
        </p:nvCxnSpPr>
        <p:spPr bwMode="auto">
          <a:xfrm flipV="1">
            <a:off x="3002345" y="5255797"/>
            <a:ext cx="1798255" cy="414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/>
          <p:cNvCxnSpPr>
            <a:stCxn id="6" idx="6"/>
            <a:endCxn id="14" idx="2"/>
          </p:cNvCxnSpPr>
          <p:nvPr/>
        </p:nvCxnSpPr>
        <p:spPr bwMode="auto">
          <a:xfrm flipV="1">
            <a:off x="4003548" y="3204041"/>
            <a:ext cx="1127004" cy="4828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3" name="Straight Arrow Connector 42"/>
          <p:cNvCxnSpPr>
            <a:stCxn id="6" idx="5"/>
            <a:endCxn id="12" idx="3"/>
          </p:cNvCxnSpPr>
          <p:nvPr/>
        </p:nvCxnSpPr>
        <p:spPr bwMode="auto">
          <a:xfrm flipV="1">
            <a:off x="3662745" y="3840234"/>
            <a:ext cx="6579551" cy="2831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94156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326887" y="2087828"/>
            <a:ext cx="228600" cy="228600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4958638" y="1558437"/>
            <a:ext cx="673262" cy="5216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5643411" y="1543035"/>
            <a:ext cx="1483440" cy="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653371" y="1128270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Load = 270</a:t>
            </a:r>
            <a:endParaRPr lang="en-US" sz="20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5631900" y="2890865"/>
            <a:ext cx="120027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958638" y="2241756"/>
            <a:ext cx="673262" cy="6491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627558" y="2468369"/>
            <a:ext cx="1485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Load = 148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 bwMode="auto">
          <a:xfrm>
            <a:off x="255575" y="3451266"/>
            <a:ext cx="228600" cy="228600"/>
          </a:xfrm>
          <a:prstGeom prst="rect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18" name="Straight Connector 17"/>
          <p:cNvCxnSpPr>
            <a:stCxn id="17" idx="0"/>
          </p:cNvCxnSpPr>
          <p:nvPr/>
        </p:nvCxnSpPr>
        <p:spPr bwMode="auto">
          <a:xfrm flipV="1">
            <a:off x="369875" y="2232065"/>
            <a:ext cx="495300" cy="12192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865175" y="2220843"/>
            <a:ext cx="1420825" cy="112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968698" y="4681276"/>
            <a:ext cx="1317302" cy="1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7" idx="2"/>
          </p:cNvCxnSpPr>
          <p:nvPr/>
        </p:nvCxnSpPr>
        <p:spPr bwMode="auto">
          <a:xfrm>
            <a:off x="369875" y="3679866"/>
            <a:ext cx="572319" cy="10111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84507" y="1280610"/>
            <a:ext cx="1509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Purchase generator for year 1</a:t>
            </a:r>
            <a:endParaRPr lang="en-US" sz="20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1864" y="3412536"/>
            <a:ext cx="1796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Don’t purchase generator for year 1</a:t>
            </a:r>
            <a:endParaRPr lang="en-US" sz="2000" dirty="0">
              <a:latin typeface="+mj-lt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2277520" y="4569012"/>
            <a:ext cx="228600" cy="228600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2486268" y="4085331"/>
            <a:ext cx="673262" cy="5216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3171041" y="4084940"/>
            <a:ext cx="1431165" cy="97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128726" y="3652814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Load = 270</a:t>
            </a:r>
            <a:endParaRPr lang="en-US" sz="2000" dirty="0">
              <a:latin typeface="+mj-lt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3159530" y="5417760"/>
            <a:ext cx="1442676" cy="164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486268" y="4768650"/>
            <a:ext cx="673262" cy="6491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089112" y="4974962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Load = 148</a:t>
            </a:r>
            <a:endParaRPr lang="en-US" sz="2000" dirty="0">
              <a:latin typeface="+mj-lt"/>
            </a:endParaRPr>
          </a:p>
        </p:txBody>
      </p:sp>
      <p:cxnSp>
        <p:nvCxnSpPr>
          <p:cNvPr id="50" name="Straight Connector 49"/>
          <p:cNvCxnSpPr>
            <a:stCxn id="5" idx="7"/>
          </p:cNvCxnSpPr>
          <p:nvPr/>
        </p:nvCxnSpPr>
        <p:spPr bwMode="auto">
          <a:xfrm flipV="1">
            <a:off x="2522009" y="1577246"/>
            <a:ext cx="703357" cy="5440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3236877" y="1584679"/>
            <a:ext cx="1325715" cy="19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7189813" y="2595585"/>
            <a:ext cx="1511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High investment cost</a:t>
            </a:r>
            <a:endParaRPr lang="en-US" sz="2000" dirty="0">
              <a:latin typeface="+mj-lt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flipV="1">
            <a:off x="3225366" y="2909673"/>
            <a:ext cx="144156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2552104" y="2260564"/>
            <a:ext cx="673262" cy="6491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171041" y="1968758"/>
            <a:ext cx="1649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Low investment cost</a:t>
            </a:r>
            <a:endParaRPr lang="en-US" sz="2000" dirty="0">
              <a:latin typeface="+mj-lt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4775221" y="2017835"/>
            <a:ext cx="228600" cy="228600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7" name="Rectangle 56"/>
          <p:cNvSpPr>
            <a:spLocks noChangeAspect="1"/>
          </p:cNvSpPr>
          <p:nvPr/>
        </p:nvSpPr>
        <p:spPr bwMode="auto">
          <a:xfrm>
            <a:off x="4776964" y="4607006"/>
            <a:ext cx="228600" cy="228600"/>
          </a:xfrm>
          <a:prstGeom prst="rect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58" name="Straight Connector 57"/>
          <p:cNvCxnSpPr>
            <a:stCxn id="57" idx="0"/>
          </p:cNvCxnSpPr>
          <p:nvPr/>
        </p:nvCxnSpPr>
        <p:spPr bwMode="auto">
          <a:xfrm flipV="1">
            <a:off x="4891264" y="4084940"/>
            <a:ext cx="489746" cy="5220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5412291" y="4084940"/>
            <a:ext cx="1369509" cy="21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5381010" y="5375072"/>
            <a:ext cx="1451165" cy="82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7" idx="2"/>
          </p:cNvCxnSpPr>
          <p:nvPr/>
        </p:nvCxnSpPr>
        <p:spPr bwMode="auto">
          <a:xfrm>
            <a:off x="4891264" y="4835606"/>
            <a:ext cx="489746" cy="5394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5360599" y="3133905"/>
            <a:ext cx="1566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Purchase generator for year 2</a:t>
            </a:r>
            <a:endParaRPr lang="en-US" sz="2000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59931" y="4157716"/>
            <a:ext cx="1733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Don’t purchase generator for year 2</a:t>
            </a:r>
            <a:endParaRPr lang="en-US" sz="2000" dirty="0">
              <a:latin typeface="+mj-lt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 flipV="1">
            <a:off x="7397313" y="1599631"/>
            <a:ext cx="673262" cy="5216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8082086" y="1584229"/>
            <a:ext cx="781287" cy="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8043135" y="628945"/>
            <a:ext cx="1255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High O&amp;M cost</a:t>
            </a:r>
            <a:endParaRPr lang="en-US" sz="2000" dirty="0">
              <a:latin typeface="+mj-lt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 flipV="1">
            <a:off x="8070575" y="2932059"/>
            <a:ext cx="120027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7397313" y="2282950"/>
            <a:ext cx="673262" cy="6491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8070575" y="1960537"/>
            <a:ext cx="1001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Low O&amp;M cost</a:t>
            </a:r>
            <a:endParaRPr lang="en-US" sz="2000" dirty="0">
              <a:latin typeface="+mj-lt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 bwMode="auto">
          <a:xfrm>
            <a:off x="7213896" y="2059029"/>
            <a:ext cx="228600" cy="228600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 flipV="1">
            <a:off x="9480798" y="1231593"/>
            <a:ext cx="445570" cy="8452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9944111" y="1237866"/>
            <a:ext cx="1483440" cy="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9944111" y="854721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Load = 365</a:t>
            </a:r>
            <a:endParaRPr lang="en-US" sz="2000" dirty="0">
              <a:latin typeface="+mj-lt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10068128" y="3120405"/>
            <a:ext cx="1349463" cy="26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9480798" y="2238520"/>
            <a:ext cx="577602" cy="8856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10048178" y="2754002"/>
            <a:ext cx="1485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Load = 110</a:t>
            </a:r>
            <a:endParaRPr lang="en-US" sz="2000" dirty="0">
              <a:latin typeface="+mj-lt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 bwMode="auto">
          <a:xfrm>
            <a:off x="9297381" y="2014599"/>
            <a:ext cx="228600" cy="228600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 bwMode="auto">
          <a:xfrm>
            <a:off x="6793220" y="3982107"/>
            <a:ext cx="228600" cy="228600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86" name="Straight Connector 85"/>
          <p:cNvCxnSpPr>
            <a:stCxn id="85" idx="7"/>
          </p:cNvCxnSpPr>
          <p:nvPr/>
        </p:nvCxnSpPr>
        <p:spPr bwMode="auto">
          <a:xfrm flipV="1">
            <a:off x="6988342" y="3538347"/>
            <a:ext cx="408971" cy="4772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V="1">
            <a:off x="7419228" y="3518054"/>
            <a:ext cx="1325715" cy="19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7419228" y="4579626"/>
            <a:ext cx="1441568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018437" y="4154843"/>
            <a:ext cx="400791" cy="42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7377574" y="3633226"/>
            <a:ext cx="1649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Low investment cost</a:t>
            </a:r>
            <a:endParaRPr lang="en-US" sz="2000" dirty="0">
              <a:latin typeface="+mj-lt"/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 flipV="1">
            <a:off x="9556785" y="2121306"/>
            <a:ext cx="1866443" cy="7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9959213" y="1755583"/>
            <a:ext cx="1485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Load = 200</a:t>
            </a:r>
            <a:endParaRPr lang="en-US" sz="2000" dirty="0">
              <a:latin typeface="+mj-lt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V="1">
            <a:off x="9513643" y="3788065"/>
            <a:ext cx="445570" cy="8452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9976956" y="3794338"/>
            <a:ext cx="1483440" cy="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9976956" y="3411193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Load = 365</a:t>
            </a:r>
            <a:endParaRPr lang="en-US" sz="2000" dirty="0">
              <a:latin typeface="+mj-lt"/>
            </a:endParaRPr>
          </a:p>
        </p:txBody>
      </p:sp>
      <p:cxnSp>
        <p:nvCxnSpPr>
          <p:cNvPr id="102" name="Straight Connector 101"/>
          <p:cNvCxnSpPr/>
          <p:nvPr/>
        </p:nvCxnSpPr>
        <p:spPr bwMode="auto">
          <a:xfrm flipV="1">
            <a:off x="10109235" y="5680672"/>
            <a:ext cx="120027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9513643" y="4794992"/>
            <a:ext cx="577602" cy="8856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10048178" y="5288476"/>
            <a:ext cx="1485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Load = 110</a:t>
            </a:r>
            <a:endParaRPr lang="en-US" sz="2000" dirty="0">
              <a:latin typeface="+mj-lt"/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 bwMode="auto">
          <a:xfrm>
            <a:off x="9330226" y="4571071"/>
            <a:ext cx="228600" cy="228600"/>
          </a:xfrm>
          <a:prstGeom prst="ellipse">
            <a:avLst/>
          </a:prstGeom>
          <a:solidFill>
            <a:srgbClr val="CE11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 flipV="1">
            <a:off x="9589630" y="4677778"/>
            <a:ext cx="1866443" cy="75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9992058" y="4312055"/>
            <a:ext cx="1485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Load = 200</a:t>
            </a:r>
            <a:endParaRPr lang="en-US" sz="2000" dirty="0"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278043" y="677617"/>
            <a:ext cx="1511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High investment cost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569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7" grpId="0" animBg="1"/>
      <p:bldP spid="23" grpId="0"/>
      <p:bldP spid="25" grpId="0"/>
      <p:bldP spid="35" grpId="0" animBg="1"/>
      <p:bldP spid="38" grpId="0"/>
      <p:bldP spid="41" grpId="0"/>
      <p:bldP spid="52" grpId="0"/>
      <p:bldP spid="55" grpId="0"/>
      <p:bldP spid="56" grpId="0" animBg="1"/>
      <p:bldP spid="57" grpId="0" animBg="1"/>
      <p:bldP spid="62" grpId="0"/>
      <p:bldP spid="63" grpId="0"/>
      <p:bldP spid="71" grpId="0"/>
      <p:bldP spid="74" grpId="0"/>
      <p:bldP spid="75" grpId="0" animBg="1"/>
      <p:bldP spid="79" grpId="0"/>
      <p:bldP spid="82" grpId="0"/>
      <p:bldP spid="83" grpId="0" animBg="1"/>
      <p:bldP spid="85" grpId="0" animBg="1"/>
      <p:bldP spid="90" grpId="0"/>
      <p:bldP spid="97" grpId="0"/>
      <p:bldP spid="101" grpId="0"/>
      <p:bldP spid="104" grpId="0"/>
      <p:bldP spid="105" grpId="0" animBg="1"/>
      <p:bldP spid="107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Horizon timeline: 2 years</a:t>
            </a:r>
          </a:p>
          <a:p>
            <a:r>
              <a:rPr lang="en-US" sz="2000" dirty="0" smtClean="0"/>
              <a:t>Risk aversion modeled by an exponential utility function</a:t>
            </a:r>
          </a:p>
          <a:p>
            <a:r>
              <a:rPr lang="en-US" sz="2000" dirty="0" smtClean="0"/>
              <a:t>Load</a:t>
            </a:r>
          </a:p>
          <a:p>
            <a:pPr lvl="1"/>
            <a:r>
              <a:rPr lang="en-US" sz="2000" dirty="0" smtClean="0"/>
              <a:t>Load in year 2 depends on load in year 1 (probabilistically dependent)</a:t>
            </a:r>
          </a:p>
          <a:p>
            <a:pPr lvl="1"/>
            <a:r>
              <a:rPr lang="en-US" sz="2000" dirty="0" smtClean="0"/>
              <a:t>Risk of load uncertainty (higher LMPs) can be perfectly hedged in the electricity market </a:t>
            </a:r>
            <a:r>
              <a:rPr lang="en-US" sz="2000" dirty="0" smtClean="0">
                <a:sym typeface="Wingdings" panose="05000000000000000000" pitchFamily="2" charset="2"/>
              </a:rPr>
              <a:t> risk attitude is irrelevant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Investment and O&amp;M costs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Costs are annualized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O&amp;M cost begins in year after investment cost (i.e., no O&amp;M cost if generator purchased for year 2)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Risk of investment and O&amp;M costs cannot be hedged  risk attitude is incorporated</a:t>
            </a: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87842"/>
            <a:ext cx="10160000" cy="4114800"/>
          </a:xfrm>
        </p:spPr>
        <p:txBody>
          <a:bodyPr/>
          <a:lstStyle/>
          <a:p>
            <a:r>
              <a:rPr lang="en-US" sz="2000" dirty="0" smtClean="0"/>
              <a:t>Annual discount rate = 5%</a:t>
            </a:r>
          </a:p>
          <a:p>
            <a:r>
              <a:rPr lang="en-US" sz="2000" dirty="0" smtClean="0"/>
              <a:t>Generator’s lifetime = 30 years (used to annualize investment cost)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82A511-8A5C-498D-882E-13AA75EEC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144402"/>
              </p:ext>
            </p:extLst>
          </p:nvPr>
        </p:nvGraphicFramePr>
        <p:xfrm>
          <a:off x="335604" y="1909237"/>
          <a:ext cx="115062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736">
                  <a:extLst>
                    <a:ext uri="{9D8B030D-6E8A-4147-A177-3AD203B41FA5}">
                      <a16:colId xmlns:a16="http://schemas.microsoft.com/office/drawing/2014/main" val="283691748"/>
                    </a:ext>
                  </a:extLst>
                </a:gridCol>
                <a:gridCol w="1819863">
                  <a:extLst>
                    <a:ext uri="{9D8B030D-6E8A-4147-A177-3AD203B41FA5}">
                      <a16:colId xmlns:a16="http://schemas.microsoft.com/office/drawing/2014/main" val="3988481419"/>
                    </a:ext>
                  </a:extLst>
                </a:gridCol>
                <a:gridCol w="2466352">
                  <a:extLst>
                    <a:ext uri="{9D8B030D-6E8A-4147-A177-3AD203B41FA5}">
                      <a16:colId xmlns:a16="http://schemas.microsoft.com/office/drawing/2014/main" val="3803690066"/>
                    </a:ext>
                  </a:extLst>
                </a:gridCol>
                <a:gridCol w="1676865">
                  <a:extLst>
                    <a:ext uri="{9D8B030D-6E8A-4147-A177-3AD203B41FA5}">
                      <a16:colId xmlns:a16="http://schemas.microsoft.com/office/drawing/2014/main" val="1836792259"/>
                    </a:ext>
                  </a:extLst>
                </a:gridCol>
                <a:gridCol w="2181384">
                  <a:extLst>
                    <a:ext uri="{9D8B030D-6E8A-4147-A177-3AD203B41FA5}">
                      <a16:colId xmlns:a16="http://schemas.microsoft.com/office/drawing/2014/main" val="3594597192"/>
                    </a:ext>
                  </a:extLst>
                </a:gridCol>
              </a:tblGrid>
              <a:tr h="2832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anchor="ctr"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Probability</a:t>
                      </a:r>
                      <a:r>
                        <a:rPr lang="en-US" baseline="0" dirty="0" smtClean="0"/>
                        <a:t> of high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Probability of low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1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69402"/>
                  </a:ext>
                </a:extLst>
              </a:tr>
              <a:tr h="26092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Load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down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59813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Investment cost </a:t>
                      </a:r>
                    </a:p>
                    <a:p>
                      <a:pPr algn="l"/>
                      <a:r>
                        <a:rPr lang="en-US" sz="1800" dirty="0" smtClean="0"/>
                        <a:t>(over 30 years)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$3M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$1M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0.40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73389"/>
                  </a:ext>
                </a:extLst>
              </a:tr>
              <a:tr h="31024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Annualized investment</a:t>
                      </a:r>
                      <a:r>
                        <a:rPr lang="en-US" sz="1800" baseline="0" dirty="0" smtClean="0"/>
                        <a:t> cost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$195,000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$65,000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30207"/>
                  </a:ext>
                </a:extLst>
              </a:tr>
              <a:tr h="26092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O&amp;M cost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$400,000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$200,000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959551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6282A511-8A5C-498D-882E-13AA75EEC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721808"/>
              </p:ext>
            </p:extLst>
          </p:nvPr>
        </p:nvGraphicFramePr>
        <p:xfrm>
          <a:off x="335604" y="4318722"/>
          <a:ext cx="115062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851">
                  <a:extLst>
                    <a:ext uri="{9D8B030D-6E8A-4147-A177-3AD203B41FA5}">
                      <a16:colId xmlns:a16="http://schemas.microsoft.com/office/drawing/2014/main" val="283691748"/>
                    </a:ext>
                  </a:extLst>
                </a:gridCol>
                <a:gridCol w="2924783">
                  <a:extLst>
                    <a:ext uri="{9D8B030D-6E8A-4147-A177-3AD203B41FA5}">
                      <a16:colId xmlns:a16="http://schemas.microsoft.com/office/drawing/2014/main" val="3988481419"/>
                    </a:ext>
                  </a:extLst>
                </a:gridCol>
                <a:gridCol w="2924783">
                  <a:extLst>
                    <a:ext uri="{9D8B030D-6E8A-4147-A177-3AD203B41FA5}">
                      <a16:colId xmlns:a16="http://schemas.microsoft.com/office/drawing/2014/main" val="3803690066"/>
                    </a:ext>
                  </a:extLst>
                </a:gridCol>
                <a:gridCol w="2924783">
                  <a:extLst>
                    <a:ext uri="{9D8B030D-6E8A-4147-A177-3AD203B41FA5}">
                      <a16:colId xmlns:a16="http://schemas.microsoft.com/office/drawing/2014/main" val="1836792259"/>
                    </a:ext>
                  </a:extLst>
                </a:gridCol>
              </a:tblGrid>
              <a:tr h="251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Risk neutral</a:t>
                      </a:r>
                      <a:endParaRPr lang="en-US" dirty="0"/>
                    </a:p>
                  </a:txBody>
                  <a:tcPr anchor="ctr"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r>
                        <a:rPr lang="en-US" baseline="0" dirty="0" smtClean="0"/>
                        <a:t> risk aversion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risk averse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1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69402"/>
                  </a:ext>
                </a:extLst>
              </a:tr>
              <a:tr h="5891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Interpretation: Indifferent between $0 for certain and</a:t>
                      </a:r>
                      <a:r>
                        <a:rPr lang="en-US" sz="1800" baseline="0" dirty="0" smtClean="0"/>
                        <a:t> …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 50%</a:t>
                      </a:r>
                      <a:r>
                        <a:rPr lang="en-US" baseline="0" dirty="0" smtClean="0"/>
                        <a:t> chance of $1M profit and 50% chance of $1M loss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 52%</a:t>
                      </a:r>
                      <a:r>
                        <a:rPr lang="en-US" baseline="0" dirty="0" smtClean="0"/>
                        <a:t> chance of $1M profit and 48% chance of $1M loss</a:t>
                      </a:r>
                      <a:endParaRPr lang="en-US" dirty="0" smtClean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 99%</a:t>
                      </a:r>
                      <a:r>
                        <a:rPr lang="en-US" baseline="0" dirty="0" smtClean="0"/>
                        <a:t> chance of $1M profit and 1% chance of $1M loss</a:t>
                      </a:r>
                      <a:endParaRPr lang="en-US" dirty="0" smtClean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59813"/>
                  </a:ext>
                </a:extLst>
              </a:tr>
              <a:tr h="27593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Risk tolerance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Infinity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$10M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$200,000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7338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0" y="2230842"/>
            <a:ext cx="12192000" cy="45496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-914400" y="2647810"/>
            <a:ext cx="13218268" cy="109858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127000" y="3486540"/>
            <a:ext cx="12192000" cy="634137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2870200" y="4247399"/>
            <a:ext cx="3352800" cy="1755981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5791200" y="4012357"/>
            <a:ext cx="3352800" cy="202901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8746987" y="4110881"/>
            <a:ext cx="3352800" cy="202901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389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A9A4E-4C82-4D44-9372-C31BB381809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282A511-8A5C-498D-882E-13AA75EEC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488444"/>
              </p:ext>
            </p:extLst>
          </p:nvPr>
        </p:nvGraphicFramePr>
        <p:xfrm>
          <a:off x="381000" y="1393768"/>
          <a:ext cx="11506200" cy="398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8369174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51682125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96722320"/>
                    </a:ext>
                  </a:extLst>
                </a:gridCol>
                <a:gridCol w="2087934">
                  <a:extLst>
                    <a:ext uri="{9D8B030D-6E8A-4147-A177-3AD203B41FA5}">
                      <a16:colId xmlns:a16="http://schemas.microsoft.com/office/drawing/2014/main" val="3988481419"/>
                    </a:ext>
                  </a:extLst>
                </a:gridCol>
                <a:gridCol w="2924783">
                  <a:extLst>
                    <a:ext uri="{9D8B030D-6E8A-4147-A177-3AD203B41FA5}">
                      <a16:colId xmlns:a16="http://schemas.microsoft.com/office/drawing/2014/main" val="3803690066"/>
                    </a:ext>
                  </a:extLst>
                </a:gridCol>
                <a:gridCol w="2924783">
                  <a:extLst>
                    <a:ext uri="{9D8B030D-6E8A-4147-A177-3AD203B41FA5}">
                      <a16:colId xmlns:a16="http://schemas.microsoft.com/office/drawing/2014/main" val="1836792259"/>
                    </a:ext>
                  </a:extLst>
                </a:gridCol>
              </a:tblGrid>
              <a:tr h="251937"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CE11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Risk neutral</a:t>
                      </a:r>
                      <a:endParaRPr lang="en-US" sz="1800" dirty="0"/>
                    </a:p>
                  </a:txBody>
                  <a:tcPr anchor="ctr"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Moderate</a:t>
                      </a:r>
                      <a:r>
                        <a:rPr lang="en-US" sz="1800" baseline="0" dirty="0" smtClean="0"/>
                        <a:t> risk aversion</a:t>
                      </a:r>
                      <a:endParaRPr lang="en-US" sz="1800" dirty="0"/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1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Very risk averse</a:t>
                      </a:r>
                      <a:endParaRPr lang="en-US" sz="1800" dirty="0"/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11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69402"/>
                  </a:ext>
                </a:extLst>
              </a:tr>
              <a:tr h="589100"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Year 1 decision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Purchase</a:t>
                      </a:r>
                      <a:r>
                        <a:rPr lang="en-US" sz="1800" baseline="0" dirty="0" smtClean="0"/>
                        <a:t> generator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$111,406,681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$111,407,210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$111,430,402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59813"/>
                  </a:ext>
                </a:extLst>
              </a:tr>
              <a:tr h="233680"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Don’t purchase generator 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$111,025,161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$111,025,246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$111,029,188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73389"/>
                  </a:ext>
                </a:extLst>
              </a:tr>
              <a:tr h="467360">
                <a:tc rowSpan="2" gridSpan="2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If generator is not purchased for year 1 and …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 load =</a:t>
                      </a:r>
                      <a:r>
                        <a:rPr lang="en-US" sz="1800" baseline="0" dirty="0" smtClean="0"/>
                        <a:t> 270 in year 1</a:t>
                      </a:r>
                      <a:endParaRPr lang="en-US" sz="18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Purchase</a:t>
                      </a:r>
                      <a:r>
                        <a:rPr lang="en-US" sz="1800" baseline="0" dirty="0" smtClean="0"/>
                        <a:t> generator for year 2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002288"/>
                  </a:ext>
                </a:extLst>
              </a:tr>
              <a:tr h="233680">
                <a:tc gridSpan="2"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… load =</a:t>
                      </a:r>
                      <a:r>
                        <a:rPr lang="en-US" sz="1800" baseline="0" dirty="0" smtClean="0"/>
                        <a:t> 148 in year 1</a:t>
                      </a:r>
                      <a:endParaRPr lang="en-US" sz="18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Don’t purchase generator for year 2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46320"/>
                  </a:ext>
                </a:extLst>
              </a:tr>
              <a:tr h="46736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If no generator is available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$111,068,328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$111,068,328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$111,068,328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225161"/>
                  </a:ext>
                </a:extLst>
              </a:tr>
              <a:tr h="23368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Value of option to purchase generator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$43,167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$43,082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$39,140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11116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2690" y="381573"/>
            <a:ext cx="289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  <a:cs typeface="Calibri" panose="020F0502020204030204" pitchFamily="34" charset="0"/>
              </a:rPr>
              <a:t>Certain equivalent of discounted cost</a:t>
            </a:r>
            <a:endParaRPr lang="en-US" sz="180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7620000" y="990600"/>
            <a:ext cx="1295400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9448800" y="990600"/>
            <a:ext cx="914400" cy="914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932690" y="40980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  <a:cs typeface="Calibri" panose="020F0502020204030204" pitchFamily="34" charset="0"/>
              </a:rPr>
              <a:t>Expected discounted cost</a:t>
            </a:r>
            <a:endParaRPr lang="en-US" sz="1800" dirty="0"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 bwMode="auto">
          <a:xfrm flipH="1">
            <a:off x="5029200" y="1056133"/>
            <a:ext cx="46490" cy="84886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3932690" y="1275072"/>
            <a:ext cx="2163310" cy="1755981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5874303" y="1150329"/>
            <a:ext cx="3195798" cy="189222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9070100" y="1174381"/>
            <a:ext cx="2817099" cy="1900411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1658532" y="2133601"/>
            <a:ext cx="10406468" cy="941192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-304800" y="2813232"/>
            <a:ext cx="12496799" cy="1606368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-50799" y="4242253"/>
            <a:ext cx="12115799" cy="56623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3857042" y="4176123"/>
            <a:ext cx="2163310" cy="120018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3857042" y="2293329"/>
            <a:ext cx="2163310" cy="713001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8B37A3-2478-472D-8E67-CFBB5689073E}"/>
              </a:ext>
            </a:extLst>
          </p:cNvPr>
          <p:cNvSpPr/>
          <p:nvPr/>
        </p:nvSpPr>
        <p:spPr bwMode="auto">
          <a:xfrm>
            <a:off x="-50799" y="4466679"/>
            <a:ext cx="11850451" cy="1200185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25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Univers 67 CondensedBold"/>
        <a:ea typeface=""/>
        <a:cs typeface=""/>
      </a:majorFont>
      <a:minorFont>
        <a:latin typeface="Univers 67 Condensed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E112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6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PowerPoint.pot</Template>
  <TotalTime>2407</TotalTime>
  <Words>1055</Words>
  <Application>Microsoft Office PowerPoint</Application>
  <PresentationFormat>Widescreen</PresentationFormat>
  <Paragraphs>209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</vt:lpstr>
      <vt:lpstr>Geneva</vt:lpstr>
      <vt:lpstr>Calibri</vt:lpstr>
      <vt:lpstr>Univers 65 Bold</vt:lpstr>
      <vt:lpstr>Univers 67 CondensedBold</vt:lpstr>
      <vt:lpstr>Arial</vt:lpstr>
      <vt:lpstr>Wingdings</vt:lpstr>
      <vt:lpstr>PowerPoint</vt:lpstr>
      <vt:lpstr>Real options and risk aversion using the integrated valuation procedure</vt:lpstr>
      <vt:lpstr>Public or market risks</vt:lpstr>
      <vt:lpstr>Can all risk be hedged in the market?</vt:lpstr>
      <vt:lpstr>3-bus example over two years (from Nur, 2021)</vt:lpstr>
      <vt:lpstr>Decision model (uncertainty in load, investment cost, and operations and maintenance)</vt:lpstr>
      <vt:lpstr>Decision tree</vt:lpstr>
      <vt:lpstr>Key assumptions</vt:lpstr>
      <vt:lpstr>Parameters</vt:lpstr>
      <vt:lpstr>Results</vt:lpstr>
      <vt:lpstr>Sensitivity of option value to investment cost</vt:lpstr>
      <vt:lpstr>Value of option (moderately risk averse)</vt:lpstr>
      <vt:lpstr>Difference in value of option between risk neutral and moderately risk averse</vt:lpstr>
      <vt:lpstr>Difference in value of option between risk neutral and very risk averse</vt:lpstr>
      <vt:lpstr>Time to purchase generator (moderately risk averse)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Thomasson</dc:creator>
  <cp:lastModifiedBy>MacKenzie, Cameron [IMSE]</cp:lastModifiedBy>
  <cp:revision>113</cp:revision>
  <cp:lastPrinted>2017-07-25T13:32:44Z</cp:lastPrinted>
  <dcterms:created xsi:type="dcterms:W3CDTF">2013-11-14T17:36:34Z</dcterms:created>
  <dcterms:modified xsi:type="dcterms:W3CDTF">2021-04-28T20:47:19Z</dcterms:modified>
</cp:coreProperties>
</file>