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1" r:id="rId3"/>
    <p:sldId id="289" r:id="rId4"/>
    <p:sldId id="290" r:id="rId5"/>
    <p:sldId id="282" r:id="rId6"/>
    <p:sldId id="283" r:id="rId7"/>
    <p:sldId id="284" r:id="rId8"/>
    <p:sldId id="286" r:id="rId9"/>
    <p:sldId id="285" r:id="rId10"/>
    <p:sldId id="287" r:id="rId11"/>
    <p:sldId id="291" r:id="rId12"/>
    <p:sldId id="292" r:id="rId13"/>
    <p:sldId id="293" r:id="rId14"/>
    <p:sldId id="288" r:id="rId15"/>
    <p:sldId id="294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imes" panose="020206030504050203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3300"/>
    <a:srgbClr val="990033"/>
    <a:srgbClr val="006C31"/>
    <a:srgbClr val="CE1126"/>
    <a:srgbClr val="7A6E67"/>
    <a:srgbClr val="F2BF49"/>
    <a:srgbClr val="ADA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4" autoAdjust="0"/>
    <p:restoredTop sz="82434" autoAdjust="0"/>
  </p:normalViewPr>
  <p:slideViewPr>
    <p:cSldViewPr>
      <p:cViewPr varScale="1">
        <p:scale>
          <a:sx n="61" d="100"/>
          <a:sy n="61" d="100"/>
        </p:scale>
        <p:origin x="1493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5A0C9-E830-1241-BEA3-6925DA004ECF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4522-76EF-EF4D-8870-07F3436BA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64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45082-6AF3-024B-A14D-C5AD8123919E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6D18E-8B09-B24B-9169-4FC527B8D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2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gawatt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Wind_power_in_Iowa#cite_note-awea_Q120-3" TargetMode="External"/><Relationship Id="rId4" Type="http://schemas.openxmlformats.org/officeDocument/2006/relationships/hyperlink" Target="https://en.wikipedia.org/wiki/Wind_turbin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6D18E-8B09-B24B-9169-4FC527B8D8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2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 of Q3 2020, Iowa has over 10,951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Megawatts"/>
              </a:rPr>
              <a:t>megawatts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(MW) of installed capacity with 5,590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Wind turbine"/>
              </a:rPr>
              <a:t>wind turbines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ranking 2nd and 3rd in the nation below Texas respectively.</a:t>
            </a:r>
            <a:r>
              <a:rPr lang="en-US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/>
              </a:rPr>
              <a:t>[3]</a:t>
            </a:r>
            <a:endParaRPr lang="en-US" b="0" i="0" u="none" strike="noStrike" baseline="30000" dirty="0">
              <a:solidFill>
                <a:srgbClr val="0645AD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Nationally, $250M in lease payments for wind turbines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6D18E-8B09-B24B-9169-4FC527B8D8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2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6D18E-8B09-B24B-9169-4FC527B8D8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8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risk averse = $10,000</a:t>
            </a:r>
          </a:p>
          <a:p>
            <a:r>
              <a:rPr lang="en-US" dirty="0"/>
              <a:t>Fairly risk averse = $100,000</a:t>
            </a:r>
          </a:p>
          <a:p>
            <a:r>
              <a:rPr lang="en-US" dirty="0"/>
              <a:t>Moderately risk averse = $500,000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6D18E-8B09-B24B-9169-4FC527B8D8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8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36945"/>
            <a:ext cx="12192000" cy="18288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1200" y="2514600"/>
            <a:ext cx="8839200" cy="1066800"/>
          </a:xfrm>
        </p:spPr>
        <p:txBody>
          <a:bodyPr anchor="b"/>
          <a:lstStyle>
            <a:lvl1pPr>
              <a:defRPr>
                <a:solidFill>
                  <a:srgbClr val="F2BF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581400"/>
            <a:ext cx="8331200" cy="1752600"/>
          </a:xfrm>
        </p:spPr>
        <p:txBody>
          <a:bodyPr/>
          <a:lstStyle>
            <a:lvl1pPr marL="0" indent="0">
              <a:buFont typeface="Times" charset="0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83634" y="34893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24418" y="1295400"/>
            <a:ext cx="6333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Univers 65 Bold" charset="0"/>
              </a:rPr>
              <a:t>Department of Industrial and Manufacturing Systems Engineering</a:t>
            </a:r>
          </a:p>
        </p:txBody>
      </p:sp>
      <p:pic>
        <p:nvPicPr>
          <p:cNvPr id="10" name="Picture 11" descr="ISU LEFT white.eps"/>
          <p:cNvPicPr>
            <a:picLocks noChangeAspect="1"/>
          </p:cNvPicPr>
          <p:nvPr userDrawn="1"/>
        </p:nvPicPr>
        <p:blipFill>
          <a:blip r:embed="rId2"/>
          <a:srcRect b="38235"/>
          <a:stretch>
            <a:fillRect/>
          </a:stretch>
        </p:blipFill>
        <p:spPr bwMode="auto">
          <a:xfrm>
            <a:off x="711200" y="591128"/>
            <a:ext cx="6451600" cy="62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6670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77978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5730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066800"/>
            <a:ext cx="4978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066800"/>
            <a:ext cx="4978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140587"/>
            <a:ext cx="12192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10439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83634" y="34893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7239000" y="6324600"/>
            <a:ext cx="4891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Univers 65 Bold" charset="0"/>
              </a:rPr>
              <a:t>Industrial and Manufacturing Systems Engineering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4891" y="57378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ISU LEFT white.eps"/>
          <p:cNvPicPr>
            <a:picLocks noChangeAspect="1"/>
          </p:cNvPicPr>
          <p:nvPr userDrawn="1"/>
        </p:nvPicPr>
        <p:blipFill>
          <a:blip r:embed="rId13"/>
          <a:srcRect b="38235"/>
          <a:stretch>
            <a:fillRect/>
          </a:stretch>
        </p:blipFill>
        <p:spPr bwMode="auto">
          <a:xfrm>
            <a:off x="711200" y="6324600"/>
            <a:ext cx="3327400" cy="2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Leasing land for a wind turbine: A model for a farmer’s decision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Cameron MacKenzie, Assistant Professor</a:t>
            </a:r>
          </a:p>
          <a:p>
            <a:r>
              <a:rPr lang="en-US" dirty="0"/>
              <a:t>Hanisha Vemireddy, PhD student</a:t>
            </a:r>
          </a:p>
          <a:p>
            <a:r>
              <a:rPr lang="en-US" dirty="0"/>
              <a:t>Fatemeh Amini, PhD graduate</a:t>
            </a:r>
          </a:p>
          <a:p>
            <a:endParaRPr lang="en-US" dirty="0"/>
          </a:p>
          <a:p>
            <a:r>
              <a:rPr lang="en-US" dirty="0"/>
              <a:t>SWEEET Public Workshop</a:t>
            </a:r>
          </a:p>
          <a:p>
            <a:r>
              <a:rPr lang="en-US" dirty="0"/>
              <a:t>August 8,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F272-C00A-A30E-5775-CC5656AF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farmer pursue an annual fixed payment for a turbine or a royalty payment based on wind revenue?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B2EBC-E6C8-95AC-30BA-5B7F3D995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Depends on risk a farmer is willing to accept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41E86-F86A-402A-6CD0-D869C2302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422B-1763-50F1-AB66-4DE990F5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diversion on risk attitude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D4E9F-93B0-3651-B665-E6928ABD3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AF1BE5-9EFF-A245-270B-3946C6DED408}"/>
              </a:ext>
            </a:extLst>
          </p:cNvPr>
          <p:cNvSpPr>
            <a:spLocks noChangeAspect="1"/>
          </p:cNvSpPr>
          <p:nvPr/>
        </p:nvSpPr>
        <p:spPr bwMode="auto">
          <a:xfrm>
            <a:off x="3581400" y="2514600"/>
            <a:ext cx="274320" cy="27432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4B06B1-B4B9-76D8-7B23-7E72FA4326F9}"/>
              </a:ext>
            </a:extLst>
          </p:cNvPr>
          <p:cNvCxnSpPr>
            <a:stCxn id="5" idx="7"/>
          </p:cNvCxnSpPr>
          <p:nvPr/>
        </p:nvCxnSpPr>
        <p:spPr bwMode="auto">
          <a:xfrm flipV="1">
            <a:off x="3815547" y="1752600"/>
            <a:ext cx="604053" cy="8021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176882-F1DB-6163-32AF-CBEC36531FFB}"/>
              </a:ext>
            </a:extLst>
          </p:cNvPr>
          <p:cNvCxnSpPr/>
          <p:nvPr/>
        </p:nvCxnSpPr>
        <p:spPr bwMode="auto">
          <a:xfrm>
            <a:off x="4419600" y="1752600"/>
            <a:ext cx="1905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E35D50-D96C-6565-5CA1-8DF77D74FC63}"/>
              </a:ext>
            </a:extLst>
          </p:cNvPr>
          <p:cNvCxnSpPr>
            <a:stCxn id="5" idx="5"/>
          </p:cNvCxnSpPr>
          <p:nvPr/>
        </p:nvCxnSpPr>
        <p:spPr bwMode="auto">
          <a:xfrm>
            <a:off x="3815547" y="2748747"/>
            <a:ext cx="604053" cy="8125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E98F64-86A9-EF9B-0F1E-27FE7FD27656}"/>
              </a:ext>
            </a:extLst>
          </p:cNvPr>
          <p:cNvCxnSpPr/>
          <p:nvPr/>
        </p:nvCxnSpPr>
        <p:spPr bwMode="auto">
          <a:xfrm flipV="1">
            <a:off x="4419600" y="3561314"/>
            <a:ext cx="1981200" cy="155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069B881-3696-B368-160D-D8AC17287111}"/>
              </a:ext>
            </a:extLst>
          </p:cNvPr>
          <p:cNvSpPr txBox="1"/>
          <p:nvPr/>
        </p:nvSpPr>
        <p:spPr>
          <a:xfrm>
            <a:off x="3504905" y="163464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0.5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021C8E-4E2B-CC16-3358-CA0CDC9A4ED9}"/>
              </a:ext>
            </a:extLst>
          </p:cNvPr>
          <p:cNvSpPr txBox="1"/>
          <p:nvPr/>
        </p:nvSpPr>
        <p:spPr>
          <a:xfrm>
            <a:off x="3412226" y="306936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3C4EF8-4595-A092-BF6E-13B11F148C36}"/>
              </a:ext>
            </a:extLst>
          </p:cNvPr>
          <p:cNvSpPr txBox="1"/>
          <p:nvPr/>
        </p:nvSpPr>
        <p:spPr>
          <a:xfrm>
            <a:off x="6449117" y="1488598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$10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B253DA-97DA-6343-CA3B-AC93C508783D}"/>
              </a:ext>
            </a:extLst>
          </p:cNvPr>
          <p:cNvSpPr txBox="1"/>
          <p:nvPr/>
        </p:nvSpPr>
        <p:spPr>
          <a:xfrm>
            <a:off x="6470888" y="3321998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-$5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ABD775-81AC-483F-28A8-D630D027F63F}"/>
              </a:ext>
            </a:extLst>
          </p:cNvPr>
          <p:cNvSpPr txBox="1"/>
          <p:nvPr/>
        </p:nvSpPr>
        <p:spPr>
          <a:xfrm>
            <a:off x="3504905" y="4933049"/>
            <a:ext cx="4352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Do you take the deal?</a:t>
            </a:r>
          </a:p>
        </p:txBody>
      </p:sp>
    </p:spTree>
    <p:extLst>
      <p:ext uri="{BB962C8B-B14F-4D97-AF65-F5344CB8AC3E}">
        <p14:creationId xmlns:p14="http://schemas.microsoft.com/office/powerpoint/2010/main" val="304377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4EA9-E04D-6C34-DB5E-04191629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increase the dollar values?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3EA6C-8884-13E2-012A-003DAAC82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893AB0-0543-BA75-9FA3-1AB749AD1F2A}"/>
              </a:ext>
            </a:extLst>
          </p:cNvPr>
          <p:cNvSpPr>
            <a:spLocks noChangeAspect="1"/>
          </p:cNvSpPr>
          <p:nvPr/>
        </p:nvSpPr>
        <p:spPr bwMode="auto">
          <a:xfrm>
            <a:off x="3733800" y="2615303"/>
            <a:ext cx="274320" cy="27432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A85A70-2DCC-9D5A-A2EC-3C92A4E57D2E}"/>
              </a:ext>
            </a:extLst>
          </p:cNvPr>
          <p:cNvCxnSpPr>
            <a:stCxn id="5" idx="7"/>
          </p:cNvCxnSpPr>
          <p:nvPr/>
        </p:nvCxnSpPr>
        <p:spPr bwMode="auto">
          <a:xfrm flipV="1">
            <a:off x="3967947" y="1853303"/>
            <a:ext cx="604053" cy="8021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E3BC76-31CB-2E24-37A3-93DE6319EC41}"/>
              </a:ext>
            </a:extLst>
          </p:cNvPr>
          <p:cNvCxnSpPr/>
          <p:nvPr/>
        </p:nvCxnSpPr>
        <p:spPr bwMode="auto">
          <a:xfrm>
            <a:off x="4572000" y="1853303"/>
            <a:ext cx="1905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9DB2AD-6C35-AAE2-6C00-9E6AFD583C06}"/>
              </a:ext>
            </a:extLst>
          </p:cNvPr>
          <p:cNvCxnSpPr>
            <a:stCxn id="5" idx="5"/>
          </p:cNvCxnSpPr>
          <p:nvPr/>
        </p:nvCxnSpPr>
        <p:spPr bwMode="auto">
          <a:xfrm>
            <a:off x="3967947" y="2849450"/>
            <a:ext cx="604053" cy="8125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9BB38B-76D0-9265-C9D9-1CBD01FF1FB2}"/>
              </a:ext>
            </a:extLst>
          </p:cNvPr>
          <p:cNvCxnSpPr/>
          <p:nvPr/>
        </p:nvCxnSpPr>
        <p:spPr bwMode="auto">
          <a:xfrm flipV="1">
            <a:off x="4572000" y="3662017"/>
            <a:ext cx="1981200" cy="155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218506B-111F-A21E-AF4C-28574A4FDEC4}"/>
              </a:ext>
            </a:extLst>
          </p:cNvPr>
          <p:cNvSpPr txBox="1"/>
          <p:nvPr/>
        </p:nvSpPr>
        <p:spPr>
          <a:xfrm>
            <a:off x="3483011" y="173535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0.50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A1F29-1F97-D427-547F-C537E2284283}"/>
              </a:ext>
            </a:extLst>
          </p:cNvPr>
          <p:cNvSpPr txBox="1"/>
          <p:nvPr/>
        </p:nvSpPr>
        <p:spPr>
          <a:xfrm>
            <a:off x="3505200" y="3170063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0.50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5F216-F164-95DE-63BA-D93C80FFA394}"/>
              </a:ext>
            </a:extLst>
          </p:cNvPr>
          <p:cNvSpPr txBox="1"/>
          <p:nvPr/>
        </p:nvSpPr>
        <p:spPr>
          <a:xfrm>
            <a:off x="6601517" y="1589301"/>
            <a:ext cx="173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$10,000,000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14D2B3-C106-E273-4748-3EF28543EB1A}"/>
              </a:ext>
            </a:extLst>
          </p:cNvPr>
          <p:cNvSpPr txBox="1"/>
          <p:nvPr/>
        </p:nvSpPr>
        <p:spPr>
          <a:xfrm>
            <a:off x="6623288" y="3422701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-$5,000,000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D7E819-6842-F4F2-384A-6B4683DD260E}"/>
              </a:ext>
            </a:extLst>
          </p:cNvPr>
          <p:cNvSpPr txBox="1"/>
          <p:nvPr/>
        </p:nvSpPr>
        <p:spPr>
          <a:xfrm>
            <a:off x="3614771" y="4604776"/>
            <a:ext cx="4352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Do you take the deal?</a:t>
            </a:r>
          </a:p>
        </p:txBody>
      </p:sp>
    </p:spTree>
    <p:extLst>
      <p:ext uri="{BB962C8B-B14F-4D97-AF65-F5344CB8AC3E}">
        <p14:creationId xmlns:p14="http://schemas.microsoft.com/office/powerpoint/2010/main" val="18650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B5DD-9B92-0C0D-E17F-9C27C8F1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C970E-347F-ACE3-5218-F6ACCB454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14B38B-1F91-CB5D-9F20-97241BA1BCD3}"/>
              </a:ext>
            </a:extLst>
          </p:cNvPr>
          <p:cNvSpPr>
            <a:spLocks noChangeAspect="1"/>
          </p:cNvSpPr>
          <p:nvPr/>
        </p:nvSpPr>
        <p:spPr bwMode="auto">
          <a:xfrm>
            <a:off x="4495800" y="2512634"/>
            <a:ext cx="274320" cy="27432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B4A2A5-A3A7-A086-D98D-302C236CF593}"/>
              </a:ext>
            </a:extLst>
          </p:cNvPr>
          <p:cNvCxnSpPr>
            <a:stCxn id="5" idx="7"/>
          </p:cNvCxnSpPr>
          <p:nvPr/>
        </p:nvCxnSpPr>
        <p:spPr bwMode="auto">
          <a:xfrm flipV="1">
            <a:off x="4729947" y="1750634"/>
            <a:ext cx="604053" cy="8021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EF1879-7028-5939-2985-26B98419707D}"/>
              </a:ext>
            </a:extLst>
          </p:cNvPr>
          <p:cNvCxnSpPr/>
          <p:nvPr/>
        </p:nvCxnSpPr>
        <p:spPr bwMode="auto">
          <a:xfrm>
            <a:off x="5334000" y="1750634"/>
            <a:ext cx="1905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1BBBB8-595E-4B17-B152-8D2070E2ECCA}"/>
              </a:ext>
            </a:extLst>
          </p:cNvPr>
          <p:cNvCxnSpPr>
            <a:stCxn id="5" idx="5"/>
          </p:cNvCxnSpPr>
          <p:nvPr/>
        </p:nvCxnSpPr>
        <p:spPr bwMode="auto">
          <a:xfrm>
            <a:off x="4729947" y="2746781"/>
            <a:ext cx="604053" cy="8125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04364E-E92F-9DF8-383A-B6948AD764F3}"/>
              </a:ext>
            </a:extLst>
          </p:cNvPr>
          <p:cNvCxnSpPr/>
          <p:nvPr/>
        </p:nvCxnSpPr>
        <p:spPr bwMode="auto">
          <a:xfrm flipV="1">
            <a:off x="5334000" y="3559348"/>
            <a:ext cx="1981200" cy="155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8746305-BE1D-44E4-257F-BB3DE09C1B49}"/>
              </a:ext>
            </a:extLst>
          </p:cNvPr>
          <p:cNvSpPr txBox="1"/>
          <p:nvPr/>
        </p:nvSpPr>
        <p:spPr>
          <a:xfrm>
            <a:off x="4434148" y="169627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0.5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527602-984B-8A66-DB90-1663214B37BA}"/>
              </a:ext>
            </a:extLst>
          </p:cNvPr>
          <p:cNvSpPr txBox="1"/>
          <p:nvPr/>
        </p:nvSpPr>
        <p:spPr>
          <a:xfrm>
            <a:off x="4297723" y="3067018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344165-6F0D-4102-020F-54F34A756577}"/>
              </a:ext>
            </a:extLst>
          </p:cNvPr>
          <p:cNvSpPr txBox="1"/>
          <p:nvPr/>
        </p:nvSpPr>
        <p:spPr>
          <a:xfrm>
            <a:off x="7363517" y="148663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$</a:t>
            </a:r>
            <a:r>
              <a:rPr lang="en-US" i="1" dirty="0">
                <a:latin typeface="+mn-lt"/>
              </a:rPr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634238-882A-74AD-434D-639CE0DB4517}"/>
              </a:ext>
            </a:extLst>
          </p:cNvPr>
          <p:cNvSpPr txBox="1"/>
          <p:nvPr/>
        </p:nvSpPr>
        <p:spPr>
          <a:xfrm>
            <a:off x="7385288" y="332003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-$w/2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BC7A4B-5493-8347-C1D6-9A13FEB7FF53}"/>
              </a:ext>
            </a:extLst>
          </p:cNvPr>
          <p:cNvSpPr txBox="1"/>
          <p:nvPr/>
        </p:nvSpPr>
        <p:spPr>
          <a:xfrm>
            <a:off x="3132075" y="2418961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$0   ~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0A53B5-353F-1DD3-A2DA-0F7E29482DDA}"/>
              </a:ext>
            </a:extLst>
          </p:cNvPr>
          <p:cNvSpPr txBox="1"/>
          <p:nvPr/>
        </p:nvSpPr>
        <p:spPr>
          <a:xfrm>
            <a:off x="3509007" y="5203837"/>
            <a:ext cx="556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Different </a:t>
            </a:r>
            <a:r>
              <a:rPr lang="en-US" sz="2800" i="1" dirty="0">
                <a:latin typeface="+mn-lt"/>
              </a:rPr>
              <a:t>w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  <a:sym typeface="Wingdings" panose="05000000000000000000" pitchFamily="2" charset="2"/>
              </a:rPr>
              <a:t> different risk attitudes</a:t>
            </a:r>
            <a:endParaRPr lang="en-US" sz="28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15EDA-3EBE-6C92-A267-5EE7AEF3AE3A}"/>
              </a:ext>
            </a:extLst>
          </p:cNvPr>
          <p:cNvSpPr txBox="1"/>
          <p:nvPr/>
        </p:nvSpPr>
        <p:spPr>
          <a:xfrm>
            <a:off x="1108433" y="4273927"/>
            <a:ext cx="9864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+mn-lt"/>
              </a:rPr>
              <a:t>What is the value of 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w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 that makes you indifferent?</a:t>
            </a:r>
          </a:p>
        </p:txBody>
      </p:sp>
    </p:spTree>
    <p:extLst>
      <p:ext uri="{BB962C8B-B14F-4D97-AF65-F5344CB8AC3E}">
        <p14:creationId xmlns:p14="http://schemas.microsoft.com/office/powerpoint/2010/main" val="272435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B709-8418-5908-E0FC-11AD7FB8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payment threshold for different royalty percentages and risk attitudes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DD0E8-982A-0F88-27EE-2F0165664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5A3D992-5C4C-AD22-4230-27B09C287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7329"/>
            <a:ext cx="7620000" cy="48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84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0C70-5AA0-7D89-940D-168374D84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9BF37-71DE-C5C6-A36A-1AB5FCA68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farmer is better off financially leasing land for a turbine rather than rejecting lease</a:t>
            </a:r>
          </a:p>
          <a:p>
            <a:r>
              <a:rPr lang="en-US" dirty="0"/>
              <a:t>Farmer should often choose royalty payment unless</a:t>
            </a:r>
          </a:p>
          <a:p>
            <a:pPr lvl="1"/>
            <a:r>
              <a:rPr lang="en-US" dirty="0"/>
              <a:t>Farmer is very risk averse</a:t>
            </a:r>
          </a:p>
          <a:p>
            <a:pPr lvl="1"/>
            <a:r>
              <a:rPr lang="en-US"/>
              <a:t>Annual fixed </a:t>
            </a:r>
            <a:r>
              <a:rPr lang="en-US" dirty="0"/>
              <a:t>payment is very good ($8,000 or more)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5BD67-BFF7-822C-FBDB-DCE3F1B36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1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2D242-64BB-4030-A174-74E1E1A9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turbines increasing in rural America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43EB6-8AE1-411D-A7CE-A4124E143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 descr="Wind Turbines on Farms Help Crops Grow, According to Science">
            <a:extLst>
              <a:ext uri="{FF2B5EF4-FFF2-40B4-BE49-F238E27FC236}">
                <a16:creationId xmlns:a16="http://schemas.microsoft.com/office/drawing/2014/main" id="{DA3D7C44-C2F5-E76E-4B5F-8B98CED9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AC4DFB4-2384-A364-A145-CDA8EE96C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01676"/>
            <a:ext cx="40639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7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01EA3-6F0D-8184-36FC-1B3C567B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Opposition to wind turbines on farms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4433D-2C4A-A494-22EB-1A8FAB6CF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8" descr="Wind power in Ohio: Supporters say misinformation is biggest hurdle">
            <a:extLst>
              <a:ext uri="{FF2B5EF4-FFF2-40B4-BE49-F238E27FC236}">
                <a16:creationId xmlns:a16="http://schemas.microsoft.com/office/drawing/2014/main" id="{96C36763-22B6-67CB-5DA9-2684A602A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6" y="1892535"/>
            <a:ext cx="6019800" cy="338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facts about how many eagles are killed by wind turbines">
            <a:extLst>
              <a:ext uri="{FF2B5EF4-FFF2-40B4-BE49-F238E27FC236}">
                <a16:creationId xmlns:a16="http://schemas.microsoft.com/office/drawing/2014/main" id="{96E2D379-6597-E968-A3AB-07A47906B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24386"/>
            <a:ext cx="469363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1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CBACE-6F0F-3DED-A5DB-D0F1CD5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types of leases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FCE80-55BC-85F9-25AD-7D832D3E6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FA6AA-8A56-6583-3D5D-F76B74C2F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5" t="14445" r="21250" b="31111"/>
          <a:stretch/>
        </p:blipFill>
        <p:spPr>
          <a:xfrm>
            <a:off x="76200" y="990600"/>
            <a:ext cx="1177367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2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0D79-07C7-06D7-11F8-4E8318ED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a farmer lease land for a wind turbine?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61840-EC18-104D-A0CB-53730AAA9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Perspective of a financial decision</a:t>
            </a:r>
          </a:p>
          <a:p>
            <a:r>
              <a:rPr lang="en-US" dirty="0"/>
              <a:t>3 decisions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Should a famer allow exploratory work?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If developer wants to build a wind turbine, </a:t>
            </a:r>
          </a:p>
          <a:p>
            <a:pPr marL="1371600" lvl="2" indent="-514350"/>
            <a:r>
              <a:rPr lang="en-US" dirty="0"/>
              <a:t>Should a farmer agree to lease land?</a:t>
            </a:r>
          </a:p>
          <a:p>
            <a:pPr marL="1371600" lvl="2" indent="-514350"/>
            <a:r>
              <a:rPr lang="en-US" dirty="0"/>
              <a:t>If yes, fixed annual payment or royalty (percentage of revenue from wind)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At end of lease (20-30 years), should farmer renew the lease?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780C8-FA43-C66E-66F4-91FFA26BE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2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8DBF-4B7C-6180-AF0F-C0A1F165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69FC-411B-CFD5-543F-3E60F4153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wind developer want to install a wind turbine?</a:t>
            </a:r>
          </a:p>
          <a:p>
            <a:r>
              <a:rPr lang="en-US" dirty="0"/>
              <a:t>Will the county approve the wind turbine?</a:t>
            </a:r>
          </a:p>
          <a:p>
            <a:r>
              <a:rPr lang="en-US" dirty="0"/>
              <a:t>What revenue will be gained by leasing a turbine?</a:t>
            </a:r>
          </a:p>
          <a:p>
            <a:r>
              <a:rPr lang="en-US" dirty="0"/>
              <a:t>What revenue is the famer giving up by leasing a turbine?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8A9FD-A993-CF71-10D1-6B71BF144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1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E6C27-7225-5F02-B6E9-F753C528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Farmer’s decision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1FD78-491D-DFC0-CEC0-11BC200ED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5980" y="5750166"/>
            <a:ext cx="2844800" cy="365125"/>
          </a:xfrm>
        </p:spPr>
        <p:txBody>
          <a:bodyPr/>
          <a:lstStyle/>
          <a:p>
            <a:fld id="{179A9A4E-4C82-4D44-9372-C31BB381809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46C204-F469-133C-02E8-5A1E2A1ECEA9}"/>
              </a:ext>
            </a:extLst>
          </p:cNvPr>
          <p:cNvSpPr/>
          <p:nvPr/>
        </p:nvSpPr>
        <p:spPr bwMode="auto">
          <a:xfrm>
            <a:off x="238969" y="1316489"/>
            <a:ext cx="1828800" cy="914400"/>
          </a:xfrm>
          <a:prstGeom prst="rect">
            <a:avLst/>
          </a:prstGeom>
          <a:solidFill>
            <a:srgbClr val="99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Exploratory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>
                <a:solidFill>
                  <a:schemeClr val="bg1"/>
                </a:solidFill>
                <a:latin typeface="+mj-lt"/>
              </a:rPr>
              <a:t>work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4EE5F3-72A4-91CF-A2BE-E14A52555D0E}"/>
              </a:ext>
            </a:extLst>
          </p:cNvPr>
          <p:cNvSpPr/>
          <p:nvPr/>
        </p:nvSpPr>
        <p:spPr bwMode="auto">
          <a:xfrm>
            <a:off x="3048000" y="2733578"/>
            <a:ext cx="2514600" cy="914400"/>
          </a:xfrm>
          <a:prstGeom prst="rect">
            <a:avLst/>
          </a:prstGeom>
          <a:solidFill>
            <a:srgbClr val="99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Lease land and type of lease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1EE8F8-34A3-C844-7AF9-F7C85BA10F8E}"/>
              </a:ext>
            </a:extLst>
          </p:cNvPr>
          <p:cNvSpPr/>
          <p:nvPr/>
        </p:nvSpPr>
        <p:spPr bwMode="auto">
          <a:xfrm>
            <a:off x="6256599" y="3810000"/>
            <a:ext cx="2514600" cy="914400"/>
          </a:xfrm>
          <a:prstGeom prst="rect">
            <a:avLst/>
          </a:prstGeom>
          <a:solidFill>
            <a:srgbClr val="99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Renew lease or not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B96A72-4F00-2D67-3A1F-41518DFB3342}"/>
              </a:ext>
            </a:extLst>
          </p:cNvPr>
          <p:cNvSpPr/>
          <p:nvPr/>
        </p:nvSpPr>
        <p:spPr bwMode="auto">
          <a:xfrm>
            <a:off x="144201" y="2793051"/>
            <a:ext cx="2209800" cy="1143000"/>
          </a:xfrm>
          <a:prstGeom prst="ellipse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Developer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>
                <a:solidFill>
                  <a:schemeClr val="bg1"/>
                </a:solidFill>
                <a:latin typeface="+mj-lt"/>
              </a:rPr>
              <a:t>approval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3D7288-E97E-E05B-CE54-606597306534}"/>
              </a:ext>
            </a:extLst>
          </p:cNvPr>
          <p:cNvSpPr/>
          <p:nvPr/>
        </p:nvSpPr>
        <p:spPr bwMode="auto">
          <a:xfrm>
            <a:off x="1371600" y="4267200"/>
            <a:ext cx="2209800" cy="1143000"/>
          </a:xfrm>
          <a:prstGeom prst="ellipse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County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>
                <a:solidFill>
                  <a:schemeClr val="bg1"/>
                </a:solidFill>
                <a:latin typeface="+mj-lt"/>
              </a:rPr>
              <a:t>approval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C7D512-393D-09C9-9ABF-B41993BEB3EF}"/>
              </a:ext>
            </a:extLst>
          </p:cNvPr>
          <p:cNvSpPr/>
          <p:nvPr/>
        </p:nvSpPr>
        <p:spPr bwMode="auto">
          <a:xfrm>
            <a:off x="2662901" y="1147558"/>
            <a:ext cx="2819400" cy="1210083"/>
          </a:xfrm>
          <a:prstGeom prst="ellipse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Fixed annual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payment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134FC4-1F0E-A14A-E74B-380320D44947}"/>
              </a:ext>
            </a:extLst>
          </p:cNvPr>
          <p:cNvSpPr/>
          <p:nvPr/>
        </p:nvSpPr>
        <p:spPr bwMode="auto">
          <a:xfrm>
            <a:off x="5831832" y="990600"/>
            <a:ext cx="2667000" cy="1143000"/>
          </a:xfrm>
          <a:prstGeom prst="ellipse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Royalty percentage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9E63C2F-C056-9773-0F07-20C2A25020DB}"/>
              </a:ext>
            </a:extLst>
          </p:cNvPr>
          <p:cNvSpPr/>
          <p:nvPr/>
        </p:nvSpPr>
        <p:spPr bwMode="auto">
          <a:xfrm>
            <a:off x="4305300" y="4712677"/>
            <a:ext cx="1866900" cy="1143000"/>
          </a:xfrm>
          <a:prstGeom prst="ellipse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Farm revenue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44D35D9-FC64-D46B-2412-11A58AA46928}"/>
              </a:ext>
            </a:extLst>
          </p:cNvPr>
          <p:cNvSpPr/>
          <p:nvPr/>
        </p:nvSpPr>
        <p:spPr bwMode="auto">
          <a:xfrm>
            <a:off x="8923599" y="880141"/>
            <a:ext cx="2209800" cy="1798637"/>
          </a:xfrm>
          <a:prstGeom prst="ellipse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Annual royalty payment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AA35738C-333E-ACE5-5730-B63108D2D2C5}"/>
              </a:ext>
            </a:extLst>
          </p:cNvPr>
          <p:cNvSpPr/>
          <p:nvPr/>
        </p:nvSpPr>
        <p:spPr bwMode="auto">
          <a:xfrm>
            <a:off x="9242425" y="3364551"/>
            <a:ext cx="2844800" cy="2750740"/>
          </a:xfrm>
          <a:prstGeom prst="diamond">
            <a:avLst/>
          </a:prstGeom>
          <a:solidFill>
            <a:srgbClr val="FF7C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Net present value (NPV)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C061D7-61EF-B850-CEBE-5A7E1BEE3AA7}"/>
              </a:ext>
            </a:extLst>
          </p:cNvPr>
          <p:cNvCxnSpPr>
            <a:cxnSpLocks/>
          </p:cNvCxnSpPr>
          <p:nvPr/>
        </p:nvCxnSpPr>
        <p:spPr bwMode="auto">
          <a:xfrm>
            <a:off x="2067769" y="2230889"/>
            <a:ext cx="980231" cy="5026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75A1683-B3A9-321F-284D-1E66515DCFA3}"/>
              </a:ext>
            </a:extLst>
          </p:cNvPr>
          <p:cNvCxnSpPr>
            <a:cxnSpLocks/>
          </p:cNvCxnSpPr>
          <p:nvPr/>
        </p:nvCxnSpPr>
        <p:spPr bwMode="auto">
          <a:xfrm>
            <a:off x="5516180" y="3625233"/>
            <a:ext cx="740419" cy="1847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333D2FF-DB05-4E40-A2FA-F3993D20EFF1}"/>
              </a:ext>
            </a:extLst>
          </p:cNvPr>
          <p:cNvCxnSpPr>
            <a:cxnSpLocks/>
            <a:stCxn id="10" idx="3"/>
            <a:endCxn id="19" idx="1"/>
          </p:cNvCxnSpPr>
          <p:nvPr/>
        </p:nvCxnSpPr>
        <p:spPr bwMode="auto">
          <a:xfrm>
            <a:off x="8771199" y="4267200"/>
            <a:ext cx="471226" cy="4727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4637BEA-6093-3689-7620-663E83AB5AC3}"/>
              </a:ext>
            </a:extLst>
          </p:cNvPr>
          <p:cNvCxnSpPr>
            <a:cxnSpLocks/>
            <a:stCxn id="11" idx="6"/>
            <a:endCxn id="8" idx="1"/>
          </p:cNvCxnSpPr>
          <p:nvPr/>
        </p:nvCxnSpPr>
        <p:spPr bwMode="auto">
          <a:xfrm flipV="1">
            <a:off x="2354001" y="3190778"/>
            <a:ext cx="693999" cy="1737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DDF5A1F-46B3-0C53-3C3E-7AB2162A864B}"/>
              </a:ext>
            </a:extLst>
          </p:cNvPr>
          <p:cNvCxnSpPr>
            <a:cxnSpLocks/>
            <a:stCxn id="12" idx="0"/>
          </p:cNvCxnSpPr>
          <p:nvPr/>
        </p:nvCxnSpPr>
        <p:spPr bwMode="auto">
          <a:xfrm flipV="1">
            <a:off x="2476500" y="3625233"/>
            <a:ext cx="617920" cy="641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2E1F323-5221-C363-8CF4-D203B7BE5FC1}"/>
              </a:ext>
            </a:extLst>
          </p:cNvPr>
          <p:cNvCxnSpPr>
            <a:cxnSpLocks/>
            <a:stCxn id="13" idx="4"/>
            <a:endCxn id="8" idx="0"/>
          </p:cNvCxnSpPr>
          <p:nvPr/>
        </p:nvCxnSpPr>
        <p:spPr bwMode="auto">
          <a:xfrm>
            <a:off x="4072601" y="2357641"/>
            <a:ext cx="232699" cy="375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709D4A5-17D1-B4FD-7B70-5E1C96462958}"/>
              </a:ext>
            </a:extLst>
          </p:cNvPr>
          <p:cNvCxnSpPr>
            <a:cxnSpLocks/>
            <a:stCxn id="14" idx="3"/>
            <a:endCxn id="8" idx="0"/>
          </p:cNvCxnSpPr>
          <p:nvPr/>
        </p:nvCxnSpPr>
        <p:spPr bwMode="auto">
          <a:xfrm flipH="1">
            <a:off x="4305300" y="1966212"/>
            <a:ext cx="1917105" cy="7673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DD3BB74-97EA-FBD4-2E90-6380269064F3}"/>
              </a:ext>
            </a:extLst>
          </p:cNvPr>
          <p:cNvCxnSpPr>
            <a:cxnSpLocks/>
            <a:stCxn id="18" idx="3"/>
            <a:endCxn id="10" idx="0"/>
          </p:cNvCxnSpPr>
          <p:nvPr/>
        </p:nvCxnSpPr>
        <p:spPr bwMode="auto">
          <a:xfrm flipH="1">
            <a:off x="7513899" y="2415374"/>
            <a:ext cx="1733318" cy="13946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1FA6159-9B54-D1D9-1072-598F2BBCA2D2}"/>
              </a:ext>
            </a:extLst>
          </p:cNvPr>
          <p:cNvCxnSpPr>
            <a:cxnSpLocks/>
            <a:stCxn id="16" idx="7"/>
          </p:cNvCxnSpPr>
          <p:nvPr/>
        </p:nvCxnSpPr>
        <p:spPr bwMode="auto">
          <a:xfrm flipV="1">
            <a:off x="5898799" y="4689932"/>
            <a:ext cx="357800" cy="1901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D7168C7-A584-E0F6-8427-90BE4DD87F89}"/>
              </a:ext>
            </a:extLst>
          </p:cNvPr>
          <p:cNvCxnSpPr>
            <a:cxnSpLocks/>
            <a:endCxn id="18" idx="2"/>
          </p:cNvCxnSpPr>
          <p:nvPr/>
        </p:nvCxnSpPr>
        <p:spPr bwMode="auto">
          <a:xfrm>
            <a:off x="8498832" y="1550377"/>
            <a:ext cx="424767" cy="2290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0F9AE76-781A-9E42-098D-4DCD112492E6}"/>
              </a:ext>
            </a:extLst>
          </p:cNvPr>
          <p:cNvCxnSpPr>
            <a:cxnSpLocks/>
            <a:stCxn id="18" idx="4"/>
            <a:endCxn id="19" idx="0"/>
          </p:cNvCxnSpPr>
          <p:nvPr/>
        </p:nvCxnSpPr>
        <p:spPr bwMode="auto">
          <a:xfrm>
            <a:off x="10028499" y="2678778"/>
            <a:ext cx="636326" cy="6857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8F984BE-D95F-5EE7-6490-DA69153A1564}"/>
              </a:ext>
            </a:extLst>
          </p:cNvPr>
          <p:cNvCxnSpPr>
            <a:cxnSpLocks/>
            <a:stCxn id="16" idx="6"/>
            <a:endCxn id="19" idx="1"/>
          </p:cNvCxnSpPr>
          <p:nvPr/>
        </p:nvCxnSpPr>
        <p:spPr bwMode="auto">
          <a:xfrm flipV="1">
            <a:off x="6172200" y="4739921"/>
            <a:ext cx="3070225" cy="5442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D0039B6-4AF3-DDAA-F2AE-9E580BDB26C4}"/>
              </a:ext>
            </a:extLst>
          </p:cNvPr>
          <p:cNvCxnSpPr>
            <a:cxnSpLocks/>
            <a:stCxn id="13" idx="5"/>
            <a:endCxn id="19" idx="0"/>
          </p:cNvCxnSpPr>
          <p:nvPr/>
        </p:nvCxnSpPr>
        <p:spPr bwMode="auto">
          <a:xfrm>
            <a:off x="5069409" y="2180428"/>
            <a:ext cx="5595416" cy="11841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2320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B79F4-C98A-5E09-592C-76EB66E3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in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DDBA1-52E7-34BE-E50A-703A15608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30-year lease; renewal for 15 years</a:t>
            </a:r>
          </a:p>
          <a:p>
            <a:r>
              <a:rPr lang="en-US" sz="2400" dirty="0"/>
              <a:t>Discount rate (time value of money) = 5%</a:t>
            </a:r>
          </a:p>
          <a:p>
            <a:r>
              <a:rPr lang="en-US" sz="2400" dirty="0"/>
              <a:t>One 2 MW wind turbine with 25% capacity factor</a:t>
            </a:r>
          </a:p>
          <a:p>
            <a:r>
              <a:rPr lang="en-US" sz="2400" dirty="0"/>
              <a:t>Royalty based on amount of wind generated and mean wholesale electricity price</a:t>
            </a:r>
          </a:p>
          <a:p>
            <a:pPr lvl="1"/>
            <a:r>
              <a:rPr lang="en-US" sz="2400" dirty="0"/>
              <a:t>2-4% is royalty percentage</a:t>
            </a:r>
          </a:p>
          <a:p>
            <a:pPr lvl="1"/>
            <a:r>
              <a:rPr lang="en-US" sz="2400" dirty="0"/>
              <a:t>Initial electricity price = $58.08 / MWh; average annual increase = $0.43 / MWh</a:t>
            </a:r>
          </a:p>
          <a:p>
            <a:r>
              <a:rPr lang="en-US" sz="2400" dirty="0"/>
              <a:t>Turbine would replace 1 acre of corn farmland</a:t>
            </a:r>
          </a:p>
          <a:p>
            <a:pPr lvl="1"/>
            <a:r>
              <a:rPr lang="en-US" sz="2400" dirty="0"/>
              <a:t>Average = 205 bushels / acre; average annual increase = 2.1 bushels / acre</a:t>
            </a:r>
          </a:p>
          <a:p>
            <a:pPr lvl="1"/>
            <a:r>
              <a:rPr lang="en-US" sz="2400" dirty="0"/>
              <a:t>Initial corn price = $7.47 / bushel; average annual increase = $0.50 / bushel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7B554-7867-5995-0C33-80ECEFF9B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4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39F4A-87F0-418D-9DE3-2EAF1BE0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9203"/>
            <a:ext cx="10363200" cy="1143000"/>
          </a:xfrm>
        </p:spPr>
        <p:txBody>
          <a:bodyPr/>
          <a:lstStyle/>
          <a:p>
            <a:r>
              <a:rPr lang="en-US" dirty="0"/>
              <a:t>Farmer is always better financially to lease land than to reject wind turbine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F7990-7D9B-1939-833C-B523E82CF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15" descr="Chart, histogram&#10;&#10;Description automatically generated">
            <a:extLst>
              <a:ext uri="{FF2B5EF4-FFF2-40B4-BE49-F238E27FC236}">
                <a16:creationId xmlns:a16="http://schemas.microsoft.com/office/drawing/2014/main" id="{B62BC8E1-1EC2-497B-CB20-FF50F5ABA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90532"/>
            <a:ext cx="622619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11" descr="Chart, histogram&#10;&#10;Description automatically generated">
            <a:extLst>
              <a:ext uri="{FF2B5EF4-FFF2-40B4-BE49-F238E27FC236}">
                <a16:creationId xmlns:a16="http://schemas.microsoft.com/office/drawing/2014/main" id="{EABC5104-19F4-7389-2522-89DD669C9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44" y="1905000"/>
            <a:ext cx="6060366" cy="4191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A8C5E8-C2C1-E501-F337-D2FA776B59C2}"/>
              </a:ext>
            </a:extLst>
          </p:cNvPr>
          <p:cNvSpPr txBox="1"/>
          <p:nvPr/>
        </p:nvSpPr>
        <p:spPr>
          <a:xfrm>
            <a:off x="2057400" y="1524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310B3-7341-4EEC-5B9C-95AB4F62DB89}"/>
              </a:ext>
            </a:extLst>
          </p:cNvPr>
          <p:cNvSpPr txBox="1"/>
          <p:nvPr/>
        </p:nvSpPr>
        <p:spPr>
          <a:xfrm>
            <a:off x="1447800" y="1389981"/>
            <a:ext cx="3269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Expected NPV = $48,000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F1EC5F-0451-7F30-B76F-A82AC5F88C75}"/>
              </a:ext>
            </a:extLst>
          </p:cNvPr>
          <p:cNvSpPr txBox="1"/>
          <p:nvPr/>
        </p:nvSpPr>
        <p:spPr>
          <a:xfrm>
            <a:off x="7727880" y="1436101"/>
            <a:ext cx="3425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Expected NPV = $122,000</a:t>
            </a:r>
          </a:p>
        </p:txBody>
      </p:sp>
    </p:spTree>
    <p:extLst>
      <p:ext uri="{BB962C8B-B14F-4D97-AF65-F5344CB8AC3E}">
        <p14:creationId xmlns:p14="http://schemas.microsoft.com/office/powerpoint/2010/main" val="193224837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E112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6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PowerPoint.pot</Template>
  <TotalTime>2996</TotalTime>
  <Words>551</Words>
  <Application>Microsoft Office PowerPoint</Application>
  <PresentationFormat>Widescreen</PresentationFormat>
  <Paragraphs>104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Times</vt:lpstr>
      <vt:lpstr>Univers 65 Bold</vt:lpstr>
      <vt:lpstr>Univers 67 CondensedBold</vt:lpstr>
      <vt:lpstr>Arial</vt:lpstr>
      <vt:lpstr>PowerPoint</vt:lpstr>
      <vt:lpstr>Leasing land for a wind turbine: A model for a farmer’s decision</vt:lpstr>
      <vt:lpstr>Wind turbines increasing in rural America </vt:lpstr>
      <vt:lpstr>Opposition to wind turbines on farms</vt:lpstr>
      <vt:lpstr>Variation in types of leases</vt:lpstr>
      <vt:lpstr>Should a farmer lease land for a wind turbine?</vt:lpstr>
      <vt:lpstr>Uncertainties</vt:lpstr>
      <vt:lpstr>Farmer’s decision model</vt:lpstr>
      <vt:lpstr>Assumptions in the model</vt:lpstr>
      <vt:lpstr>Farmer is always better financially to lease land than to reject wind turbine</vt:lpstr>
      <vt:lpstr>Should farmer pursue an annual fixed payment for a turbine or a royalty payment based on wind revenue?</vt:lpstr>
      <vt:lpstr>A diversion on risk attitude</vt:lpstr>
      <vt:lpstr>What if we increase the dollar values?</vt:lpstr>
      <vt:lpstr>Indifference point</vt:lpstr>
      <vt:lpstr>Fixed payment threshold for different royalty percentages and risk attitudes</vt:lpstr>
      <vt:lpstr>Insights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 Thomasson</dc:creator>
  <cp:lastModifiedBy>Cameron MacKenzie</cp:lastModifiedBy>
  <cp:revision>93</cp:revision>
  <dcterms:created xsi:type="dcterms:W3CDTF">2013-11-14T17:36:34Z</dcterms:created>
  <dcterms:modified xsi:type="dcterms:W3CDTF">2022-08-08T15:52:11Z</dcterms:modified>
</cp:coreProperties>
</file>