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21"/>
  </p:notesMasterIdLst>
  <p:handoutMasterIdLst>
    <p:handoutMasterId r:id="rId22"/>
  </p:handoutMasterIdLst>
  <p:sldIdLst>
    <p:sldId id="294" r:id="rId2"/>
    <p:sldId id="293" r:id="rId3"/>
    <p:sldId id="295" r:id="rId4"/>
    <p:sldId id="296" r:id="rId5"/>
    <p:sldId id="297" r:id="rId6"/>
    <p:sldId id="298" r:id="rId7"/>
    <p:sldId id="299" r:id="rId8"/>
    <p:sldId id="300" r:id="rId9"/>
    <p:sldId id="301" r:id="rId10"/>
    <p:sldId id="302" r:id="rId11"/>
    <p:sldId id="304" r:id="rId12"/>
    <p:sldId id="305" r:id="rId13"/>
    <p:sldId id="303" r:id="rId14"/>
    <p:sldId id="306" r:id="rId15"/>
    <p:sldId id="307" r:id="rId16"/>
    <p:sldId id="308" r:id="rId17"/>
    <p:sldId id="309" r:id="rId18"/>
    <p:sldId id="310" r:id="rId19"/>
    <p:sldId id="291" r:id="rId20"/>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Times" panose="02020603050405020304" pitchFamily="18" charset="0"/>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296A27-1F27-B6D4-FC63-0EF802DCF0C2}" name="Katherine Morgan" initials="KM" userId="S::kmorgan@iise.org::0916383d-e5ab-4414-b23c-4aa49f1040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65"/>
    <a:srgbClr val="00B1E1"/>
    <a:srgbClr val="02123D"/>
    <a:srgbClr val="4DBA82"/>
    <a:srgbClr val="636462"/>
    <a:srgbClr val="7C3A7A"/>
    <a:srgbClr val="007698"/>
    <a:srgbClr val="E05439"/>
    <a:srgbClr val="5D9FCA"/>
    <a:srgbClr val="BBD2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50"/>
    <p:restoredTop sz="94643"/>
  </p:normalViewPr>
  <p:slideViewPr>
    <p:cSldViewPr snapToGrid="0">
      <p:cViewPr varScale="1">
        <p:scale>
          <a:sx n="70" d="100"/>
          <a:sy n="70" d="100"/>
        </p:scale>
        <p:origin x="1210" y="5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E00D50-4DB3-504F-AA2F-A28A983521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24D1449-930C-E742-B7F6-7F14C0426D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7BDD3B-E10E-2D48-AC97-177206A1E5BC}" type="datetimeFigureOut">
              <a:rPr lang="en-US" smtClean="0"/>
              <a:t>5/22/2022</a:t>
            </a:fld>
            <a:endParaRPr lang="en-US"/>
          </a:p>
        </p:txBody>
      </p:sp>
      <p:sp>
        <p:nvSpPr>
          <p:cNvPr id="4" name="Footer Placeholder 3">
            <a:extLst>
              <a:ext uri="{FF2B5EF4-FFF2-40B4-BE49-F238E27FC236}">
                <a16:creationId xmlns:a16="http://schemas.microsoft.com/office/drawing/2014/main" id="{B86D8B2E-84C6-3E4E-98CE-1C024EA102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FA3581-08A4-EE40-9824-C074A097A3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86D6F2-F05C-9642-A511-F268C361B4EF}" type="slidenum">
              <a:rPr lang="en-US" smtClean="0"/>
              <a:t>‹#›</a:t>
            </a:fld>
            <a:endParaRPr lang="en-US"/>
          </a:p>
        </p:txBody>
      </p:sp>
    </p:spTree>
    <p:extLst>
      <p:ext uri="{BB962C8B-B14F-4D97-AF65-F5344CB8AC3E}">
        <p14:creationId xmlns:p14="http://schemas.microsoft.com/office/powerpoint/2010/main" val="211232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28E6B-7EA2-6244-960C-159F7266F368}" type="datetimeFigureOut">
              <a:rPr lang="en-US" smtClean="0"/>
              <a:t>5/22/2022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345DB-A25A-B14F-859B-BDC0188E6D0B}" type="slidenum">
              <a:rPr lang="en-US" smtClean="0"/>
              <a:t>‹#›</a:t>
            </a:fld>
            <a:endParaRPr lang="en-US"/>
          </a:p>
        </p:txBody>
      </p:sp>
    </p:spTree>
    <p:extLst>
      <p:ext uri="{BB962C8B-B14F-4D97-AF65-F5344CB8AC3E}">
        <p14:creationId xmlns:p14="http://schemas.microsoft.com/office/powerpoint/2010/main" val="72702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 Placeholder 16"/>
          <p:cNvSpPr>
            <a:spLocks noGrp="1"/>
          </p:cNvSpPr>
          <p:nvPr>
            <p:ph type="body" sz="quarter" idx="18" hasCustomPrompt="1"/>
          </p:nvPr>
        </p:nvSpPr>
        <p:spPr>
          <a:xfrm>
            <a:off x="516040" y="746598"/>
            <a:ext cx="5843588" cy="1544637"/>
          </a:xfrm>
        </p:spPr>
        <p:txBody>
          <a:bodyPr anchor="b">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baseline="0">
                <a:solidFill>
                  <a:schemeClr val="tx2"/>
                </a:solidFill>
              </a:defRPr>
            </a:lvl1pPr>
          </a:lstStyle>
          <a:p>
            <a:pPr lvl="0"/>
            <a:r>
              <a:rPr lang="en-US"/>
              <a:t>Title of Presentation</a:t>
            </a:r>
          </a:p>
        </p:txBody>
      </p:sp>
      <p:sp>
        <p:nvSpPr>
          <p:cNvPr id="19" name="Text Placeholder 18"/>
          <p:cNvSpPr>
            <a:spLocks noGrp="1"/>
          </p:cNvSpPr>
          <p:nvPr>
            <p:ph type="body" sz="quarter" idx="19" hasCustomPrompt="1"/>
          </p:nvPr>
        </p:nvSpPr>
        <p:spPr>
          <a:xfrm>
            <a:off x="516040" y="2727561"/>
            <a:ext cx="5843588" cy="1344612"/>
          </a:xfrm>
        </p:spPr>
        <p:txBody>
          <a:bodyPr>
            <a:noAutofit/>
          </a:bodyPr>
          <a:lstStyle>
            <a:lvl1pPr marL="0" indent="0">
              <a:buNone/>
              <a:defRPr sz="2800">
                <a:solidFill>
                  <a:schemeClr val="accent4"/>
                </a:solidFill>
              </a:defRPr>
            </a:lvl1pPr>
          </a:lstStyle>
          <a:p>
            <a:pPr lvl="0"/>
            <a:r>
              <a:rPr lang="en-US"/>
              <a:t>This is a subtitle for the presentation that can be extended to three lines</a:t>
            </a:r>
          </a:p>
        </p:txBody>
      </p:sp>
      <p:sp>
        <p:nvSpPr>
          <p:cNvPr id="18" name="Text Placeholder 6"/>
          <p:cNvSpPr>
            <a:spLocks noGrp="1"/>
          </p:cNvSpPr>
          <p:nvPr>
            <p:ph type="body" sz="quarter" idx="21" hasCustomPrompt="1"/>
          </p:nvPr>
        </p:nvSpPr>
        <p:spPr>
          <a:xfrm>
            <a:off x="516040" y="4508500"/>
            <a:ext cx="3211512" cy="1247453"/>
          </a:xfrm>
        </p:spPr>
        <p:txBody>
          <a:bodyPr>
            <a:normAutofit/>
          </a:bodyPr>
          <a:lstStyle>
            <a:lvl1pPr marL="0" indent="0">
              <a:buNone/>
              <a:defRPr sz="1600" baseline="0">
                <a:solidFill>
                  <a:schemeClr val="bg1"/>
                </a:solidFill>
              </a:defRPr>
            </a:lvl1pPr>
          </a:lstStyle>
          <a:p>
            <a:pPr lvl="0"/>
            <a:r>
              <a:rPr lang="en-US"/>
              <a:t>Name</a:t>
            </a:r>
            <a:br>
              <a:rPr lang="en-US"/>
            </a:br>
            <a:r>
              <a:rPr lang="en-US"/>
              <a:t>Title</a:t>
            </a:r>
            <a:br>
              <a:rPr lang="en-US"/>
            </a:br>
            <a:r>
              <a:rPr lang="en-US"/>
              <a:t>Company</a:t>
            </a:r>
            <a:br>
              <a:rPr lang="en-US"/>
            </a:br>
            <a:endParaRPr lang="en-US"/>
          </a:p>
        </p:txBody>
      </p:sp>
    </p:spTree>
    <p:extLst>
      <p:ext uri="{BB962C8B-B14F-4D97-AF65-F5344CB8AC3E}">
        <p14:creationId xmlns:p14="http://schemas.microsoft.com/office/powerpoint/2010/main" val="37091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875" y="205428"/>
            <a:ext cx="8879390" cy="1035171"/>
          </a:xfrm>
        </p:spPr>
        <p:txBody>
          <a:bodyPr anchor="b"/>
          <a:lstStyle>
            <a:lvl1pPr algn="l">
              <a:defRPr>
                <a:solidFill>
                  <a:srgbClr val="003A65"/>
                </a:solidFill>
              </a:defRPr>
            </a:lvl1pPr>
          </a:lstStyle>
          <a:p>
            <a:r>
              <a:rPr lang="en-US"/>
              <a:t>Click to edit Master title style</a:t>
            </a:r>
          </a:p>
        </p:txBody>
      </p:sp>
      <p:sp>
        <p:nvSpPr>
          <p:cNvPr id="4" name="Text Placeholder 2"/>
          <p:cNvSpPr>
            <a:spLocks noGrp="1"/>
          </p:cNvSpPr>
          <p:nvPr>
            <p:ph idx="1"/>
          </p:nvPr>
        </p:nvSpPr>
        <p:spPr>
          <a:xfrm>
            <a:off x="350875" y="1456267"/>
            <a:ext cx="10388009" cy="46787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3712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EE0208-5F61-44C9-A991-6BA05B5519A3}"/>
              </a:ext>
            </a:extLst>
          </p:cNvPr>
          <p:cNvSpPr>
            <a:spLocks noGrp="1"/>
          </p:cNvSpPr>
          <p:nvPr>
            <p:ph type="title"/>
          </p:nvPr>
        </p:nvSpPr>
        <p:spPr>
          <a:xfrm>
            <a:off x="350875" y="205428"/>
            <a:ext cx="8879390" cy="1035171"/>
          </a:xfrm>
        </p:spPr>
        <p:txBody>
          <a:bodyPr anchor="b"/>
          <a:lstStyle>
            <a:lvl1pPr algn="l">
              <a:defRPr>
                <a:solidFill>
                  <a:srgbClr val="003A65"/>
                </a:solidFill>
              </a:defRPr>
            </a:lvl1pPr>
          </a:lstStyle>
          <a:p>
            <a:r>
              <a:rPr lang="en-US"/>
              <a:t>Click to edit Master title style</a:t>
            </a:r>
          </a:p>
        </p:txBody>
      </p:sp>
    </p:spTree>
    <p:extLst>
      <p:ext uri="{BB962C8B-B14F-4D97-AF65-F5344CB8AC3E}">
        <p14:creationId xmlns:p14="http://schemas.microsoft.com/office/powerpoint/2010/main" val="704564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415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amp;A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 Placeholder 16"/>
          <p:cNvSpPr>
            <a:spLocks noGrp="1"/>
          </p:cNvSpPr>
          <p:nvPr>
            <p:ph type="body" sz="quarter" idx="18" hasCustomPrompt="1"/>
          </p:nvPr>
        </p:nvSpPr>
        <p:spPr>
          <a:xfrm>
            <a:off x="6237402" y="2998282"/>
            <a:ext cx="5843588" cy="1047448"/>
          </a:xfr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5400" b="1" baseline="0">
                <a:solidFill>
                  <a:schemeClr val="tx2"/>
                </a:solidFill>
              </a:defRPr>
            </a:lvl1pPr>
          </a:lstStyle>
          <a:p>
            <a:pPr lvl="0"/>
            <a:r>
              <a:rPr lang="en-US"/>
              <a:t>Q&amp;A</a:t>
            </a:r>
          </a:p>
        </p:txBody>
      </p:sp>
      <p:sp>
        <p:nvSpPr>
          <p:cNvPr id="19" name="Text Placeholder 18"/>
          <p:cNvSpPr>
            <a:spLocks noGrp="1"/>
          </p:cNvSpPr>
          <p:nvPr>
            <p:ph type="body" sz="quarter" idx="19" hasCustomPrompt="1"/>
          </p:nvPr>
        </p:nvSpPr>
        <p:spPr>
          <a:xfrm>
            <a:off x="6237402" y="4228490"/>
            <a:ext cx="5843588" cy="689108"/>
          </a:xfrm>
        </p:spPr>
        <p:txBody>
          <a:bodyPr>
            <a:noAutofit/>
          </a:bodyPr>
          <a:lstStyle>
            <a:lvl1pPr marL="0" indent="0" algn="ctr">
              <a:buNone/>
              <a:defRPr sz="2800">
                <a:solidFill>
                  <a:srgbClr val="636462"/>
                </a:solidFill>
              </a:defRPr>
            </a:lvl1pPr>
          </a:lstStyle>
          <a:p>
            <a:pPr lvl="0"/>
            <a:r>
              <a:rPr lang="en-US"/>
              <a:t>Presenter’s email</a:t>
            </a:r>
          </a:p>
        </p:txBody>
      </p:sp>
      <p:sp>
        <p:nvSpPr>
          <p:cNvPr id="9" name="TextBox 8"/>
          <p:cNvSpPr txBox="1"/>
          <p:nvPr userDrawn="1"/>
        </p:nvSpPr>
        <p:spPr>
          <a:xfrm>
            <a:off x="5926318" y="5770838"/>
            <a:ext cx="5843588" cy="307777"/>
          </a:xfrm>
          <a:prstGeom prst="rect">
            <a:avLst/>
          </a:prstGeom>
          <a:noFill/>
        </p:spPr>
        <p:txBody>
          <a:bodyPr wrap="square" rtlCol="0">
            <a:spAutoFit/>
          </a:bodyPr>
          <a:lstStyle/>
          <a:p>
            <a:r>
              <a:rPr lang="en-US" sz="1400" i="1">
                <a:solidFill>
                  <a:schemeClr val="accent4"/>
                </a:solidFill>
                <a:latin typeface="Arial" charset="0"/>
                <a:ea typeface="Arial" charset="0"/>
                <a:cs typeface="Arial" charset="0"/>
              </a:rPr>
              <a:t>Remember to complete your evaluation for this session within the app!</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6942" y="6447257"/>
            <a:ext cx="2844800" cy="365125"/>
          </a:xfrm>
          <a:prstGeom prst="rect">
            <a:avLst/>
          </a:prstGeom>
        </p:spPr>
        <p:txBody>
          <a:bodyPr vert="horz" lIns="91440" tIns="45720" rIns="91440" bIns="45720" rtlCol="0" anchor="ctr"/>
          <a:lstStyle>
            <a:lvl1pPr algn="l">
              <a:defRPr sz="2000">
                <a:solidFill>
                  <a:schemeClr val="bg1"/>
                </a:solidFill>
              </a:defRPr>
            </a:lvl1pPr>
          </a:lstStyle>
          <a:p>
            <a:fld id="{179A9A4E-4C82-4D44-9372-C31BB3818094}" type="slidenum">
              <a:rPr lang="en-US" smtClean="0"/>
              <a:pPr/>
              <a:t>‹#›</a:t>
            </a:fld>
            <a:endParaRPr lang="en-US" dirty="0"/>
          </a:p>
        </p:txBody>
      </p:sp>
    </p:spTree>
    <p:extLst>
      <p:ext uri="{BB962C8B-B14F-4D97-AF65-F5344CB8AC3E}">
        <p14:creationId xmlns:p14="http://schemas.microsoft.com/office/powerpoint/2010/main" val="1791552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0668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0668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5715001"/>
            <a:ext cx="2844800" cy="365125"/>
          </a:xfrm>
          <a:prstGeom prst="rect">
            <a:avLst/>
          </a:prstGeom>
        </p:spPr>
        <p:txBody>
          <a:bodyPr vert="horz" lIns="91440" tIns="45720" rIns="91440" bIns="45720" rtlCol="0" anchor="ctr"/>
          <a:lstStyle>
            <a:lvl1pPr algn="r">
              <a:defRPr sz="1600">
                <a:solidFill>
                  <a:schemeClr val="tx1">
                    <a:lumMod val="95000"/>
                    <a:lumOff val="5000"/>
                  </a:schemeClr>
                </a:solidFill>
              </a:defRPr>
            </a:lvl1pPr>
          </a:lstStyle>
          <a:p>
            <a:fld id="{179A9A4E-4C82-4D44-9372-C31BB3818094}" type="slidenum">
              <a:rPr lang="en-US" smtClean="0"/>
              <a:pPr/>
              <a:t>‹#›</a:t>
            </a:fld>
            <a:endParaRPr lang="en-US" dirty="0"/>
          </a:p>
        </p:txBody>
      </p:sp>
    </p:spTree>
    <p:extLst>
      <p:ext uri="{BB962C8B-B14F-4D97-AF65-F5344CB8AC3E}">
        <p14:creationId xmlns:p14="http://schemas.microsoft.com/office/powerpoint/2010/main" val="7266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E1B810E-C778-354D-80C3-64F36BAA91EC}"/>
              </a:ext>
            </a:extLst>
          </p:cNvPr>
          <p:cNvPicPr>
            <a:picLocks noChangeAspect="1"/>
          </p:cNvPicPr>
          <p:nvPr userDrawn="1"/>
        </p:nvPicPr>
        <p:blipFill>
          <a:blip r:embed="rId9"/>
          <a:stretch>
            <a:fillRect/>
          </a:stretch>
        </p:blipFill>
        <p:spPr>
          <a:xfrm>
            <a:off x="0" y="0"/>
            <a:ext cx="12192000" cy="6855968"/>
          </a:xfrm>
          <a:prstGeom prst="rect">
            <a:avLst/>
          </a:prstGeom>
        </p:spPr>
      </p:pic>
      <p:sp>
        <p:nvSpPr>
          <p:cNvPr id="2" name="Title Placeholder 1"/>
          <p:cNvSpPr>
            <a:spLocks noGrp="1"/>
          </p:cNvSpPr>
          <p:nvPr>
            <p:ph type="title"/>
          </p:nvPr>
        </p:nvSpPr>
        <p:spPr>
          <a:xfrm>
            <a:off x="609601" y="319175"/>
            <a:ext cx="8620663" cy="103517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13140"/>
            <a:ext cx="11201400" cy="45810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5"/>
          <p:cNvSpPr>
            <a:spLocks noGrp="1"/>
          </p:cNvSpPr>
          <p:nvPr>
            <p:ph type="sldNum" sz="quarter" idx="4"/>
          </p:nvPr>
        </p:nvSpPr>
        <p:spPr>
          <a:xfrm>
            <a:off x="66942" y="6447257"/>
            <a:ext cx="2844800" cy="365125"/>
          </a:xfrm>
          <a:prstGeom prst="rect">
            <a:avLst/>
          </a:prstGeom>
        </p:spPr>
        <p:txBody>
          <a:bodyPr vert="horz" lIns="91440" tIns="45720" rIns="91440" bIns="45720" rtlCol="0" anchor="ctr"/>
          <a:lstStyle>
            <a:lvl1pPr algn="l">
              <a:defRPr sz="2000">
                <a:solidFill>
                  <a:schemeClr val="bg1"/>
                </a:solidFill>
              </a:defRPr>
            </a:lvl1pPr>
          </a:lstStyle>
          <a:p>
            <a:fld id="{179A9A4E-4C82-4D44-9372-C31BB3818094}" type="slidenum">
              <a:rPr lang="en-US" smtClean="0"/>
              <a:pPr/>
              <a:t>‹#›</a:t>
            </a:fld>
            <a:endParaRPr lang="en-US" dirty="0"/>
          </a:p>
        </p:txBody>
      </p:sp>
    </p:spTree>
    <p:extLst>
      <p:ext uri="{BB962C8B-B14F-4D97-AF65-F5344CB8AC3E}">
        <p14:creationId xmlns:p14="http://schemas.microsoft.com/office/powerpoint/2010/main" val="363276000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5" r:id="rId3"/>
    <p:sldLayoutId id="2147483666" r:id="rId4"/>
    <p:sldLayoutId id="2147483664" r:id="rId5"/>
    <p:sldLayoutId id="2147483667" r:id="rId6"/>
    <p:sldLayoutId id="2147483668" r:id="rId7"/>
  </p:sldLayoutIdLst>
  <p:hf hdr="0" ftr="0" dt="0"/>
  <p:txStyles>
    <p:titleStyle>
      <a:lvl1pPr algn="l" defTabSz="457200" rtl="0" eaLnBrk="1" latinLnBrk="0" hangingPunct="1">
        <a:spcBef>
          <a:spcPct val="0"/>
        </a:spcBef>
        <a:buNone/>
        <a:defRPr sz="3000" b="1" kern="1200">
          <a:solidFill>
            <a:srgbClr val="02123D"/>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jpe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hyperlink" Target="http://www.imse.iastate.edu/sweee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imse.iastate.edu/sweeet" TargetMode="External"/><Relationship Id="rId2" Type="http://schemas.openxmlformats.org/officeDocument/2006/relationships/hyperlink" Target="mailto:camacken@iastate.edu"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hyperlink" Target="http://www.imse.iastate.edu/sweeet" TargetMode="External"/><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516040" y="746598"/>
            <a:ext cx="5843588" cy="3176178"/>
          </a:xfrm>
        </p:spPr>
        <p:txBody>
          <a:bodyPr>
            <a:normAutofit/>
          </a:bodyPr>
          <a:lstStyle/>
          <a:p>
            <a:r>
              <a:rPr lang="en-US" dirty="0"/>
              <a:t>Optimal Valuation of Project Options in Electric Power Generation and Transmission Planning</a:t>
            </a:r>
          </a:p>
        </p:txBody>
      </p:sp>
      <p:sp>
        <p:nvSpPr>
          <p:cNvPr id="4" name="Text Placeholder 3"/>
          <p:cNvSpPr>
            <a:spLocks noGrp="1"/>
          </p:cNvSpPr>
          <p:nvPr>
            <p:ph type="body" sz="quarter" idx="21"/>
          </p:nvPr>
        </p:nvSpPr>
        <p:spPr>
          <a:xfrm>
            <a:off x="516040" y="4508500"/>
            <a:ext cx="6854024" cy="2011172"/>
          </a:xfrm>
        </p:spPr>
        <p:txBody>
          <a:bodyPr>
            <a:normAutofit lnSpcReduction="10000"/>
          </a:bodyPr>
          <a:lstStyle/>
          <a:p>
            <a:r>
              <a:rPr lang="en-US" dirty="0"/>
              <a:t>Cameron MacKenzie</a:t>
            </a:r>
          </a:p>
          <a:p>
            <a:r>
              <a:rPr lang="en-US" dirty="0">
                <a:latin typeface="Arial" charset="0"/>
                <a:ea typeface="Arial" charset="0"/>
                <a:cs typeface="Arial" charset="0"/>
              </a:rPr>
              <a:t>Gazi Nazia Nur</a:t>
            </a:r>
          </a:p>
          <a:p>
            <a:r>
              <a:rPr lang="en-US" dirty="0">
                <a:latin typeface="Arial" charset="0"/>
                <a:ea typeface="Arial" charset="0"/>
                <a:cs typeface="Arial" charset="0"/>
              </a:rPr>
              <a:t>Jay Sandeep Ghodke</a:t>
            </a:r>
          </a:p>
          <a:p>
            <a:r>
              <a:rPr lang="en-US" dirty="0">
                <a:latin typeface="Arial" charset="0"/>
                <a:ea typeface="Arial" charset="0"/>
                <a:cs typeface="Arial" charset="0"/>
              </a:rPr>
              <a:t>Kyung Jo Min</a:t>
            </a:r>
          </a:p>
          <a:p>
            <a:endParaRPr lang="en-US" dirty="0">
              <a:latin typeface="Arial" charset="0"/>
              <a:ea typeface="Arial" charset="0"/>
              <a:cs typeface="Arial" charset="0"/>
            </a:endParaRPr>
          </a:p>
          <a:p>
            <a:r>
              <a:rPr lang="en-US" dirty="0">
                <a:latin typeface="Arial" charset="0"/>
                <a:ea typeface="Arial" charset="0"/>
                <a:cs typeface="Arial" charset="0"/>
              </a:rPr>
              <a:t>Industrial and Manufacturing Systems Engineering</a:t>
            </a:r>
          </a:p>
          <a:p>
            <a:r>
              <a:rPr lang="en-US" dirty="0">
                <a:latin typeface="Arial" charset="0"/>
                <a:ea typeface="Arial" charset="0"/>
                <a:cs typeface="Arial" charset="0"/>
              </a:rPr>
              <a:t>Iowa State University </a:t>
            </a:r>
          </a:p>
          <a:p>
            <a:endParaRPr lang="en-US" dirty="0"/>
          </a:p>
        </p:txBody>
      </p:sp>
    </p:spTree>
    <p:extLst>
      <p:ext uri="{BB962C8B-B14F-4D97-AF65-F5344CB8AC3E}">
        <p14:creationId xmlns:p14="http://schemas.microsoft.com/office/powerpoint/2010/main" val="271992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86" y="319175"/>
            <a:ext cx="4511039" cy="3230068"/>
          </a:xfrm>
        </p:spPr>
        <p:txBody>
          <a:bodyPr>
            <a:normAutofit/>
          </a:bodyPr>
          <a:lstStyle/>
          <a:p>
            <a:r>
              <a:rPr lang="en-US" dirty="0"/>
              <a:t>If a new generation unit at bus 1 costs $100,000 with a generation cost of $7.92 per MWh, the real option value is $620,000</a:t>
            </a:r>
          </a:p>
        </p:txBody>
      </p:sp>
      <p:sp>
        <p:nvSpPr>
          <p:cNvPr id="4" name="Slide Number Placeholder 3"/>
          <p:cNvSpPr>
            <a:spLocks noGrp="1"/>
          </p:cNvSpPr>
          <p:nvPr>
            <p:ph type="sldNum" sz="quarter" idx="4"/>
          </p:nvPr>
        </p:nvSpPr>
        <p:spPr/>
        <p:txBody>
          <a:bodyPr/>
          <a:lstStyle/>
          <a:p>
            <a:fld id="{179A9A4E-4C82-4D44-9372-C31BB3818094}" type="slidenum">
              <a:rPr lang="en-US" smtClean="0"/>
              <a:pPr/>
              <a:t>10</a:t>
            </a:fld>
            <a:endParaRPr lang="en-US" dirty="0"/>
          </a:p>
        </p:txBody>
      </p:sp>
      <p:pic>
        <p:nvPicPr>
          <p:cNvPr id="5" name="Picture 4">
            <a:extLst>
              <a:ext uri="{FF2B5EF4-FFF2-40B4-BE49-F238E27FC236}">
                <a16:creationId xmlns:a16="http://schemas.microsoft.com/office/drawing/2014/main" id="{0809AC4B-91A5-FA57-E8EF-DD7B75FC6E8F}"/>
              </a:ext>
            </a:extLst>
          </p:cNvPr>
          <p:cNvPicPr>
            <a:picLocks noChangeAspect="1"/>
          </p:cNvPicPr>
          <p:nvPr/>
        </p:nvPicPr>
        <p:blipFill>
          <a:blip r:embed="rId2"/>
          <a:stretch>
            <a:fillRect/>
          </a:stretch>
        </p:blipFill>
        <p:spPr>
          <a:xfrm>
            <a:off x="6096000" y="319175"/>
            <a:ext cx="5777132" cy="6072377"/>
          </a:xfrm>
          <a:prstGeom prst="rect">
            <a:avLst/>
          </a:prstGeom>
        </p:spPr>
      </p:pic>
      <p:sp>
        <p:nvSpPr>
          <p:cNvPr id="7" name="Rectangle 6">
            <a:extLst>
              <a:ext uri="{FF2B5EF4-FFF2-40B4-BE49-F238E27FC236}">
                <a16:creationId xmlns:a16="http://schemas.microsoft.com/office/drawing/2014/main" id="{ADCD8F6E-C749-4C21-A6EC-FAA622AC3DD8}"/>
              </a:ext>
            </a:extLst>
          </p:cNvPr>
          <p:cNvSpPr/>
          <p:nvPr/>
        </p:nvSpPr>
        <p:spPr bwMode="auto">
          <a:xfrm>
            <a:off x="6934200" y="3256281"/>
            <a:ext cx="838200" cy="490928"/>
          </a:xfrm>
          <a:prstGeom prst="rect">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 name="Arrow: Curved Right 8">
            <a:extLst>
              <a:ext uri="{FF2B5EF4-FFF2-40B4-BE49-F238E27FC236}">
                <a16:creationId xmlns:a16="http://schemas.microsoft.com/office/drawing/2014/main" id="{4730C40E-FDA5-4AF3-9575-7B6A17954767}"/>
              </a:ext>
            </a:extLst>
          </p:cNvPr>
          <p:cNvSpPr/>
          <p:nvPr/>
        </p:nvSpPr>
        <p:spPr bwMode="auto">
          <a:xfrm>
            <a:off x="6096000" y="3548277"/>
            <a:ext cx="838200" cy="397864"/>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 name="TextBox 8">
            <a:extLst>
              <a:ext uri="{FF2B5EF4-FFF2-40B4-BE49-F238E27FC236}">
                <a16:creationId xmlns:a16="http://schemas.microsoft.com/office/drawing/2014/main" id="{A25B81D5-BD86-4F23-AEDB-0D7D7CC93681}"/>
              </a:ext>
            </a:extLst>
          </p:cNvPr>
          <p:cNvSpPr txBox="1"/>
          <p:nvPr/>
        </p:nvSpPr>
        <p:spPr>
          <a:xfrm>
            <a:off x="6951689" y="2399188"/>
            <a:ext cx="786784" cy="400110"/>
          </a:xfrm>
          <a:prstGeom prst="rect">
            <a:avLst/>
          </a:prstGeom>
          <a:noFill/>
          <a:ln w="28575">
            <a:solidFill>
              <a:schemeClr val="tx2"/>
            </a:solidFill>
          </a:ln>
        </p:spPr>
        <p:txBody>
          <a:bodyPr wrap="square" rtlCol="0">
            <a:spAutoFit/>
          </a:bodyPr>
          <a:lstStyle/>
          <a:p>
            <a:pPr algn="ctr"/>
            <a:r>
              <a:rPr lang="en-GB" sz="2000" dirty="0">
                <a:solidFill>
                  <a:schemeClr val="tx2"/>
                </a:solidFill>
                <a:latin typeface="Arial" panose="020B0604020202020204" pitchFamily="34" charset="0"/>
                <a:cs typeface="Arial" panose="020B0604020202020204" pitchFamily="34" charset="0"/>
              </a:rPr>
              <a:t>Hold</a:t>
            </a:r>
          </a:p>
        </p:txBody>
      </p:sp>
      <p:sp>
        <p:nvSpPr>
          <p:cNvPr id="10" name="Rectangle 9">
            <a:extLst>
              <a:ext uri="{FF2B5EF4-FFF2-40B4-BE49-F238E27FC236}">
                <a16:creationId xmlns:a16="http://schemas.microsoft.com/office/drawing/2014/main" id="{932ABF9E-0283-48B0-A23B-FBFC38C761D1}"/>
              </a:ext>
            </a:extLst>
          </p:cNvPr>
          <p:cNvSpPr/>
          <p:nvPr/>
        </p:nvSpPr>
        <p:spPr bwMode="auto">
          <a:xfrm>
            <a:off x="7757231" y="3686647"/>
            <a:ext cx="838200" cy="490928"/>
          </a:xfrm>
          <a:prstGeom prst="rect">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 name="Arrow: Curved Right 23">
            <a:extLst>
              <a:ext uri="{FF2B5EF4-FFF2-40B4-BE49-F238E27FC236}">
                <a16:creationId xmlns:a16="http://schemas.microsoft.com/office/drawing/2014/main" id="{D6486CDD-E56E-4A4E-A34E-0260B962FEE4}"/>
              </a:ext>
            </a:extLst>
          </p:cNvPr>
          <p:cNvSpPr/>
          <p:nvPr/>
        </p:nvSpPr>
        <p:spPr bwMode="auto">
          <a:xfrm>
            <a:off x="6934200" y="3978643"/>
            <a:ext cx="838200" cy="397864"/>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2" name="TextBox 11">
            <a:extLst>
              <a:ext uri="{FF2B5EF4-FFF2-40B4-BE49-F238E27FC236}">
                <a16:creationId xmlns:a16="http://schemas.microsoft.com/office/drawing/2014/main" id="{3E2BC24E-2D16-4D2A-972F-D9DFC0C77082}"/>
              </a:ext>
            </a:extLst>
          </p:cNvPr>
          <p:cNvSpPr txBox="1"/>
          <p:nvPr/>
        </p:nvSpPr>
        <p:spPr>
          <a:xfrm>
            <a:off x="7789888" y="4604381"/>
            <a:ext cx="744511" cy="400110"/>
          </a:xfrm>
          <a:prstGeom prst="rect">
            <a:avLst/>
          </a:prstGeom>
          <a:noFill/>
          <a:ln w="28575">
            <a:solidFill>
              <a:schemeClr val="tx2"/>
            </a:solidFill>
          </a:ln>
        </p:spPr>
        <p:txBody>
          <a:bodyPr wrap="square" rtlCol="0">
            <a:spAutoFit/>
          </a:bodyPr>
          <a:lstStyle/>
          <a:p>
            <a:pPr algn="ctr"/>
            <a:r>
              <a:rPr lang="en-GB" sz="2000" dirty="0">
                <a:solidFill>
                  <a:schemeClr val="tx2"/>
                </a:solidFill>
                <a:latin typeface="Arial" panose="020B0604020202020204" pitchFamily="34" charset="0"/>
                <a:cs typeface="Arial" panose="020B0604020202020204" pitchFamily="34" charset="0"/>
              </a:rPr>
              <a:t>Hold</a:t>
            </a:r>
          </a:p>
        </p:txBody>
      </p:sp>
      <p:sp>
        <p:nvSpPr>
          <p:cNvPr id="13" name="Rectangle 12">
            <a:extLst>
              <a:ext uri="{FF2B5EF4-FFF2-40B4-BE49-F238E27FC236}">
                <a16:creationId xmlns:a16="http://schemas.microsoft.com/office/drawing/2014/main" id="{BE4DCCB5-5EBF-460B-B62C-AE552A1C3140}"/>
              </a:ext>
            </a:extLst>
          </p:cNvPr>
          <p:cNvSpPr/>
          <p:nvPr/>
        </p:nvSpPr>
        <p:spPr bwMode="auto">
          <a:xfrm>
            <a:off x="7738473" y="2767222"/>
            <a:ext cx="838200" cy="490928"/>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4" name="Arrow: Curved Right 26">
            <a:extLst>
              <a:ext uri="{FF2B5EF4-FFF2-40B4-BE49-F238E27FC236}">
                <a16:creationId xmlns:a16="http://schemas.microsoft.com/office/drawing/2014/main" id="{833A11C8-545C-41DF-8FDA-CB59789C2505}"/>
              </a:ext>
            </a:extLst>
          </p:cNvPr>
          <p:cNvSpPr/>
          <p:nvPr/>
        </p:nvSpPr>
        <p:spPr bwMode="auto">
          <a:xfrm>
            <a:off x="6934200" y="3059218"/>
            <a:ext cx="838200" cy="397864"/>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TextBox 14">
            <a:extLst>
              <a:ext uri="{FF2B5EF4-FFF2-40B4-BE49-F238E27FC236}">
                <a16:creationId xmlns:a16="http://schemas.microsoft.com/office/drawing/2014/main" id="{82A3E231-3BDA-4B47-828C-57DB25BC789E}"/>
              </a:ext>
            </a:extLst>
          </p:cNvPr>
          <p:cNvSpPr txBox="1"/>
          <p:nvPr/>
        </p:nvSpPr>
        <p:spPr>
          <a:xfrm>
            <a:off x="7789889" y="1880850"/>
            <a:ext cx="744511" cy="400110"/>
          </a:xfrm>
          <a:prstGeom prst="rect">
            <a:avLst/>
          </a:prstGeom>
          <a:noFill/>
          <a:ln w="28575">
            <a:solidFill>
              <a:srgbClr val="006C31"/>
            </a:solidFill>
          </a:ln>
        </p:spPr>
        <p:txBody>
          <a:bodyPr wrap="square" rtlCol="0">
            <a:spAutoFit/>
          </a:bodyPr>
          <a:lstStyle/>
          <a:p>
            <a:pPr algn="ctr"/>
            <a:r>
              <a:rPr lang="en-GB" sz="2000" dirty="0">
                <a:solidFill>
                  <a:srgbClr val="006C31"/>
                </a:solidFill>
                <a:latin typeface="Arial" panose="020B0604020202020204" pitchFamily="34" charset="0"/>
                <a:cs typeface="Arial" panose="020B0604020202020204" pitchFamily="34" charset="0"/>
              </a:rPr>
              <a:t>Add</a:t>
            </a:r>
          </a:p>
        </p:txBody>
      </p:sp>
      <p:sp>
        <p:nvSpPr>
          <p:cNvPr id="17" name="TextBox 16">
            <a:extLst>
              <a:ext uri="{FF2B5EF4-FFF2-40B4-BE49-F238E27FC236}">
                <a16:creationId xmlns:a16="http://schemas.microsoft.com/office/drawing/2014/main" id="{A0B4BE17-58BD-D38B-071C-2B54C5868C9D}"/>
              </a:ext>
            </a:extLst>
          </p:cNvPr>
          <p:cNvSpPr txBox="1"/>
          <p:nvPr/>
        </p:nvSpPr>
        <p:spPr>
          <a:xfrm>
            <a:off x="6096000" y="699903"/>
            <a:ext cx="3575304" cy="400110"/>
          </a:xfrm>
          <a:prstGeom prst="rect">
            <a:avLst/>
          </a:prstGeom>
          <a:noFill/>
        </p:spPr>
        <p:txBody>
          <a:bodyPr wrap="square" rtlCol="0">
            <a:spAutoFit/>
          </a:bodyPr>
          <a:lstStyle/>
          <a:p>
            <a:r>
              <a:rPr lang="en-US" sz="2000" b="1" dirty="0"/>
              <a:t>Millions of $</a:t>
            </a:r>
          </a:p>
        </p:txBody>
      </p:sp>
    </p:spTree>
    <p:extLst>
      <p:ext uri="{BB962C8B-B14F-4D97-AF65-F5344CB8AC3E}">
        <p14:creationId xmlns:p14="http://schemas.microsoft.com/office/powerpoint/2010/main" val="90879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chor="ctr">
            <a:normAutofit/>
          </a:bodyPr>
          <a:lstStyle/>
          <a:p>
            <a:r>
              <a:rPr lang="en-US" dirty="0"/>
              <a:t>Option value increases with modelling horizon</a:t>
            </a:r>
          </a:p>
        </p:txBody>
      </p:sp>
      <p:sp>
        <p:nvSpPr>
          <p:cNvPr id="5" name="Slide Number Placeholder 3"/>
          <p:cNvSpPr>
            <a:spLocks noGrp="1"/>
          </p:cNvSpPr>
          <p:nvPr>
            <p:ph type="sldNum" sz="quarter" idx="4"/>
          </p:nvPr>
        </p:nvSpPr>
        <p:spPr/>
        <p:txBody>
          <a:bodyPr/>
          <a:lstStyle/>
          <a:p>
            <a:fld id="{179A9A4E-4C82-4D44-9372-C31BB3818094}" type="slidenum">
              <a:rPr lang="en-US" sz="2000" smtClean="0"/>
              <a:pPr/>
              <a:t>11</a:t>
            </a:fld>
            <a:endParaRPr lang="en-US" sz="2000" dirty="0"/>
          </a:p>
        </p:txBody>
      </p:sp>
      <p:pic>
        <p:nvPicPr>
          <p:cNvPr id="4" name="Picture 3">
            <a:extLst>
              <a:ext uri="{FF2B5EF4-FFF2-40B4-BE49-F238E27FC236}">
                <a16:creationId xmlns:a16="http://schemas.microsoft.com/office/drawing/2014/main" id="{E8845E8D-15A9-1DCE-F477-15C2C471804F}"/>
              </a:ext>
            </a:extLst>
          </p:cNvPr>
          <p:cNvPicPr>
            <a:picLocks noChangeAspect="1"/>
          </p:cNvPicPr>
          <p:nvPr/>
        </p:nvPicPr>
        <p:blipFill>
          <a:blip r:embed="rId2"/>
          <a:stretch>
            <a:fillRect/>
          </a:stretch>
        </p:blipFill>
        <p:spPr>
          <a:xfrm>
            <a:off x="2538459" y="1105517"/>
            <a:ext cx="7115082" cy="4646965"/>
          </a:xfrm>
          <a:prstGeom prst="rect">
            <a:avLst/>
          </a:prstGeom>
        </p:spPr>
      </p:pic>
    </p:spTree>
    <p:extLst>
      <p:ext uri="{BB962C8B-B14F-4D97-AF65-F5344CB8AC3E}">
        <p14:creationId xmlns:p14="http://schemas.microsoft.com/office/powerpoint/2010/main" val="464391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19175"/>
            <a:ext cx="11305031" cy="1035171"/>
          </a:xfrm>
        </p:spPr>
        <p:txBody>
          <a:bodyPr wrap="square" anchor="ctr">
            <a:normAutofit/>
          </a:bodyPr>
          <a:lstStyle/>
          <a:p>
            <a:r>
              <a:rPr lang="en-US" dirty="0"/>
              <a:t>Option value is non-monotonic with respect to volatility</a:t>
            </a:r>
          </a:p>
        </p:txBody>
      </p:sp>
      <p:sp>
        <p:nvSpPr>
          <p:cNvPr id="5" name="Slide Number Placeholder 3"/>
          <p:cNvSpPr>
            <a:spLocks noGrp="1"/>
          </p:cNvSpPr>
          <p:nvPr>
            <p:ph type="sldNum" sz="quarter" idx="4"/>
          </p:nvPr>
        </p:nvSpPr>
        <p:spPr/>
        <p:txBody>
          <a:bodyPr/>
          <a:lstStyle/>
          <a:p>
            <a:fld id="{179A9A4E-4C82-4D44-9372-C31BB3818094}" type="slidenum">
              <a:rPr lang="en-US" sz="2000" smtClean="0"/>
              <a:pPr/>
              <a:t>12</a:t>
            </a:fld>
            <a:endParaRPr lang="en-US" sz="2000" dirty="0"/>
          </a:p>
        </p:txBody>
      </p:sp>
      <p:pic>
        <p:nvPicPr>
          <p:cNvPr id="3" name="Picture 2">
            <a:extLst>
              <a:ext uri="{FF2B5EF4-FFF2-40B4-BE49-F238E27FC236}">
                <a16:creationId xmlns:a16="http://schemas.microsoft.com/office/drawing/2014/main" id="{1FC7F02D-E0C3-BA5D-4750-2B0B99991056}"/>
              </a:ext>
            </a:extLst>
          </p:cNvPr>
          <p:cNvPicPr>
            <a:picLocks noChangeAspect="1"/>
          </p:cNvPicPr>
          <p:nvPr/>
        </p:nvPicPr>
        <p:blipFill>
          <a:blip r:embed="rId2"/>
          <a:stretch>
            <a:fillRect/>
          </a:stretch>
        </p:blipFill>
        <p:spPr>
          <a:xfrm>
            <a:off x="2591189" y="1139956"/>
            <a:ext cx="7009622" cy="4578087"/>
          </a:xfrm>
          <a:prstGeom prst="rect">
            <a:avLst/>
          </a:prstGeom>
        </p:spPr>
      </p:pic>
    </p:spTree>
    <p:extLst>
      <p:ext uri="{BB962C8B-B14F-4D97-AF65-F5344CB8AC3E}">
        <p14:creationId xmlns:p14="http://schemas.microsoft.com/office/powerpoint/2010/main" val="900735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19175"/>
            <a:ext cx="5032247" cy="2661769"/>
          </a:xfrm>
        </p:spPr>
        <p:txBody>
          <a:bodyPr>
            <a:normAutofit/>
          </a:bodyPr>
          <a:lstStyle/>
          <a:p>
            <a:r>
              <a:rPr lang="en-US" dirty="0"/>
              <a:t>If a new transmission line with capacity of 105 MW from bus 2 to bus 1 costs $100,000, the real option value is </a:t>
            </a:r>
            <a:r>
              <a:rPr lang="en-US" dirty="0">
                <a:solidFill>
                  <a:schemeClr val="tx1"/>
                </a:solidFill>
              </a:rPr>
              <a:t>$1.01 </a:t>
            </a:r>
            <a:r>
              <a:rPr lang="en-US" dirty="0"/>
              <a:t>M</a:t>
            </a:r>
          </a:p>
        </p:txBody>
      </p:sp>
      <p:sp>
        <p:nvSpPr>
          <p:cNvPr id="4" name="Slide Number Placeholder 3"/>
          <p:cNvSpPr txBox="1">
            <a:spLocks/>
          </p:cNvSpPr>
          <p:nvPr/>
        </p:nvSpPr>
        <p:spPr>
          <a:xfrm>
            <a:off x="66942" y="6447257"/>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79A9A4E-4C82-4D44-9372-C31BB3818094}" type="slidenum">
              <a:rPr lang="en-US" sz="2000" smtClean="0">
                <a:solidFill>
                  <a:schemeClr val="bg1"/>
                </a:solidFill>
              </a:rPr>
              <a:pPr/>
              <a:t>13</a:t>
            </a:fld>
            <a:endParaRPr lang="en-US" sz="2000" dirty="0">
              <a:solidFill>
                <a:schemeClr val="bg1"/>
              </a:solidFill>
            </a:endParaRPr>
          </a:p>
        </p:txBody>
      </p:sp>
      <p:pic>
        <p:nvPicPr>
          <p:cNvPr id="3" name="Picture 2">
            <a:extLst>
              <a:ext uri="{FF2B5EF4-FFF2-40B4-BE49-F238E27FC236}">
                <a16:creationId xmlns:a16="http://schemas.microsoft.com/office/drawing/2014/main" id="{3461AF0D-1E17-A115-E323-432996C15F32}"/>
              </a:ext>
            </a:extLst>
          </p:cNvPr>
          <p:cNvPicPr>
            <a:picLocks noChangeAspect="1"/>
          </p:cNvPicPr>
          <p:nvPr/>
        </p:nvPicPr>
        <p:blipFill>
          <a:blip r:embed="rId2"/>
          <a:stretch>
            <a:fillRect/>
          </a:stretch>
        </p:blipFill>
        <p:spPr>
          <a:xfrm>
            <a:off x="6276084" y="240622"/>
            <a:ext cx="5613554" cy="6367007"/>
          </a:xfrm>
          <a:prstGeom prst="rect">
            <a:avLst/>
          </a:prstGeom>
        </p:spPr>
      </p:pic>
      <p:sp>
        <p:nvSpPr>
          <p:cNvPr id="5" name="Rectangle 4">
            <a:extLst>
              <a:ext uri="{FF2B5EF4-FFF2-40B4-BE49-F238E27FC236}">
                <a16:creationId xmlns:a16="http://schemas.microsoft.com/office/drawing/2014/main" id="{04C7DF69-39B3-E611-2A1C-40EB31C1D2AF}"/>
              </a:ext>
            </a:extLst>
          </p:cNvPr>
          <p:cNvSpPr/>
          <p:nvPr/>
        </p:nvSpPr>
        <p:spPr bwMode="auto">
          <a:xfrm>
            <a:off x="7059854" y="3332481"/>
            <a:ext cx="838200" cy="490928"/>
          </a:xfrm>
          <a:prstGeom prst="rect">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 name="Arrow: Curved Right 8">
            <a:extLst>
              <a:ext uri="{FF2B5EF4-FFF2-40B4-BE49-F238E27FC236}">
                <a16:creationId xmlns:a16="http://schemas.microsoft.com/office/drawing/2014/main" id="{154AC5EF-5AE7-6ECF-ED2D-14490995BE9F}"/>
              </a:ext>
            </a:extLst>
          </p:cNvPr>
          <p:cNvSpPr/>
          <p:nvPr/>
        </p:nvSpPr>
        <p:spPr bwMode="auto">
          <a:xfrm>
            <a:off x="6221654" y="3644590"/>
            <a:ext cx="838200" cy="397864"/>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TextBox 6">
            <a:extLst>
              <a:ext uri="{FF2B5EF4-FFF2-40B4-BE49-F238E27FC236}">
                <a16:creationId xmlns:a16="http://schemas.microsoft.com/office/drawing/2014/main" id="{2268C6D7-044E-81D3-A09A-3E4A736FA874}"/>
              </a:ext>
            </a:extLst>
          </p:cNvPr>
          <p:cNvSpPr txBox="1"/>
          <p:nvPr/>
        </p:nvSpPr>
        <p:spPr>
          <a:xfrm>
            <a:off x="7059854" y="2538167"/>
            <a:ext cx="786784" cy="400110"/>
          </a:xfrm>
          <a:prstGeom prst="rect">
            <a:avLst/>
          </a:prstGeom>
          <a:noFill/>
          <a:ln w="28575">
            <a:solidFill>
              <a:schemeClr val="tx2"/>
            </a:solidFill>
          </a:ln>
        </p:spPr>
        <p:txBody>
          <a:bodyPr wrap="square" rtlCol="0">
            <a:spAutoFit/>
          </a:bodyPr>
          <a:lstStyle/>
          <a:p>
            <a:pPr algn="ctr"/>
            <a:r>
              <a:rPr lang="en-GB" sz="2000" dirty="0">
                <a:solidFill>
                  <a:schemeClr val="tx2"/>
                </a:solidFill>
                <a:latin typeface="Arial" panose="020B0604020202020204" pitchFamily="34" charset="0"/>
                <a:cs typeface="Arial" panose="020B0604020202020204" pitchFamily="34" charset="0"/>
              </a:rPr>
              <a:t>Hold</a:t>
            </a:r>
          </a:p>
        </p:txBody>
      </p:sp>
      <p:sp>
        <p:nvSpPr>
          <p:cNvPr id="8" name="Rectangle 7">
            <a:extLst>
              <a:ext uri="{FF2B5EF4-FFF2-40B4-BE49-F238E27FC236}">
                <a16:creationId xmlns:a16="http://schemas.microsoft.com/office/drawing/2014/main" id="{BA9D0157-5B04-0770-4C6A-437A1B12FE34}"/>
              </a:ext>
            </a:extLst>
          </p:cNvPr>
          <p:cNvSpPr/>
          <p:nvPr/>
        </p:nvSpPr>
        <p:spPr bwMode="auto">
          <a:xfrm>
            <a:off x="7832741" y="3833223"/>
            <a:ext cx="838200" cy="490928"/>
          </a:xfrm>
          <a:prstGeom prst="rect">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 name="Arrow: Curved Right 8">
            <a:extLst>
              <a:ext uri="{FF2B5EF4-FFF2-40B4-BE49-F238E27FC236}">
                <a16:creationId xmlns:a16="http://schemas.microsoft.com/office/drawing/2014/main" id="{FFF08B38-DC15-5D3C-33B2-054F3DD18540}"/>
              </a:ext>
            </a:extLst>
          </p:cNvPr>
          <p:cNvSpPr/>
          <p:nvPr/>
        </p:nvSpPr>
        <p:spPr bwMode="auto">
          <a:xfrm>
            <a:off x="6994541" y="4145332"/>
            <a:ext cx="838200" cy="397864"/>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 name="TextBox 9">
            <a:extLst>
              <a:ext uri="{FF2B5EF4-FFF2-40B4-BE49-F238E27FC236}">
                <a16:creationId xmlns:a16="http://schemas.microsoft.com/office/drawing/2014/main" id="{C78C79E8-AF71-89F6-7593-E43B265DD7BC}"/>
              </a:ext>
            </a:extLst>
          </p:cNvPr>
          <p:cNvSpPr txBox="1"/>
          <p:nvPr/>
        </p:nvSpPr>
        <p:spPr>
          <a:xfrm>
            <a:off x="7858449" y="4682652"/>
            <a:ext cx="786784" cy="400110"/>
          </a:xfrm>
          <a:prstGeom prst="rect">
            <a:avLst/>
          </a:prstGeom>
          <a:noFill/>
          <a:ln w="28575">
            <a:solidFill>
              <a:schemeClr val="tx2"/>
            </a:solidFill>
          </a:ln>
        </p:spPr>
        <p:txBody>
          <a:bodyPr wrap="square" rtlCol="0">
            <a:spAutoFit/>
          </a:bodyPr>
          <a:lstStyle/>
          <a:p>
            <a:pPr algn="ctr"/>
            <a:r>
              <a:rPr lang="en-GB" sz="2000" dirty="0">
                <a:solidFill>
                  <a:schemeClr val="tx2"/>
                </a:solidFill>
                <a:latin typeface="Arial" panose="020B0604020202020204" pitchFamily="34" charset="0"/>
                <a:cs typeface="Arial" panose="020B0604020202020204" pitchFamily="34" charset="0"/>
              </a:rPr>
              <a:t>Hold</a:t>
            </a:r>
          </a:p>
        </p:txBody>
      </p:sp>
      <p:sp>
        <p:nvSpPr>
          <p:cNvPr id="11" name="Rectangle 10">
            <a:extLst>
              <a:ext uri="{FF2B5EF4-FFF2-40B4-BE49-F238E27FC236}">
                <a16:creationId xmlns:a16="http://schemas.microsoft.com/office/drawing/2014/main" id="{AA5C015E-6FBC-7D96-70E0-E12901104B51}"/>
              </a:ext>
            </a:extLst>
          </p:cNvPr>
          <p:cNvSpPr/>
          <p:nvPr/>
        </p:nvSpPr>
        <p:spPr bwMode="auto">
          <a:xfrm>
            <a:off x="7846638" y="2814849"/>
            <a:ext cx="838200" cy="490928"/>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2" name="Arrow: Curved Right 26">
            <a:extLst>
              <a:ext uri="{FF2B5EF4-FFF2-40B4-BE49-F238E27FC236}">
                <a16:creationId xmlns:a16="http://schemas.microsoft.com/office/drawing/2014/main" id="{28666E59-04B7-00D0-04E8-878A3B86A3DF}"/>
              </a:ext>
            </a:extLst>
          </p:cNvPr>
          <p:cNvSpPr/>
          <p:nvPr/>
        </p:nvSpPr>
        <p:spPr bwMode="auto">
          <a:xfrm>
            <a:off x="7042365" y="3106845"/>
            <a:ext cx="838200" cy="397864"/>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3" name="TextBox 12">
            <a:extLst>
              <a:ext uri="{FF2B5EF4-FFF2-40B4-BE49-F238E27FC236}">
                <a16:creationId xmlns:a16="http://schemas.microsoft.com/office/drawing/2014/main" id="{9AABB855-579D-DFB1-DFBC-58743287BFE6}"/>
              </a:ext>
            </a:extLst>
          </p:cNvPr>
          <p:cNvSpPr txBox="1"/>
          <p:nvPr/>
        </p:nvSpPr>
        <p:spPr>
          <a:xfrm>
            <a:off x="7898054" y="1928477"/>
            <a:ext cx="744511" cy="400110"/>
          </a:xfrm>
          <a:prstGeom prst="rect">
            <a:avLst/>
          </a:prstGeom>
          <a:noFill/>
          <a:ln w="28575">
            <a:solidFill>
              <a:srgbClr val="006C31"/>
            </a:solidFill>
          </a:ln>
        </p:spPr>
        <p:txBody>
          <a:bodyPr wrap="square" rtlCol="0">
            <a:spAutoFit/>
          </a:bodyPr>
          <a:lstStyle/>
          <a:p>
            <a:pPr algn="ctr"/>
            <a:r>
              <a:rPr lang="en-GB" sz="2000" dirty="0">
                <a:solidFill>
                  <a:srgbClr val="006C31"/>
                </a:solidFill>
                <a:latin typeface="Arial" panose="020B0604020202020204" pitchFamily="34" charset="0"/>
                <a:cs typeface="Arial" panose="020B0604020202020204" pitchFamily="34" charset="0"/>
              </a:rPr>
              <a:t>Add</a:t>
            </a:r>
          </a:p>
        </p:txBody>
      </p:sp>
      <p:sp>
        <p:nvSpPr>
          <p:cNvPr id="15" name="TextBox 14">
            <a:extLst>
              <a:ext uri="{FF2B5EF4-FFF2-40B4-BE49-F238E27FC236}">
                <a16:creationId xmlns:a16="http://schemas.microsoft.com/office/drawing/2014/main" id="{71C80473-D9B5-E3B6-19B7-AE0C5BCFAC49}"/>
              </a:ext>
            </a:extLst>
          </p:cNvPr>
          <p:cNvSpPr txBox="1"/>
          <p:nvPr/>
        </p:nvSpPr>
        <p:spPr>
          <a:xfrm>
            <a:off x="6276084" y="613190"/>
            <a:ext cx="3575304" cy="400110"/>
          </a:xfrm>
          <a:prstGeom prst="rect">
            <a:avLst/>
          </a:prstGeom>
          <a:noFill/>
        </p:spPr>
        <p:txBody>
          <a:bodyPr wrap="square" rtlCol="0">
            <a:spAutoFit/>
          </a:bodyPr>
          <a:lstStyle/>
          <a:p>
            <a:r>
              <a:rPr lang="en-US" sz="2000" b="1" dirty="0"/>
              <a:t>Millions of $</a:t>
            </a:r>
          </a:p>
        </p:txBody>
      </p:sp>
    </p:spTree>
    <p:extLst>
      <p:ext uri="{BB962C8B-B14F-4D97-AF65-F5344CB8AC3E}">
        <p14:creationId xmlns:p14="http://schemas.microsoft.com/office/powerpoint/2010/main" val="270173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1" y="319175"/>
            <a:ext cx="11201399" cy="1035171"/>
          </a:xfrm>
        </p:spPr>
        <p:txBody>
          <a:bodyPr/>
          <a:lstStyle/>
          <a:p>
            <a:r>
              <a:rPr lang="en-US" dirty="0"/>
              <a:t>Why is the option value for transmission more than the value for generation?</a:t>
            </a:r>
          </a:p>
        </p:txBody>
      </p:sp>
      <p:pic>
        <p:nvPicPr>
          <p:cNvPr id="12" name="Picture 11">
            <a:extLst>
              <a:ext uri="{FF2B5EF4-FFF2-40B4-BE49-F238E27FC236}">
                <a16:creationId xmlns:a16="http://schemas.microsoft.com/office/drawing/2014/main" id="{8B91556F-0478-4CAE-8F05-AADF658DCC43}"/>
              </a:ext>
            </a:extLst>
          </p:cNvPr>
          <p:cNvPicPr>
            <a:picLocks noChangeAspect="1"/>
          </p:cNvPicPr>
          <p:nvPr/>
        </p:nvPicPr>
        <p:blipFill>
          <a:blip r:embed="rId2"/>
          <a:stretch>
            <a:fillRect/>
          </a:stretch>
        </p:blipFill>
        <p:spPr>
          <a:xfrm>
            <a:off x="2153569" y="1420368"/>
            <a:ext cx="7677558" cy="4242472"/>
          </a:xfrm>
          <a:prstGeom prst="rect">
            <a:avLst/>
          </a:prstGeom>
        </p:spPr>
      </p:pic>
      <p:sp>
        <p:nvSpPr>
          <p:cNvPr id="13" name="TextBox 12"/>
          <p:cNvSpPr txBox="1"/>
          <p:nvPr/>
        </p:nvSpPr>
        <p:spPr>
          <a:xfrm>
            <a:off x="2263535" y="5358384"/>
            <a:ext cx="817993" cy="400110"/>
          </a:xfrm>
          <a:prstGeom prst="rect">
            <a:avLst/>
          </a:prstGeom>
          <a:noFill/>
        </p:spPr>
        <p:txBody>
          <a:bodyPr wrap="square" rtlCol="0">
            <a:spAutoFit/>
          </a:bodyPr>
          <a:lstStyle/>
          <a:p>
            <a:r>
              <a:rPr lang="en-US" sz="2000" b="1" dirty="0">
                <a:solidFill>
                  <a:schemeClr val="tx2"/>
                </a:solidFill>
              </a:rPr>
              <a:t>Load</a:t>
            </a:r>
          </a:p>
        </p:txBody>
      </p:sp>
      <p:cxnSp>
        <p:nvCxnSpPr>
          <p:cNvPr id="14" name="Straight Arrow Connector 13"/>
          <p:cNvCxnSpPr>
            <a:stCxn id="13" idx="0"/>
          </p:cNvCxnSpPr>
          <p:nvPr/>
        </p:nvCxnSpPr>
        <p:spPr>
          <a:xfrm flipV="1">
            <a:off x="2672532" y="4946904"/>
            <a:ext cx="636466" cy="411480"/>
          </a:xfrm>
          <a:prstGeom prst="straightConnector1">
            <a:avLst/>
          </a:prstGeom>
          <a:ln>
            <a:solidFill>
              <a:schemeClr val="tx2"/>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9001431" y="1020258"/>
            <a:ext cx="2005557" cy="400110"/>
          </a:xfrm>
          <a:prstGeom prst="rect">
            <a:avLst/>
          </a:prstGeom>
          <a:noFill/>
        </p:spPr>
        <p:txBody>
          <a:bodyPr wrap="square" rtlCol="0">
            <a:spAutoFit/>
          </a:bodyPr>
          <a:lstStyle/>
          <a:p>
            <a:r>
              <a:rPr lang="en-US" sz="2000" b="1" dirty="0">
                <a:solidFill>
                  <a:schemeClr val="tx2"/>
                </a:solidFill>
              </a:rPr>
              <a:t>Generation cost</a:t>
            </a:r>
          </a:p>
        </p:txBody>
      </p:sp>
      <p:cxnSp>
        <p:nvCxnSpPr>
          <p:cNvPr id="16" name="Straight Arrow Connector 15"/>
          <p:cNvCxnSpPr>
            <a:stCxn id="15" idx="2"/>
          </p:cNvCxnSpPr>
          <p:nvPr/>
        </p:nvCxnSpPr>
        <p:spPr>
          <a:xfrm flipH="1">
            <a:off x="9153144" y="1420368"/>
            <a:ext cx="851066" cy="938784"/>
          </a:xfrm>
          <a:prstGeom prst="straightConnector1">
            <a:avLst/>
          </a:prstGeom>
          <a:ln>
            <a:solidFill>
              <a:schemeClr val="tx2"/>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642393" y="4798701"/>
            <a:ext cx="1627631" cy="707886"/>
          </a:xfrm>
          <a:prstGeom prst="rect">
            <a:avLst/>
          </a:prstGeom>
          <a:noFill/>
        </p:spPr>
        <p:txBody>
          <a:bodyPr wrap="square" rtlCol="0">
            <a:spAutoFit/>
          </a:bodyPr>
          <a:lstStyle/>
          <a:p>
            <a:pPr algn="ctr"/>
            <a:r>
              <a:rPr lang="en-US" sz="2000" b="1" dirty="0">
                <a:solidFill>
                  <a:schemeClr val="tx2"/>
                </a:solidFill>
              </a:rPr>
              <a:t>Transmission capacity</a:t>
            </a:r>
          </a:p>
        </p:txBody>
      </p:sp>
      <p:cxnSp>
        <p:nvCxnSpPr>
          <p:cNvPr id="18" name="Straight Arrow Connector 17"/>
          <p:cNvCxnSpPr/>
          <p:nvPr/>
        </p:nvCxnSpPr>
        <p:spPr>
          <a:xfrm flipH="1" flipV="1">
            <a:off x="5703354" y="4407480"/>
            <a:ext cx="525627" cy="441341"/>
          </a:xfrm>
          <a:prstGeom prst="straightConnector1">
            <a:avLst/>
          </a:prstGeom>
          <a:ln>
            <a:solidFill>
              <a:schemeClr val="tx2"/>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2781008" y="4114736"/>
            <a:ext cx="1749552" cy="502920"/>
          </a:xfrm>
          <a:prstGeom prst="ellipse">
            <a:avLst/>
          </a:prstGeom>
          <a:noFill/>
          <a:ln w="254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5384433" y="3657872"/>
            <a:ext cx="825867" cy="323165"/>
          </a:xfrm>
          <a:prstGeom prst="rect">
            <a:avLst/>
          </a:prstGeom>
          <a:noFill/>
        </p:spPr>
        <p:txBody>
          <a:bodyPr wrap="none" rtlCol="0">
            <a:spAutoFit/>
          </a:bodyPr>
          <a:lstStyle/>
          <a:p>
            <a:r>
              <a:rPr lang="en-US" sz="1500" dirty="0">
                <a:latin typeface="Times" panose="02020603050405020304" pitchFamily="18" charset="0"/>
                <a:cs typeface="Times" panose="02020603050405020304" pitchFamily="18" charset="0"/>
              </a:rPr>
              <a:t>105MW</a:t>
            </a:r>
          </a:p>
        </p:txBody>
      </p:sp>
      <p:sp>
        <p:nvSpPr>
          <p:cNvPr id="22" name="Oval 21"/>
          <p:cNvSpPr/>
          <p:nvPr/>
        </p:nvSpPr>
        <p:spPr>
          <a:xfrm>
            <a:off x="5384433" y="3539779"/>
            <a:ext cx="844548" cy="502920"/>
          </a:xfrm>
          <a:prstGeom prst="ellipse">
            <a:avLst/>
          </a:prstGeom>
          <a:noFill/>
          <a:ln w="254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398905" y="4042699"/>
            <a:ext cx="1502345" cy="502920"/>
          </a:xfrm>
          <a:prstGeom prst="ellipse">
            <a:avLst/>
          </a:prstGeom>
          <a:noFill/>
          <a:ln w="254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661621" y="1627610"/>
            <a:ext cx="4500241" cy="830997"/>
          </a:xfrm>
          <a:prstGeom prst="rect">
            <a:avLst/>
          </a:prstGeom>
          <a:noFill/>
        </p:spPr>
        <p:txBody>
          <a:bodyPr wrap="square" rtlCol="0">
            <a:spAutoFit/>
          </a:bodyPr>
          <a:lstStyle/>
          <a:p>
            <a:r>
              <a:rPr lang="en-US" sz="2400" b="1" dirty="0"/>
              <a:t>Optimal power flow calculations </a:t>
            </a:r>
            <a:r>
              <a:rPr lang="en-US" sz="2400" b="1" dirty="0">
                <a:sym typeface="Wingdings" panose="05000000000000000000" pitchFamily="2" charset="2"/>
              </a:rPr>
              <a:t> location marginal price</a:t>
            </a:r>
            <a:endParaRPr lang="en-US" sz="2400" b="1" dirty="0"/>
          </a:p>
        </p:txBody>
      </p:sp>
      <p:sp>
        <p:nvSpPr>
          <p:cNvPr id="25" name="Slide Number Placeholder 3"/>
          <p:cNvSpPr txBox="1">
            <a:spLocks/>
          </p:cNvSpPr>
          <p:nvPr/>
        </p:nvSpPr>
        <p:spPr>
          <a:xfrm>
            <a:off x="66942" y="6447257"/>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79A9A4E-4C82-4D44-9372-C31BB3818094}" type="slidenum">
              <a:rPr lang="en-US" sz="2000" smtClean="0">
                <a:solidFill>
                  <a:schemeClr val="bg1"/>
                </a:solidFill>
              </a:rPr>
              <a:pPr/>
              <a:t>14</a:t>
            </a:fld>
            <a:endParaRPr lang="en-US" sz="2000" dirty="0">
              <a:solidFill>
                <a:schemeClr val="bg1"/>
              </a:solidFill>
            </a:endParaRPr>
          </a:p>
        </p:txBody>
      </p:sp>
    </p:spTree>
    <p:extLst>
      <p:ext uri="{BB962C8B-B14F-4D97-AF65-F5344CB8AC3E}">
        <p14:creationId xmlns:p14="http://schemas.microsoft.com/office/powerpoint/2010/main" val="428579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2" grpId="0" animBg="1"/>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6200-063E-4BF2-94B0-5DD4944C2380}"/>
              </a:ext>
            </a:extLst>
          </p:cNvPr>
          <p:cNvSpPr>
            <a:spLocks noGrp="1"/>
          </p:cNvSpPr>
          <p:nvPr>
            <p:ph type="title"/>
          </p:nvPr>
        </p:nvSpPr>
        <p:spPr>
          <a:xfrm>
            <a:off x="609601" y="319175"/>
            <a:ext cx="11332463" cy="1035171"/>
          </a:xfrm>
        </p:spPr>
        <p:txBody>
          <a:bodyPr/>
          <a:lstStyle/>
          <a:p>
            <a:r>
              <a:rPr lang="en-US" dirty="0"/>
              <a:t>Real option value model assumes cost uncertainty can be hedged</a:t>
            </a:r>
          </a:p>
        </p:txBody>
      </p:sp>
      <p:sp>
        <p:nvSpPr>
          <p:cNvPr id="4" name="Slide Number Placeholder 3">
            <a:extLst>
              <a:ext uri="{FF2B5EF4-FFF2-40B4-BE49-F238E27FC236}">
                <a16:creationId xmlns:a16="http://schemas.microsoft.com/office/drawing/2014/main" id="{38B66F61-B1F7-4CD4-AFAF-BDBC2F838A6F}"/>
              </a:ext>
            </a:extLst>
          </p:cNvPr>
          <p:cNvSpPr>
            <a:spLocks noGrp="1"/>
          </p:cNvSpPr>
          <p:nvPr>
            <p:ph type="sldNum" sz="quarter" idx="4"/>
          </p:nvPr>
        </p:nvSpPr>
        <p:spPr/>
        <p:txBody>
          <a:bodyPr/>
          <a:lstStyle/>
          <a:p>
            <a:fld id="{179A9A4E-4C82-4D44-9372-C31BB3818094}" type="slidenum">
              <a:rPr lang="en-US" smtClean="0"/>
              <a:pPr/>
              <a:t>15</a:t>
            </a:fld>
            <a:endParaRPr lang="en-US" dirty="0"/>
          </a:p>
        </p:txBody>
      </p:sp>
      <p:pic>
        <p:nvPicPr>
          <p:cNvPr id="1026" name="Picture 2" descr="What is hedging">
            <a:extLst>
              <a:ext uri="{FF2B5EF4-FFF2-40B4-BE49-F238E27FC236}">
                <a16:creationId xmlns:a16="http://schemas.microsoft.com/office/drawing/2014/main" id="{C05BDDE4-017D-4791-BD43-E92BA1E143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14" t="11111" r="24336" b="22223"/>
          <a:stretch/>
        </p:blipFill>
        <p:spPr bwMode="auto">
          <a:xfrm>
            <a:off x="2060448" y="1903454"/>
            <a:ext cx="6172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BDA6C7-2603-468D-8CF9-29EE32820A11}"/>
              </a:ext>
            </a:extLst>
          </p:cNvPr>
          <p:cNvSpPr txBox="1"/>
          <p:nvPr/>
        </p:nvSpPr>
        <p:spPr>
          <a:xfrm>
            <a:off x="1500499" y="4493629"/>
            <a:ext cx="9906000" cy="954107"/>
          </a:xfrm>
          <a:prstGeom prst="rect">
            <a:avLst/>
          </a:prstGeom>
          <a:noFill/>
        </p:spPr>
        <p:txBody>
          <a:bodyPr wrap="square" rtlCol="0">
            <a:spAutoFit/>
          </a:bodyPr>
          <a:lstStyle/>
          <a:p>
            <a:r>
              <a:rPr lang="en-US" sz="2800" b="1" dirty="0">
                <a:solidFill>
                  <a:schemeClr val="tx2"/>
                </a:solidFill>
                <a:latin typeface="+mj-lt"/>
                <a:sym typeface="Wingdings" panose="05000000000000000000" pitchFamily="2" charset="2"/>
              </a:rPr>
              <a:t>What if cost uncertainty cannot be hedged or only partially hedged?</a:t>
            </a:r>
            <a:endParaRPr lang="en-US" sz="2800" b="1" dirty="0">
              <a:solidFill>
                <a:schemeClr val="tx2"/>
              </a:solidFill>
              <a:latin typeface="+mj-lt"/>
            </a:endParaRPr>
          </a:p>
        </p:txBody>
      </p:sp>
      <p:sp>
        <p:nvSpPr>
          <p:cNvPr id="6" name="TextBox 5"/>
          <p:cNvSpPr txBox="1"/>
          <p:nvPr/>
        </p:nvSpPr>
        <p:spPr>
          <a:xfrm>
            <a:off x="1679448" y="3732254"/>
            <a:ext cx="2737096" cy="430887"/>
          </a:xfrm>
          <a:prstGeom prst="rect">
            <a:avLst/>
          </a:prstGeom>
          <a:noFill/>
        </p:spPr>
        <p:txBody>
          <a:bodyPr wrap="none" rtlCol="0">
            <a:spAutoFit/>
          </a:bodyPr>
          <a:lstStyle/>
          <a:p>
            <a:r>
              <a:rPr lang="en-US" sz="2200" b="1" dirty="0">
                <a:latin typeface="+mj-lt"/>
              </a:rPr>
              <a:t>Loss to initial position</a:t>
            </a:r>
          </a:p>
        </p:txBody>
      </p:sp>
      <p:sp>
        <p:nvSpPr>
          <p:cNvPr id="8" name="TextBox 7"/>
          <p:cNvSpPr txBox="1"/>
          <p:nvPr/>
        </p:nvSpPr>
        <p:spPr>
          <a:xfrm>
            <a:off x="5184648" y="3732254"/>
            <a:ext cx="1815562" cy="430887"/>
          </a:xfrm>
          <a:prstGeom prst="rect">
            <a:avLst/>
          </a:prstGeom>
          <a:noFill/>
        </p:spPr>
        <p:txBody>
          <a:bodyPr wrap="none" rtlCol="0">
            <a:spAutoFit/>
          </a:bodyPr>
          <a:lstStyle/>
          <a:p>
            <a:r>
              <a:rPr lang="en-US" sz="2200" b="1" dirty="0">
                <a:latin typeface="+mj-lt"/>
              </a:rPr>
              <a:t>Gain to hedge</a:t>
            </a:r>
          </a:p>
        </p:txBody>
      </p:sp>
      <p:sp>
        <p:nvSpPr>
          <p:cNvPr id="9" name="TextBox 8"/>
          <p:cNvSpPr txBox="1"/>
          <p:nvPr/>
        </p:nvSpPr>
        <p:spPr>
          <a:xfrm>
            <a:off x="8232648" y="2508489"/>
            <a:ext cx="2762371" cy="830997"/>
          </a:xfrm>
          <a:prstGeom prst="rect">
            <a:avLst/>
          </a:prstGeom>
          <a:noFill/>
        </p:spPr>
        <p:txBody>
          <a:bodyPr wrap="square" rtlCol="0">
            <a:spAutoFit/>
          </a:bodyPr>
          <a:lstStyle/>
          <a:p>
            <a:pPr algn="ctr"/>
            <a:r>
              <a:rPr lang="en-US" sz="2400" b="1" dirty="0">
                <a:latin typeface="+mj-lt"/>
              </a:rPr>
              <a:t>Neutral exposure or reduced risk</a:t>
            </a:r>
          </a:p>
        </p:txBody>
      </p:sp>
    </p:spTree>
    <p:extLst>
      <p:ext uri="{BB962C8B-B14F-4D97-AF65-F5344CB8AC3E}">
        <p14:creationId xmlns:p14="http://schemas.microsoft.com/office/powerpoint/2010/main" val="234211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19175"/>
            <a:ext cx="11378183" cy="1035171"/>
          </a:xfrm>
        </p:spPr>
        <p:txBody>
          <a:bodyPr/>
          <a:lstStyle/>
          <a:p>
            <a:r>
              <a:rPr lang="en-US" dirty="0"/>
              <a:t>Value of option for new generation unit with no hedging</a:t>
            </a:r>
          </a:p>
        </p:txBody>
      </p:sp>
      <p:sp>
        <p:nvSpPr>
          <p:cNvPr id="4" name="Slide Number Placeholder 3"/>
          <p:cNvSpPr>
            <a:spLocks noGrp="1"/>
          </p:cNvSpPr>
          <p:nvPr>
            <p:ph type="sldNum" sz="quarter" idx="4"/>
          </p:nvPr>
        </p:nvSpPr>
        <p:spPr/>
        <p:txBody>
          <a:bodyPr/>
          <a:lstStyle/>
          <a:p>
            <a:fld id="{179A9A4E-4C82-4D44-9372-C31BB3818094}" type="slidenum">
              <a:rPr lang="en-US" smtClean="0"/>
              <a:pPr/>
              <a:t>16</a:t>
            </a:fld>
            <a:endParaRPr lang="en-US" dirty="0"/>
          </a:p>
        </p:txBody>
      </p:sp>
      <p:pic>
        <p:nvPicPr>
          <p:cNvPr id="5" name="Picture 4"/>
          <p:cNvPicPr>
            <a:picLocks noChangeAspect="1"/>
          </p:cNvPicPr>
          <p:nvPr/>
        </p:nvPicPr>
        <p:blipFill rotWithShape="1">
          <a:blip r:embed="rId2"/>
          <a:srcRect b="27174"/>
          <a:stretch/>
        </p:blipFill>
        <p:spPr>
          <a:xfrm>
            <a:off x="1952245" y="1472184"/>
            <a:ext cx="8097690" cy="4280426"/>
          </a:xfrm>
          <a:prstGeom prst="rect">
            <a:avLst/>
          </a:prstGeom>
        </p:spPr>
      </p:pic>
      <p:sp>
        <p:nvSpPr>
          <p:cNvPr id="6" name="Oval 5"/>
          <p:cNvSpPr/>
          <p:nvPr/>
        </p:nvSpPr>
        <p:spPr bwMode="auto">
          <a:xfrm rot="9403572">
            <a:off x="5936236" y="2186148"/>
            <a:ext cx="4986878" cy="892798"/>
          </a:xfrm>
          <a:prstGeom prst="ellipse">
            <a:avLst/>
          </a:prstGeom>
          <a:noFill/>
          <a:ln w="254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TextBox 6"/>
          <p:cNvSpPr txBox="1"/>
          <p:nvPr/>
        </p:nvSpPr>
        <p:spPr>
          <a:xfrm>
            <a:off x="3203194" y="2811959"/>
            <a:ext cx="2567672" cy="769441"/>
          </a:xfrm>
          <a:prstGeom prst="rect">
            <a:avLst/>
          </a:prstGeom>
          <a:noFill/>
        </p:spPr>
        <p:txBody>
          <a:bodyPr wrap="square" rtlCol="0">
            <a:spAutoFit/>
          </a:bodyPr>
          <a:lstStyle/>
          <a:p>
            <a:r>
              <a:rPr lang="en-US" sz="2200" dirty="0">
                <a:solidFill>
                  <a:schemeClr val="tx2"/>
                </a:solidFill>
                <a:latin typeface="+mj-lt"/>
              </a:rPr>
              <a:t>Install generation immediately</a:t>
            </a:r>
          </a:p>
        </p:txBody>
      </p:sp>
      <p:sp>
        <p:nvSpPr>
          <p:cNvPr id="8" name="TextBox 7"/>
          <p:cNvSpPr txBox="1"/>
          <p:nvPr/>
        </p:nvSpPr>
        <p:spPr>
          <a:xfrm>
            <a:off x="5950050" y="1175769"/>
            <a:ext cx="2306828" cy="1107996"/>
          </a:xfrm>
          <a:prstGeom prst="rect">
            <a:avLst/>
          </a:prstGeom>
          <a:noFill/>
        </p:spPr>
        <p:txBody>
          <a:bodyPr wrap="square" rtlCol="0">
            <a:spAutoFit/>
          </a:bodyPr>
          <a:lstStyle/>
          <a:p>
            <a:r>
              <a:rPr lang="en-US" sz="2200" dirty="0">
                <a:solidFill>
                  <a:schemeClr val="tx2"/>
                </a:solidFill>
                <a:latin typeface="+mj-lt"/>
              </a:rPr>
              <a:t>Install generation in period 1 if demand increases</a:t>
            </a:r>
          </a:p>
        </p:txBody>
      </p:sp>
      <p:sp>
        <p:nvSpPr>
          <p:cNvPr id="9" name="TextBox 8"/>
          <p:cNvSpPr txBox="1"/>
          <p:nvPr/>
        </p:nvSpPr>
        <p:spPr>
          <a:xfrm>
            <a:off x="9157531" y="2537821"/>
            <a:ext cx="1751769" cy="769441"/>
          </a:xfrm>
          <a:prstGeom prst="rect">
            <a:avLst/>
          </a:prstGeom>
          <a:noFill/>
        </p:spPr>
        <p:txBody>
          <a:bodyPr wrap="square" rtlCol="0">
            <a:spAutoFit/>
          </a:bodyPr>
          <a:lstStyle/>
          <a:p>
            <a:r>
              <a:rPr lang="en-US" sz="2200" dirty="0">
                <a:solidFill>
                  <a:schemeClr val="tx2"/>
                </a:solidFill>
                <a:latin typeface="+mj-lt"/>
              </a:rPr>
              <a:t>Wait until period 2</a:t>
            </a:r>
          </a:p>
        </p:txBody>
      </p:sp>
      <p:cxnSp>
        <p:nvCxnSpPr>
          <p:cNvPr id="10" name="Straight Connector 9"/>
          <p:cNvCxnSpPr/>
          <p:nvPr/>
        </p:nvCxnSpPr>
        <p:spPr bwMode="auto">
          <a:xfrm>
            <a:off x="6254496" y="3581400"/>
            <a:ext cx="0" cy="1420368"/>
          </a:xfrm>
          <a:prstGeom prst="line">
            <a:avLst/>
          </a:prstGeom>
          <a:solidFill>
            <a:schemeClr val="accent1"/>
          </a:solidFill>
          <a:ln w="25400" cap="flat" cmpd="sng" algn="ctr">
            <a:solidFill>
              <a:schemeClr val="tx1"/>
            </a:solidFill>
            <a:prstDash val="dash"/>
            <a:round/>
            <a:headEnd type="none" w="med" len="med"/>
            <a:tailEnd type="none" w="med" len="med"/>
          </a:ln>
          <a:effectLst/>
        </p:spPr>
      </p:cxnSp>
      <p:cxnSp>
        <p:nvCxnSpPr>
          <p:cNvPr id="11" name="Straight Connector 10"/>
          <p:cNvCxnSpPr/>
          <p:nvPr/>
        </p:nvCxnSpPr>
        <p:spPr bwMode="auto">
          <a:xfrm>
            <a:off x="7997952" y="2913927"/>
            <a:ext cx="12192" cy="2087841"/>
          </a:xfrm>
          <a:prstGeom prst="line">
            <a:avLst/>
          </a:prstGeom>
          <a:solidFill>
            <a:schemeClr val="accent1"/>
          </a:solidFill>
          <a:ln w="25400"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210679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6"/>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621" y="-157968"/>
            <a:ext cx="11201399" cy="1035171"/>
          </a:xfrm>
        </p:spPr>
        <p:txBody>
          <a:bodyPr/>
          <a:lstStyle/>
          <a:p>
            <a:r>
              <a:rPr lang="en-US" dirty="0"/>
              <a:t>Value of option for new generation unit with partial hedging</a:t>
            </a:r>
          </a:p>
        </p:txBody>
      </p:sp>
      <p:sp>
        <p:nvSpPr>
          <p:cNvPr id="4" name="Slide Number Placeholder 3"/>
          <p:cNvSpPr>
            <a:spLocks noGrp="1"/>
          </p:cNvSpPr>
          <p:nvPr>
            <p:ph type="sldNum" sz="quarter" idx="4"/>
          </p:nvPr>
        </p:nvSpPr>
        <p:spPr/>
        <p:txBody>
          <a:bodyPr/>
          <a:lstStyle/>
          <a:p>
            <a:fld id="{179A9A4E-4C82-4D44-9372-C31BB3818094}" type="slidenum">
              <a:rPr lang="en-US" smtClean="0"/>
              <a:pPr/>
              <a:t>17</a:t>
            </a:fld>
            <a:endParaRPr lang="en-US" dirty="0"/>
          </a:p>
        </p:txBody>
      </p:sp>
      <p:pic>
        <p:nvPicPr>
          <p:cNvPr id="5" name="Picture 4">
            <a:extLst>
              <a:ext uri="{FF2B5EF4-FFF2-40B4-BE49-F238E27FC236}">
                <a16:creationId xmlns:a16="http://schemas.microsoft.com/office/drawing/2014/main" id="{6EC9F772-1E90-491B-88B8-368159145059}"/>
              </a:ext>
            </a:extLst>
          </p:cNvPr>
          <p:cNvPicPr>
            <a:picLocks noChangeAspect="1"/>
          </p:cNvPicPr>
          <p:nvPr/>
        </p:nvPicPr>
        <p:blipFill rotWithShape="1">
          <a:blip r:embed="rId2"/>
          <a:srcRect l="12214" t="1574" b="13428"/>
          <a:stretch/>
        </p:blipFill>
        <p:spPr>
          <a:xfrm>
            <a:off x="2514600" y="726688"/>
            <a:ext cx="8458200" cy="5944306"/>
          </a:xfrm>
          <a:prstGeom prst="rect">
            <a:avLst/>
          </a:prstGeom>
        </p:spPr>
      </p:pic>
      <p:sp>
        <p:nvSpPr>
          <p:cNvPr id="6" name="TextBox 5">
            <a:extLst>
              <a:ext uri="{FF2B5EF4-FFF2-40B4-BE49-F238E27FC236}">
                <a16:creationId xmlns:a16="http://schemas.microsoft.com/office/drawing/2014/main" id="{6B3BEBCA-F6E3-4274-812F-C438DB714CCA}"/>
              </a:ext>
            </a:extLst>
          </p:cNvPr>
          <p:cNvSpPr txBox="1"/>
          <p:nvPr/>
        </p:nvSpPr>
        <p:spPr>
          <a:xfrm>
            <a:off x="8534400" y="2582451"/>
            <a:ext cx="3426644" cy="430887"/>
          </a:xfrm>
          <a:prstGeom prst="rect">
            <a:avLst/>
          </a:prstGeom>
          <a:noFill/>
        </p:spPr>
        <p:txBody>
          <a:bodyPr wrap="none" rtlCol="0">
            <a:spAutoFit/>
          </a:bodyPr>
          <a:lstStyle/>
          <a:p>
            <a:r>
              <a:rPr lang="en-US" sz="2200" dirty="0">
                <a:latin typeface="Calibri" panose="020F0502020204030204" pitchFamily="34" charset="0"/>
                <a:cs typeface="Calibri" panose="020F0502020204030204" pitchFamily="34" charset="0"/>
              </a:rPr>
              <a:t>Value of option (in $ million)</a:t>
            </a:r>
          </a:p>
        </p:txBody>
      </p:sp>
      <p:sp>
        <p:nvSpPr>
          <p:cNvPr id="7" name="Oval 6"/>
          <p:cNvSpPr/>
          <p:nvPr/>
        </p:nvSpPr>
        <p:spPr bwMode="auto">
          <a:xfrm>
            <a:off x="8382000" y="1676399"/>
            <a:ext cx="3759200" cy="4054475"/>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 name="Oval 7"/>
          <p:cNvSpPr/>
          <p:nvPr/>
        </p:nvSpPr>
        <p:spPr bwMode="auto">
          <a:xfrm>
            <a:off x="7239000" y="555213"/>
            <a:ext cx="1219200" cy="5540787"/>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 name="Oval 8"/>
          <p:cNvSpPr/>
          <p:nvPr/>
        </p:nvSpPr>
        <p:spPr bwMode="auto">
          <a:xfrm>
            <a:off x="2336800" y="5257799"/>
            <a:ext cx="5791200" cy="1584669"/>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 name="Oval 9"/>
          <p:cNvSpPr/>
          <p:nvPr/>
        </p:nvSpPr>
        <p:spPr bwMode="auto">
          <a:xfrm>
            <a:off x="2667000" y="726688"/>
            <a:ext cx="5029200" cy="4163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cxnSp>
        <p:nvCxnSpPr>
          <p:cNvPr id="11" name="Straight Arrow Connector 10"/>
          <p:cNvCxnSpPr/>
          <p:nvPr/>
        </p:nvCxnSpPr>
        <p:spPr bwMode="auto">
          <a:xfrm>
            <a:off x="2667000" y="3276600"/>
            <a:ext cx="4876800" cy="0"/>
          </a:xfrm>
          <a:prstGeom prst="straightConnector1">
            <a:avLst/>
          </a:prstGeom>
          <a:solidFill>
            <a:schemeClr val="accent1"/>
          </a:solidFill>
          <a:ln w="25400" cap="flat" cmpd="sng" algn="ctr">
            <a:solidFill>
              <a:schemeClr val="tx1"/>
            </a:solidFill>
            <a:prstDash val="solid"/>
            <a:round/>
            <a:headEnd type="none" w="med" len="med"/>
            <a:tailEnd type="stealth" w="lg" len="lg"/>
          </a:ln>
          <a:effectLst/>
        </p:spPr>
      </p:cxnSp>
      <p:cxnSp>
        <p:nvCxnSpPr>
          <p:cNvPr id="12" name="Straight Arrow Connector 11"/>
          <p:cNvCxnSpPr/>
          <p:nvPr/>
        </p:nvCxnSpPr>
        <p:spPr bwMode="auto">
          <a:xfrm>
            <a:off x="2667000" y="5562600"/>
            <a:ext cx="4876800" cy="0"/>
          </a:xfrm>
          <a:prstGeom prst="straightConnector1">
            <a:avLst/>
          </a:prstGeom>
          <a:solidFill>
            <a:schemeClr val="accent1"/>
          </a:solidFill>
          <a:ln w="25400" cap="flat" cmpd="sng" algn="ctr">
            <a:solidFill>
              <a:schemeClr val="tx1"/>
            </a:solidFill>
            <a:prstDash val="solid"/>
            <a:round/>
            <a:headEnd type="none" w="med" len="med"/>
            <a:tailEnd type="stealth" w="lg" len="lg"/>
          </a:ln>
          <a:effectLst/>
        </p:spPr>
      </p:cxnSp>
    </p:spTree>
    <p:extLst>
      <p:ext uri="{BB962C8B-B14F-4D97-AF65-F5344CB8AC3E}">
        <p14:creationId xmlns:p14="http://schemas.microsoft.com/office/powerpoint/2010/main" val="128182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22" presetClass="entr" presetSubtype="8"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11"/>
                                        </p:tgtEl>
                                        <p:attrNameLst>
                                          <p:attrName>style.visibility</p:attrName>
                                        </p:attrNameLst>
                                      </p:cBhvr>
                                      <p:to>
                                        <p:strVal val="hidden"/>
                                      </p:to>
                                    </p:set>
                                  </p:childTnLst>
                                </p:cTn>
                              </p:par>
                              <p:par>
                                <p:cTn id="36" presetID="22" presetClass="entr" presetSubtype="8"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19175"/>
            <a:ext cx="11113007" cy="1035171"/>
          </a:xfrm>
        </p:spPr>
        <p:txBody>
          <a:bodyPr/>
          <a:lstStyle/>
          <a:p>
            <a:r>
              <a:rPr lang="en-US" dirty="0"/>
              <a:t>Real option theory with optimal power flow model can value new generation and transmission capability</a:t>
            </a:r>
          </a:p>
        </p:txBody>
      </p:sp>
      <p:sp>
        <p:nvSpPr>
          <p:cNvPr id="4" name="Slide Number Placeholder 3"/>
          <p:cNvSpPr>
            <a:spLocks noGrp="1"/>
          </p:cNvSpPr>
          <p:nvPr>
            <p:ph type="sldNum" sz="quarter" idx="4"/>
          </p:nvPr>
        </p:nvSpPr>
        <p:spPr/>
        <p:txBody>
          <a:bodyPr/>
          <a:lstStyle/>
          <a:p>
            <a:fld id="{179A9A4E-4C82-4D44-9372-C31BB3818094}" type="slidenum">
              <a:rPr lang="en-US" smtClean="0"/>
              <a:pPr/>
              <a:t>18</a:t>
            </a:fld>
            <a:endParaRPr lang="en-US" dirty="0"/>
          </a:p>
        </p:txBody>
      </p:sp>
      <p:sp>
        <p:nvSpPr>
          <p:cNvPr id="29" name="TextBox 28"/>
          <p:cNvSpPr txBox="1"/>
          <p:nvPr/>
        </p:nvSpPr>
        <p:spPr>
          <a:xfrm>
            <a:off x="8651326" y="1565193"/>
            <a:ext cx="2977503" cy="830997"/>
          </a:xfrm>
          <a:prstGeom prst="rect">
            <a:avLst/>
          </a:prstGeom>
          <a:noFill/>
        </p:spPr>
        <p:txBody>
          <a:bodyPr wrap="square" rtlCol="0">
            <a:spAutoFit/>
          </a:bodyPr>
          <a:lstStyle/>
          <a:p>
            <a:r>
              <a:rPr lang="en-US" sz="2400" b="1" dirty="0"/>
              <a:t>$620,000 for new generation unit</a:t>
            </a:r>
          </a:p>
        </p:txBody>
      </p:sp>
      <p:pic>
        <p:nvPicPr>
          <p:cNvPr id="30" name="Picture 29"/>
          <p:cNvPicPr>
            <a:picLocks noChangeAspect="1"/>
          </p:cNvPicPr>
          <p:nvPr/>
        </p:nvPicPr>
        <p:blipFill>
          <a:blip r:embed="rId2"/>
          <a:stretch>
            <a:fillRect/>
          </a:stretch>
        </p:blipFill>
        <p:spPr>
          <a:xfrm>
            <a:off x="587605" y="1745423"/>
            <a:ext cx="3046761" cy="1683577"/>
          </a:xfrm>
          <a:prstGeom prst="rect">
            <a:avLst/>
          </a:prstGeom>
        </p:spPr>
      </p:pic>
      <p:sp>
        <p:nvSpPr>
          <p:cNvPr id="31" name="Cross 30"/>
          <p:cNvSpPr/>
          <p:nvPr/>
        </p:nvSpPr>
        <p:spPr>
          <a:xfrm>
            <a:off x="4111093" y="2224333"/>
            <a:ext cx="866013" cy="829762"/>
          </a:xfrm>
          <a:prstGeom prst="plus">
            <a:avLst>
              <a:gd name="adj" fmla="val 40428"/>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8651325" y="2639214"/>
            <a:ext cx="2977503" cy="830997"/>
          </a:xfrm>
          <a:prstGeom prst="rect">
            <a:avLst/>
          </a:prstGeom>
          <a:noFill/>
        </p:spPr>
        <p:txBody>
          <a:bodyPr wrap="square" rtlCol="0">
            <a:spAutoFit/>
          </a:bodyPr>
          <a:lstStyle/>
          <a:p>
            <a:r>
              <a:rPr lang="en-US" sz="2400" b="1" dirty="0"/>
              <a:t>$1.01M for new transmission line</a:t>
            </a:r>
          </a:p>
        </p:txBody>
      </p:sp>
      <p:pic>
        <p:nvPicPr>
          <p:cNvPr id="33" name="Picture 32">
            <a:extLst>
              <a:ext uri="{FF2B5EF4-FFF2-40B4-BE49-F238E27FC236}">
                <a16:creationId xmlns:a16="http://schemas.microsoft.com/office/drawing/2014/main" id="{CE671DB3-44E8-4AA3-AAC4-6CF21395E872}"/>
              </a:ext>
            </a:extLst>
          </p:cNvPr>
          <p:cNvPicPr>
            <a:picLocks noChangeAspect="1"/>
          </p:cNvPicPr>
          <p:nvPr/>
        </p:nvPicPr>
        <p:blipFill>
          <a:blip r:embed="rId3"/>
          <a:stretch>
            <a:fillRect/>
          </a:stretch>
        </p:blipFill>
        <p:spPr>
          <a:xfrm>
            <a:off x="2089987" y="3470211"/>
            <a:ext cx="3113192" cy="2235919"/>
          </a:xfrm>
          <a:prstGeom prst="rect">
            <a:avLst/>
          </a:prstGeom>
        </p:spPr>
      </p:pic>
      <p:sp>
        <p:nvSpPr>
          <p:cNvPr id="34" name="TextBox 33"/>
          <p:cNvSpPr txBox="1"/>
          <p:nvPr/>
        </p:nvSpPr>
        <p:spPr>
          <a:xfrm>
            <a:off x="5315546" y="4154914"/>
            <a:ext cx="4988500" cy="1200329"/>
          </a:xfrm>
          <a:prstGeom prst="rect">
            <a:avLst/>
          </a:prstGeom>
          <a:noFill/>
        </p:spPr>
        <p:txBody>
          <a:bodyPr wrap="square" rtlCol="0">
            <a:spAutoFit/>
          </a:bodyPr>
          <a:lstStyle/>
          <a:p>
            <a:r>
              <a:rPr lang="en-US" sz="2400" b="1" dirty="0"/>
              <a:t>Excel spreadsheets to enter your own calculations</a:t>
            </a:r>
          </a:p>
          <a:p>
            <a:r>
              <a:rPr lang="en-US" sz="2400" b="1" dirty="0">
                <a:hlinkClick r:id="rId4"/>
              </a:rPr>
              <a:t>www.imse.iastate.edu/sweeet</a:t>
            </a:r>
            <a:r>
              <a:rPr lang="en-US" sz="2400" b="1" dirty="0"/>
              <a:t> </a:t>
            </a:r>
          </a:p>
        </p:txBody>
      </p:sp>
      <p:pic>
        <p:nvPicPr>
          <p:cNvPr id="5" name="Picture 4">
            <a:extLst>
              <a:ext uri="{FF2B5EF4-FFF2-40B4-BE49-F238E27FC236}">
                <a16:creationId xmlns:a16="http://schemas.microsoft.com/office/drawing/2014/main" id="{3701EC71-0099-957F-7FE4-A0EAFFDA0B42}"/>
              </a:ext>
            </a:extLst>
          </p:cNvPr>
          <p:cNvPicPr>
            <a:picLocks noChangeAspect="1"/>
          </p:cNvPicPr>
          <p:nvPr/>
        </p:nvPicPr>
        <p:blipFill>
          <a:blip r:embed="rId5"/>
          <a:stretch>
            <a:fillRect/>
          </a:stretch>
        </p:blipFill>
        <p:spPr>
          <a:xfrm>
            <a:off x="5501699" y="1465331"/>
            <a:ext cx="2308097" cy="2235919"/>
          </a:xfrm>
          <a:prstGeom prst="rect">
            <a:avLst/>
          </a:prstGeom>
        </p:spPr>
      </p:pic>
    </p:spTree>
    <p:extLst>
      <p:ext uri="{BB962C8B-B14F-4D97-AF65-F5344CB8AC3E}">
        <p14:creationId xmlns:p14="http://schemas.microsoft.com/office/powerpoint/2010/main" val="313062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32"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B71813-183F-FE4C-A516-0E715D3A5DB1}"/>
              </a:ext>
            </a:extLst>
          </p:cNvPr>
          <p:cNvSpPr>
            <a:spLocks noGrp="1"/>
          </p:cNvSpPr>
          <p:nvPr>
            <p:ph type="body" sz="quarter" idx="18"/>
          </p:nvPr>
        </p:nvSpPr>
        <p:spPr>
          <a:xfrm>
            <a:off x="6264834" y="2906842"/>
            <a:ext cx="5843588" cy="1047448"/>
          </a:xfrm>
        </p:spPr>
        <p:txBody>
          <a:bodyPr vert="horz" lIns="91440" tIns="45720" rIns="91440" bIns="45720" rtlCol="0" anchor="t">
            <a:normAutofit/>
          </a:bodyPr>
          <a:lstStyle/>
          <a:p>
            <a:r>
              <a:rPr lang="en-US" dirty="0"/>
              <a:t>Q&amp;A</a:t>
            </a:r>
          </a:p>
        </p:txBody>
      </p:sp>
      <p:sp>
        <p:nvSpPr>
          <p:cNvPr id="5" name="Text Placeholder 4">
            <a:extLst>
              <a:ext uri="{FF2B5EF4-FFF2-40B4-BE49-F238E27FC236}">
                <a16:creationId xmlns:a16="http://schemas.microsoft.com/office/drawing/2014/main" id="{A42FD889-CBFC-0D87-3975-2D96D6655053}"/>
              </a:ext>
            </a:extLst>
          </p:cNvPr>
          <p:cNvSpPr>
            <a:spLocks noGrp="1"/>
          </p:cNvSpPr>
          <p:nvPr>
            <p:ph type="body" sz="quarter" idx="19"/>
          </p:nvPr>
        </p:nvSpPr>
        <p:spPr>
          <a:xfrm>
            <a:off x="6264834" y="4073042"/>
            <a:ext cx="5843588" cy="1404214"/>
          </a:xfrm>
        </p:spPr>
        <p:txBody>
          <a:bodyPr vert="horz" lIns="91440" tIns="45720" rIns="91440" bIns="45720" rtlCol="0" anchor="t">
            <a:noAutofit/>
          </a:bodyPr>
          <a:lstStyle/>
          <a:p>
            <a:r>
              <a:rPr lang="en-US" sz="2000" dirty="0">
                <a:solidFill>
                  <a:schemeClr val="tx1"/>
                </a:solidFill>
              </a:rPr>
              <a:t>Cameron MacKenzie, </a:t>
            </a:r>
            <a:r>
              <a:rPr lang="en-US" sz="2000" dirty="0">
                <a:solidFill>
                  <a:schemeClr val="tx1"/>
                </a:solidFill>
                <a:hlinkClick r:id="rId2"/>
              </a:rPr>
              <a:t>camacken@iastate.edu</a:t>
            </a:r>
            <a:r>
              <a:rPr lang="en-US" sz="2000" dirty="0"/>
              <a:t>, </a:t>
            </a:r>
          </a:p>
          <a:p>
            <a:endParaRPr lang="en-US" sz="2000" dirty="0"/>
          </a:p>
          <a:p>
            <a:r>
              <a:rPr lang="en-US" sz="2000" dirty="0">
                <a:hlinkClick r:id="rId3"/>
              </a:rPr>
              <a:t>www.imse.iastate.edu/sweeet</a:t>
            </a:r>
            <a:r>
              <a:rPr lang="en-US" sz="2000" dirty="0"/>
              <a:t>  </a:t>
            </a:r>
          </a:p>
        </p:txBody>
      </p:sp>
    </p:spTree>
    <p:extLst>
      <p:ext uri="{BB962C8B-B14F-4D97-AF65-F5344CB8AC3E}">
        <p14:creationId xmlns:p14="http://schemas.microsoft.com/office/powerpoint/2010/main" val="1322444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2D242-64BB-4030-A174-74E1E1A99A57}"/>
              </a:ext>
            </a:extLst>
          </p:cNvPr>
          <p:cNvSpPr>
            <a:spLocks noGrp="1"/>
          </p:cNvSpPr>
          <p:nvPr>
            <p:ph type="title"/>
          </p:nvPr>
        </p:nvSpPr>
        <p:spPr>
          <a:xfrm>
            <a:off x="609601" y="319175"/>
            <a:ext cx="11396471" cy="1035171"/>
          </a:xfrm>
        </p:spPr>
        <p:txBody>
          <a:bodyPr/>
          <a:lstStyle/>
          <a:p>
            <a:r>
              <a:rPr lang="en-US" dirty="0"/>
              <a:t>How should we value new renewable energy resources?</a:t>
            </a:r>
          </a:p>
        </p:txBody>
      </p:sp>
      <p:sp>
        <p:nvSpPr>
          <p:cNvPr id="4" name="Slide Number Placeholder 3">
            <a:extLst>
              <a:ext uri="{FF2B5EF4-FFF2-40B4-BE49-F238E27FC236}">
                <a16:creationId xmlns:a16="http://schemas.microsoft.com/office/drawing/2014/main" id="{C0843EB6-8AE1-411D-A7CE-A4124E1430E5}"/>
              </a:ext>
            </a:extLst>
          </p:cNvPr>
          <p:cNvSpPr>
            <a:spLocks noGrp="1"/>
          </p:cNvSpPr>
          <p:nvPr>
            <p:ph type="sldNum" sz="quarter" idx="4"/>
          </p:nvPr>
        </p:nvSpPr>
        <p:spPr/>
        <p:txBody>
          <a:bodyPr/>
          <a:lstStyle/>
          <a:p>
            <a:fld id="{179A9A4E-4C82-4D44-9372-C31BB3818094}" type="slidenum">
              <a:rPr lang="en-US" smtClean="0"/>
              <a:pPr/>
              <a:t>2</a:t>
            </a:fld>
            <a:endParaRPr lang="en-US" dirty="0"/>
          </a:p>
        </p:txBody>
      </p:sp>
      <p:pic>
        <p:nvPicPr>
          <p:cNvPr id="3076" name="Picture 4" descr="Alta Wind Energy Center - Wikipedia">
            <a:extLst>
              <a:ext uri="{FF2B5EF4-FFF2-40B4-BE49-F238E27FC236}">
                <a16:creationId xmlns:a16="http://schemas.microsoft.com/office/drawing/2014/main" id="{AD906226-406B-43C6-9045-B647A7A2C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3172765" cy="20299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7 Ways to Invest in, and Start a Solar Farm Business in 2022 | The Kickass  Entrepreneur">
            <a:extLst>
              <a:ext uri="{FF2B5EF4-FFF2-40B4-BE49-F238E27FC236}">
                <a16:creationId xmlns:a16="http://schemas.microsoft.com/office/drawing/2014/main" id="{C1B7FDBA-904A-48C0-A1B9-2408182BF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915" y="1143000"/>
            <a:ext cx="3939235" cy="202996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lectric Power Generation | Selective Cataylitic Reduction | Nox Reduction  | Corken">
            <a:extLst>
              <a:ext uri="{FF2B5EF4-FFF2-40B4-BE49-F238E27FC236}">
                <a16:creationId xmlns:a16="http://schemas.microsoft.com/office/drawing/2014/main" id="{FFC770B4-8F9A-4EEC-A839-A535FBBA3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1" y="1104900"/>
            <a:ext cx="2882370" cy="206806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Electric power lines">
            <a:extLst>
              <a:ext uri="{FF2B5EF4-FFF2-40B4-BE49-F238E27FC236}">
                <a16:creationId xmlns:a16="http://schemas.microsoft.com/office/drawing/2014/main" id="{5356A4AB-4F41-409F-8540-2AEA832C62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2937" y="3535341"/>
            <a:ext cx="2839159" cy="215974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Generating and Distributing Electricity in Rural Areas of the United States">
            <a:extLst>
              <a:ext uri="{FF2B5EF4-FFF2-40B4-BE49-F238E27FC236}">
                <a16:creationId xmlns:a16="http://schemas.microsoft.com/office/drawing/2014/main" id="{5AF2D8E9-2C3E-4B5F-933E-B092197E0C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8036" y="3531721"/>
            <a:ext cx="4594748" cy="216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84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3078"/>
                                        </p:tgtEl>
                                        <p:attrNameLst>
                                          <p:attrName>style.visibility</p:attrName>
                                        </p:attrNameLst>
                                      </p:cBhvr>
                                      <p:to>
                                        <p:strVal val="visible"/>
                                      </p:to>
                                    </p:set>
                                  </p:childTnLst>
                                </p:cTn>
                              </p:par>
                              <p:par>
                                <p:cTn id="9" presetID="1" presetClass="entr" presetSubtype="0" fill="hold" nodeType="withEffect">
                                  <p:stCondLst>
                                    <p:cond delay="4000"/>
                                  </p:stCondLst>
                                  <p:childTnLst>
                                    <p:set>
                                      <p:cBhvr>
                                        <p:cTn id="10" dur="1" fill="hold">
                                          <p:stCondLst>
                                            <p:cond delay="0"/>
                                          </p:stCondLst>
                                        </p:cTn>
                                        <p:tgtEl>
                                          <p:spTgt spid="3080"/>
                                        </p:tgtEl>
                                        <p:attrNameLst>
                                          <p:attrName>style.visibility</p:attrName>
                                        </p:attrNameLst>
                                      </p:cBhvr>
                                      <p:to>
                                        <p:strVal val="visible"/>
                                      </p:to>
                                    </p:set>
                                  </p:childTnLst>
                                </p:cTn>
                              </p:par>
                              <p:par>
                                <p:cTn id="11" presetID="1" presetClass="entr" presetSubtype="0" fill="hold" nodeType="withEffect">
                                  <p:stCondLst>
                                    <p:cond delay="6000"/>
                                  </p:stCondLst>
                                  <p:childTnLst>
                                    <p:set>
                                      <p:cBhvr>
                                        <p:cTn id="12" dur="1" fill="hold">
                                          <p:stCondLst>
                                            <p:cond delay="0"/>
                                          </p:stCondLst>
                                        </p:cTn>
                                        <p:tgtEl>
                                          <p:spTgt spid="3088"/>
                                        </p:tgtEl>
                                        <p:attrNameLst>
                                          <p:attrName>style.visibility</p:attrName>
                                        </p:attrNameLst>
                                      </p:cBhvr>
                                      <p:to>
                                        <p:strVal val="visible"/>
                                      </p:to>
                                    </p:set>
                                  </p:childTnLst>
                                </p:cTn>
                              </p:par>
                              <p:par>
                                <p:cTn id="13" presetID="1" presetClass="entr" presetSubtype="0" fill="hold" nodeType="withEffect">
                                  <p:stCondLst>
                                    <p:cond delay="8000"/>
                                  </p:stCondLst>
                                  <p:childTnLst>
                                    <p:set>
                                      <p:cBhvr>
                                        <p:cTn id="14" dur="1" fill="hold">
                                          <p:stCondLst>
                                            <p:cond delay="0"/>
                                          </p:stCondLst>
                                        </p:cTn>
                                        <p:tgtEl>
                                          <p:spTgt spid="3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43681-CD09-4776-8375-352E13301C00}"/>
              </a:ext>
            </a:extLst>
          </p:cNvPr>
          <p:cNvSpPr>
            <a:spLocks noGrp="1"/>
          </p:cNvSpPr>
          <p:nvPr>
            <p:ph type="title"/>
          </p:nvPr>
        </p:nvSpPr>
        <p:spPr>
          <a:xfrm>
            <a:off x="609601" y="319175"/>
            <a:ext cx="11277599" cy="1035171"/>
          </a:xfrm>
        </p:spPr>
        <p:txBody>
          <a:bodyPr/>
          <a:lstStyle/>
          <a:p>
            <a:r>
              <a:rPr lang="en-US" dirty="0"/>
              <a:t>Electricity prices can be very volatile and uncertain</a:t>
            </a:r>
          </a:p>
        </p:txBody>
      </p:sp>
      <p:sp>
        <p:nvSpPr>
          <p:cNvPr id="4" name="Slide Number Placeholder 3">
            <a:extLst>
              <a:ext uri="{FF2B5EF4-FFF2-40B4-BE49-F238E27FC236}">
                <a16:creationId xmlns:a16="http://schemas.microsoft.com/office/drawing/2014/main" id="{FD65F863-7B60-4329-BA0E-1C0395B729F8}"/>
              </a:ext>
            </a:extLst>
          </p:cNvPr>
          <p:cNvSpPr>
            <a:spLocks noGrp="1"/>
          </p:cNvSpPr>
          <p:nvPr>
            <p:ph type="sldNum" sz="quarter" idx="4"/>
          </p:nvPr>
        </p:nvSpPr>
        <p:spPr/>
        <p:txBody>
          <a:bodyPr/>
          <a:lstStyle/>
          <a:p>
            <a:fld id="{179A9A4E-4C82-4D44-9372-C31BB3818094}" type="slidenum">
              <a:rPr lang="en-US" smtClean="0"/>
              <a:pPr/>
              <a:t>3</a:t>
            </a:fld>
            <a:endParaRPr lang="en-US" dirty="0"/>
          </a:p>
        </p:txBody>
      </p:sp>
      <p:pic>
        <p:nvPicPr>
          <p:cNvPr id="5" name="Picture 4">
            <a:extLst>
              <a:ext uri="{FF2B5EF4-FFF2-40B4-BE49-F238E27FC236}">
                <a16:creationId xmlns:a16="http://schemas.microsoft.com/office/drawing/2014/main" id="{33867703-E40F-4798-958B-71FAE82DF05F}"/>
              </a:ext>
            </a:extLst>
          </p:cNvPr>
          <p:cNvPicPr>
            <a:picLocks noChangeAspect="1"/>
          </p:cNvPicPr>
          <p:nvPr/>
        </p:nvPicPr>
        <p:blipFill rotWithShape="1">
          <a:blip r:embed="rId2"/>
          <a:srcRect l="35625" t="47777" r="22500" b="16111"/>
          <a:stretch/>
        </p:blipFill>
        <p:spPr>
          <a:xfrm>
            <a:off x="1781950" y="1254221"/>
            <a:ext cx="9337154" cy="4529338"/>
          </a:xfrm>
          <a:prstGeom prst="rect">
            <a:avLst/>
          </a:prstGeom>
        </p:spPr>
      </p:pic>
    </p:spTree>
    <p:extLst>
      <p:ext uri="{BB962C8B-B14F-4D97-AF65-F5344CB8AC3E}">
        <p14:creationId xmlns:p14="http://schemas.microsoft.com/office/powerpoint/2010/main" val="422450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9B455-9F91-4A3B-85FE-9BAB9FEE215F}"/>
              </a:ext>
            </a:extLst>
          </p:cNvPr>
          <p:cNvSpPr>
            <a:spLocks noGrp="1"/>
          </p:cNvSpPr>
          <p:nvPr>
            <p:ph type="title"/>
          </p:nvPr>
        </p:nvSpPr>
        <p:spPr/>
        <p:txBody>
          <a:bodyPr/>
          <a:lstStyle/>
          <a:p>
            <a:r>
              <a:rPr lang="en-US" dirty="0"/>
              <a:t>Solar and Wind Energy Using Engineering Economics Theory (SWEEET)</a:t>
            </a:r>
          </a:p>
        </p:txBody>
      </p:sp>
      <p:sp>
        <p:nvSpPr>
          <p:cNvPr id="4" name="Slide Number Placeholder 3">
            <a:extLst>
              <a:ext uri="{FF2B5EF4-FFF2-40B4-BE49-F238E27FC236}">
                <a16:creationId xmlns:a16="http://schemas.microsoft.com/office/drawing/2014/main" id="{14263848-8CA3-4BD7-AD4B-266DFDACA4CB}"/>
              </a:ext>
            </a:extLst>
          </p:cNvPr>
          <p:cNvSpPr>
            <a:spLocks noGrp="1"/>
          </p:cNvSpPr>
          <p:nvPr>
            <p:ph type="sldNum" sz="quarter" idx="4"/>
          </p:nvPr>
        </p:nvSpPr>
        <p:spPr/>
        <p:txBody>
          <a:bodyPr/>
          <a:lstStyle/>
          <a:p>
            <a:fld id="{179A9A4E-4C82-4D44-9372-C31BB3818094}" type="slidenum">
              <a:rPr lang="en-US" smtClean="0"/>
              <a:pPr/>
              <a:t>4</a:t>
            </a:fld>
            <a:endParaRPr lang="en-US" dirty="0"/>
          </a:p>
        </p:txBody>
      </p:sp>
      <p:pic>
        <p:nvPicPr>
          <p:cNvPr id="1026" name="Picture 2" descr="Industrial engineering associate professor Jo Min poses with industrial engineering assistant professor Cameron MacKenzie. Both men are wearing light blue collared shirts and are posing in front of Black Engineering Building.">
            <a:extLst>
              <a:ext uri="{FF2B5EF4-FFF2-40B4-BE49-F238E27FC236}">
                <a16:creationId xmlns:a16="http://schemas.microsoft.com/office/drawing/2014/main" id="{9F430340-8424-4B18-9F50-54795123DE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715" y="1151479"/>
            <a:ext cx="384649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dustrial engineering graduate student Gazi Nazia Nur sits on some snow-covered stairs. She is wear blue jeans and a pink/purple shirt.">
            <a:extLst>
              <a:ext uri="{FF2B5EF4-FFF2-40B4-BE49-F238E27FC236}">
                <a16:creationId xmlns:a16="http://schemas.microsoft.com/office/drawing/2014/main" id="{07C39E23-B31C-40F7-8722-2925FD57C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583" y="4083233"/>
            <a:ext cx="1039797" cy="13863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dustrial engineering graduate student Jay Ghodke poses in a blue suit.">
            <a:extLst>
              <a:ext uri="{FF2B5EF4-FFF2-40B4-BE49-F238E27FC236}">
                <a16:creationId xmlns:a16="http://schemas.microsoft.com/office/drawing/2014/main" id="{63B77429-8683-4F24-B279-E8163A833D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5852" y="4064924"/>
            <a:ext cx="1038130" cy="13841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dustrial engineering graduate student Xue Lei poses next to a statue of Cy the Cardinal (mascot for Iowa State University). Cy is wearing a graduation cap and gown, while Xue is wearing jeans and a plaid shirt. ">
            <a:extLst>
              <a:ext uri="{FF2B5EF4-FFF2-40B4-BE49-F238E27FC236}">
                <a16:creationId xmlns:a16="http://schemas.microsoft.com/office/drawing/2014/main" id="{708AE80E-129E-4315-BEE7-8A3CA65B9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8024" y="4066558"/>
            <a:ext cx="1036905" cy="13825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dustrial engineering graduate student Zhuoyi Zhao poses wearing a dark suit jacket and a light-colored collared shirt.">
            <a:extLst>
              <a:ext uri="{FF2B5EF4-FFF2-40B4-BE49-F238E27FC236}">
                <a16:creationId xmlns:a16="http://schemas.microsoft.com/office/drawing/2014/main" id="{6858E5AE-3475-4E68-840A-BB0B1C65A3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9728" y="4047679"/>
            <a:ext cx="912477" cy="13825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D51EA3-DF9F-4BC0-96DA-3CA8894EEB74}"/>
              </a:ext>
            </a:extLst>
          </p:cNvPr>
          <p:cNvSpPr txBox="1"/>
          <p:nvPr/>
        </p:nvSpPr>
        <p:spPr>
          <a:xfrm flipH="1">
            <a:off x="562344" y="1330731"/>
            <a:ext cx="4267199" cy="400110"/>
          </a:xfrm>
          <a:prstGeom prst="rect">
            <a:avLst/>
          </a:prstGeom>
          <a:noFill/>
        </p:spPr>
        <p:txBody>
          <a:bodyPr wrap="square" rtlCol="0">
            <a:spAutoFit/>
          </a:bodyPr>
          <a:lstStyle/>
          <a:p>
            <a:r>
              <a:rPr lang="en-US" sz="2000" b="1" dirty="0">
                <a:hlinkClick r:id="rId7"/>
              </a:rPr>
              <a:t>www.imse.iastate.edu/sweeet</a:t>
            </a:r>
            <a:r>
              <a:rPr lang="en-US" sz="2000" b="1" dirty="0"/>
              <a:t>  </a:t>
            </a:r>
          </a:p>
        </p:txBody>
      </p:sp>
      <p:pic>
        <p:nvPicPr>
          <p:cNvPr id="7" name="Picture 4" descr="Fatemeh AMINI | Iowa State University, IA | ISU | Department of Industrial  and Manufacturing Systems Engineer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6143" y="4090755"/>
            <a:ext cx="1378874" cy="1378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9"/>
          <a:srcRect l="17629" t="3316" r="35613" b="24459"/>
          <a:stretch/>
        </p:blipFill>
        <p:spPr>
          <a:xfrm>
            <a:off x="305833" y="1730841"/>
            <a:ext cx="4613639" cy="3860318"/>
          </a:xfrm>
          <a:prstGeom prst="rect">
            <a:avLst/>
          </a:prstGeom>
        </p:spPr>
      </p:pic>
    </p:spTree>
    <p:extLst>
      <p:ext uri="{BB962C8B-B14F-4D97-AF65-F5344CB8AC3E}">
        <p14:creationId xmlns:p14="http://schemas.microsoft.com/office/powerpoint/2010/main" val="1104406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power flow model determines best operating levels for electric power generation</a:t>
            </a:r>
          </a:p>
        </p:txBody>
      </p:sp>
      <p:sp>
        <p:nvSpPr>
          <p:cNvPr id="5" name="Slide Number Placeholder 3">
            <a:extLst>
              <a:ext uri="{FF2B5EF4-FFF2-40B4-BE49-F238E27FC236}">
                <a16:creationId xmlns:a16="http://schemas.microsoft.com/office/drawing/2014/main" id="{14263848-8CA3-4BD7-AD4B-266DFDACA4CB}"/>
              </a:ext>
            </a:extLst>
          </p:cNvPr>
          <p:cNvSpPr>
            <a:spLocks noGrp="1"/>
          </p:cNvSpPr>
          <p:nvPr>
            <p:ph type="sldNum" sz="quarter" idx="4"/>
          </p:nvPr>
        </p:nvSpPr>
        <p:spPr>
          <a:xfrm>
            <a:off x="66942" y="6447257"/>
            <a:ext cx="2844800" cy="365125"/>
          </a:xfrm>
        </p:spPr>
        <p:txBody>
          <a:bodyPr/>
          <a:lstStyle/>
          <a:p>
            <a:fld id="{179A9A4E-4C82-4D44-9372-C31BB3818094}" type="slidenum">
              <a:rPr lang="en-US" smtClean="0"/>
              <a:pPr/>
              <a:t>5</a:t>
            </a:fld>
            <a:endParaRPr lang="en-US" dirty="0"/>
          </a:p>
        </p:txBody>
      </p:sp>
      <p:pic>
        <p:nvPicPr>
          <p:cNvPr id="7" name="Picture 2" descr="Electricity Basics | American Public Power Association">
            <a:extLst>
              <a:ext uri="{FF2B5EF4-FFF2-40B4-BE49-F238E27FC236}">
                <a16:creationId xmlns:a16="http://schemas.microsoft.com/office/drawing/2014/main" id="{D2F81D0B-D7B3-4638-99AF-227646B48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166" y="1354346"/>
            <a:ext cx="6590805" cy="4114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708393" y="2459097"/>
            <a:ext cx="4178808" cy="830997"/>
          </a:xfrm>
          <a:prstGeom prst="rect">
            <a:avLst/>
          </a:prstGeom>
          <a:noFill/>
        </p:spPr>
        <p:txBody>
          <a:bodyPr wrap="square" rtlCol="0">
            <a:spAutoFit/>
          </a:bodyPr>
          <a:lstStyle/>
          <a:p>
            <a:r>
              <a:rPr lang="en-US" sz="2400" b="1" dirty="0"/>
              <a:t>Objective: Minimize cost while meeting demand</a:t>
            </a:r>
          </a:p>
        </p:txBody>
      </p:sp>
    </p:spTree>
    <p:extLst>
      <p:ext uri="{BB962C8B-B14F-4D97-AF65-F5344CB8AC3E}">
        <p14:creationId xmlns:p14="http://schemas.microsoft.com/office/powerpoint/2010/main" val="1301477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19175"/>
            <a:ext cx="11201399" cy="1035171"/>
          </a:xfrm>
        </p:spPr>
        <p:txBody>
          <a:bodyPr>
            <a:normAutofit/>
          </a:bodyPr>
          <a:lstStyle/>
          <a:p>
            <a:r>
              <a:rPr lang="en-US" dirty="0"/>
              <a:t>Real options give firms the right but not the obligation to undertake business opportunities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6</a:t>
            </a:fld>
            <a:endParaRPr lang="en-US" dirty="0"/>
          </a:p>
        </p:txBody>
      </p:sp>
      <p:sp>
        <p:nvSpPr>
          <p:cNvPr id="6" name="TextBox 5">
            <a:extLst>
              <a:ext uri="{FF2B5EF4-FFF2-40B4-BE49-F238E27FC236}">
                <a16:creationId xmlns:a16="http://schemas.microsoft.com/office/drawing/2014/main" id="{D88C8BA3-DB7C-43CD-A1C1-93A077372C93}"/>
              </a:ext>
            </a:extLst>
          </p:cNvPr>
          <p:cNvSpPr txBox="1"/>
          <p:nvPr/>
        </p:nvSpPr>
        <p:spPr>
          <a:xfrm>
            <a:off x="1595535" y="1898994"/>
            <a:ext cx="2819400" cy="830997"/>
          </a:xfrm>
          <a:prstGeom prst="rect">
            <a:avLst/>
          </a:prstGeom>
          <a:noFill/>
        </p:spPr>
        <p:txBody>
          <a:bodyPr wrap="square" rtlCol="0">
            <a:spAutoFit/>
          </a:bodyPr>
          <a:lstStyle/>
          <a:p>
            <a:pPr algn="ctr"/>
            <a:r>
              <a:rPr lang="en-US" b="1" dirty="0">
                <a:latin typeface="+mj-lt"/>
              </a:rPr>
              <a:t>Timing / waiting option</a:t>
            </a:r>
          </a:p>
        </p:txBody>
      </p:sp>
      <p:sp>
        <p:nvSpPr>
          <p:cNvPr id="7" name="TextBox 6">
            <a:extLst>
              <a:ext uri="{FF2B5EF4-FFF2-40B4-BE49-F238E27FC236}">
                <a16:creationId xmlns:a16="http://schemas.microsoft.com/office/drawing/2014/main" id="{D88C8BA3-DB7C-43CD-A1C1-93A077372C93}"/>
              </a:ext>
            </a:extLst>
          </p:cNvPr>
          <p:cNvSpPr txBox="1"/>
          <p:nvPr/>
        </p:nvSpPr>
        <p:spPr>
          <a:xfrm>
            <a:off x="5407152" y="3269045"/>
            <a:ext cx="2819400" cy="830997"/>
          </a:xfrm>
          <a:prstGeom prst="rect">
            <a:avLst/>
          </a:prstGeom>
          <a:noFill/>
        </p:spPr>
        <p:txBody>
          <a:bodyPr wrap="square" rtlCol="0">
            <a:spAutoFit/>
          </a:bodyPr>
          <a:lstStyle/>
          <a:p>
            <a:pPr algn="ctr"/>
            <a:r>
              <a:rPr lang="en-US" b="1" dirty="0">
                <a:latin typeface="+mj-lt"/>
              </a:rPr>
              <a:t>Growth </a:t>
            </a:r>
          </a:p>
          <a:p>
            <a:pPr algn="ctr"/>
            <a:r>
              <a:rPr lang="en-US" b="1" dirty="0">
                <a:latin typeface="+mj-lt"/>
              </a:rPr>
              <a:t>option</a:t>
            </a:r>
          </a:p>
        </p:txBody>
      </p:sp>
      <p:sp>
        <p:nvSpPr>
          <p:cNvPr id="8" name="TextBox 7">
            <a:extLst>
              <a:ext uri="{FF2B5EF4-FFF2-40B4-BE49-F238E27FC236}">
                <a16:creationId xmlns:a16="http://schemas.microsoft.com/office/drawing/2014/main" id="{D88C8BA3-DB7C-43CD-A1C1-93A077372C93}"/>
              </a:ext>
            </a:extLst>
          </p:cNvPr>
          <p:cNvSpPr txBox="1"/>
          <p:nvPr/>
        </p:nvSpPr>
        <p:spPr>
          <a:xfrm>
            <a:off x="8966200" y="4808322"/>
            <a:ext cx="2819400" cy="830997"/>
          </a:xfrm>
          <a:prstGeom prst="rect">
            <a:avLst/>
          </a:prstGeom>
          <a:noFill/>
        </p:spPr>
        <p:txBody>
          <a:bodyPr wrap="square" rtlCol="0">
            <a:spAutoFit/>
          </a:bodyPr>
          <a:lstStyle/>
          <a:p>
            <a:pPr algn="ctr"/>
            <a:r>
              <a:rPr lang="en-US" b="1" dirty="0">
                <a:latin typeface="+mj-lt"/>
              </a:rPr>
              <a:t>Abandon / switch / install option</a:t>
            </a:r>
          </a:p>
        </p:txBody>
      </p:sp>
      <p:pic>
        <p:nvPicPr>
          <p:cNvPr id="9" name="Picture 2" descr="Amazon.com: Metal Hourglass Sand Timer 1 Hour Copper: Home &amp;amp; Kit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465903"/>
            <a:ext cx="763663" cy="12954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bwMode="auto">
          <a:xfrm>
            <a:off x="1595535" y="1555370"/>
            <a:ext cx="2870200" cy="1075249"/>
          </a:xfrm>
          <a:prstGeom prst="rect">
            <a:avLst/>
          </a:prstGeom>
          <a:solidFill>
            <a:schemeClr val="accent1">
              <a:lumMod val="40000"/>
              <a:lumOff val="60000"/>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2" name="Rectangle 11"/>
          <p:cNvSpPr/>
          <p:nvPr/>
        </p:nvSpPr>
        <p:spPr bwMode="auto">
          <a:xfrm>
            <a:off x="5394452" y="2974243"/>
            <a:ext cx="2870200" cy="1125800"/>
          </a:xfrm>
          <a:prstGeom prst="rect">
            <a:avLst/>
          </a:prstGeom>
          <a:solidFill>
            <a:schemeClr val="accent1">
              <a:lumMod val="40000"/>
              <a:lumOff val="60000"/>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3" name="Rectangle 12"/>
          <p:cNvSpPr/>
          <p:nvPr/>
        </p:nvSpPr>
        <p:spPr bwMode="auto">
          <a:xfrm>
            <a:off x="8940800" y="4540124"/>
            <a:ext cx="2870200" cy="1099195"/>
          </a:xfrm>
          <a:prstGeom prst="rect">
            <a:avLst/>
          </a:prstGeom>
          <a:solidFill>
            <a:schemeClr val="accent1">
              <a:lumMod val="40000"/>
              <a:lumOff val="60000"/>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6" name="Right Arrow 15"/>
          <p:cNvSpPr/>
          <p:nvPr/>
        </p:nvSpPr>
        <p:spPr bwMode="auto">
          <a:xfrm rot="16200000">
            <a:off x="4212480" y="3011247"/>
            <a:ext cx="558968" cy="393885"/>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7" name="Right Arrow 16"/>
          <p:cNvSpPr/>
          <p:nvPr/>
        </p:nvSpPr>
        <p:spPr bwMode="auto">
          <a:xfrm>
            <a:off x="4594150" y="3393487"/>
            <a:ext cx="558968" cy="393885"/>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8" name="Right Arrow 17"/>
          <p:cNvSpPr/>
          <p:nvPr/>
        </p:nvSpPr>
        <p:spPr bwMode="auto">
          <a:xfrm rot="5400000">
            <a:off x="4186250" y="3775727"/>
            <a:ext cx="558968" cy="393885"/>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9" name="Right Arrow 18"/>
          <p:cNvSpPr/>
          <p:nvPr/>
        </p:nvSpPr>
        <p:spPr bwMode="auto">
          <a:xfrm rot="10800000">
            <a:off x="3819459" y="3393486"/>
            <a:ext cx="558968" cy="393885"/>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20" name="Picture 4" descr="Does Thanksgiving dinner get more expensive every year? — DataClass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2845" y="4540124"/>
            <a:ext cx="1915668" cy="112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80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animBg="1"/>
      <p:bldP spid="13"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19175"/>
            <a:ext cx="11369039" cy="1035171"/>
          </a:xfrm>
        </p:spPr>
        <p:txBody>
          <a:bodyPr>
            <a:normAutofit/>
          </a:bodyPr>
          <a:lstStyle/>
          <a:p>
            <a:r>
              <a:rPr lang="en-US" dirty="0"/>
              <a:t>Adding new generation sources or transmission capacity is a critical part of power planning</a:t>
            </a:r>
          </a:p>
        </p:txBody>
      </p:sp>
      <p:pic>
        <p:nvPicPr>
          <p:cNvPr id="4" name="Picture 2" descr="6 Modernizing the Electric Power System to Support the Development and  Deployment of Increasingly Clean Technologies | The Power of Change:  Innovation for Development and Deployment of Increasingly Clean Electric  Power Technologies |">
            <a:extLst>
              <a:ext uri="{FF2B5EF4-FFF2-40B4-BE49-F238E27FC236}">
                <a16:creationId xmlns:a16="http://schemas.microsoft.com/office/drawing/2014/main" id="{413ADDC2-DD17-4612-A2A0-C14380C46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666" y="1455420"/>
            <a:ext cx="2734964" cy="18802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omment closes Wednesday on permit for giant new natural gas power plant in  Charles City - Virginia Mercury">
            <a:extLst>
              <a:ext uri="{FF2B5EF4-FFF2-40B4-BE49-F238E27FC236}">
                <a16:creationId xmlns:a16="http://schemas.microsoft.com/office/drawing/2014/main" id="{CD3ECA48-AFB6-4444-86CE-6E3ECC44B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666" y="3764044"/>
            <a:ext cx="2968810" cy="19801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Total U.S. electricity sales projected to grow slowly as electricity  intensity declines - Today in Energy - U.S. Energy Information  Administration (EIA)">
            <a:extLst>
              <a:ext uri="{FF2B5EF4-FFF2-40B4-BE49-F238E27FC236}">
                <a16:creationId xmlns:a16="http://schemas.microsoft.com/office/drawing/2014/main" id="{574D57FE-2E1D-447D-8C9E-E5BF6E94BB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2964" y="2014691"/>
            <a:ext cx="5321275" cy="264203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a:xfrm>
            <a:off x="66942" y="6447257"/>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79A9A4E-4C82-4D44-9372-C31BB3818094}" type="slidenum">
              <a:rPr lang="en-US" sz="2000" smtClean="0">
                <a:solidFill>
                  <a:schemeClr val="bg1"/>
                </a:solidFill>
              </a:rPr>
              <a:pPr/>
              <a:t>7</a:t>
            </a:fld>
            <a:endParaRPr lang="en-US" sz="2000" dirty="0">
              <a:solidFill>
                <a:schemeClr val="bg1"/>
              </a:solidFill>
            </a:endParaRPr>
          </a:p>
        </p:txBody>
      </p:sp>
    </p:spTree>
    <p:extLst>
      <p:ext uri="{BB962C8B-B14F-4D97-AF65-F5344CB8AC3E}">
        <p14:creationId xmlns:p14="http://schemas.microsoft.com/office/powerpoint/2010/main" val="2384392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19175"/>
            <a:ext cx="11314175" cy="1035171"/>
          </a:xfrm>
        </p:spPr>
        <p:txBody>
          <a:bodyPr>
            <a:normAutofit/>
          </a:bodyPr>
          <a:lstStyle/>
          <a:p>
            <a:r>
              <a:rPr lang="en-US" dirty="0"/>
              <a:t>3-bus network: Bus 1 has no generator and the demand will be satisfied by generators 2 and 3 </a:t>
            </a:r>
          </a:p>
        </p:txBody>
      </p:sp>
      <p:pic>
        <p:nvPicPr>
          <p:cNvPr id="4" name="Picture 3">
            <a:extLst>
              <a:ext uri="{FF2B5EF4-FFF2-40B4-BE49-F238E27FC236}">
                <a16:creationId xmlns:a16="http://schemas.microsoft.com/office/drawing/2014/main" id="{8B91556F-0478-4CAE-8F05-AADF658DCC43}"/>
              </a:ext>
            </a:extLst>
          </p:cNvPr>
          <p:cNvPicPr>
            <a:picLocks noChangeAspect="1"/>
          </p:cNvPicPr>
          <p:nvPr/>
        </p:nvPicPr>
        <p:blipFill>
          <a:blip r:embed="rId2"/>
          <a:stretch>
            <a:fillRect/>
          </a:stretch>
        </p:blipFill>
        <p:spPr>
          <a:xfrm>
            <a:off x="343076" y="1411224"/>
            <a:ext cx="7677558" cy="4242472"/>
          </a:xfrm>
          <a:prstGeom prst="rect">
            <a:avLst/>
          </a:prstGeom>
        </p:spPr>
      </p:pic>
      <p:sp>
        <p:nvSpPr>
          <p:cNvPr id="6" name="Slide Number Placeholder 3"/>
          <p:cNvSpPr txBox="1">
            <a:spLocks/>
          </p:cNvSpPr>
          <p:nvPr/>
        </p:nvSpPr>
        <p:spPr>
          <a:xfrm>
            <a:off x="66942" y="6447257"/>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79A9A4E-4C82-4D44-9372-C31BB3818094}" type="slidenum">
              <a:rPr lang="en-US" sz="2000" smtClean="0">
                <a:solidFill>
                  <a:schemeClr val="bg1"/>
                </a:solidFill>
              </a:rPr>
              <a:pPr/>
              <a:t>8</a:t>
            </a:fld>
            <a:endParaRPr lang="en-US" sz="2000" dirty="0">
              <a:solidFill>
                <a:schemeClr val="bg1"/>
              </a:solidFill>
            </a:endParaRPr>
          </a:p>
        </p:txBody>
      </p:sp>
      <p:sp>
        <p:nvSpPr>
          <p:cNvPr id="7" name="TextBox 6"/>
          <p:cNvSpPr txBox="1"/>
          <p:nvPr/>
        </p:nvSpPr>
        <p:spPr>
          <a:xfrm>
            <a:off x="8348472" y="1675088"/>
            <a:ext cx="3575304" cy="1200329"/>
          </a:xfrm>
          <a:prstGeom prst="rect">
            <a:avLst/>
          </a:prstGeom>
          <a:noFill/>
        </p:spPr>
        <p:txBody>
          <a:bodyPr wrap="square" rtlCol="0">
            <a:spAutoFit/>
          </a:bodyPr>
          <a:lstStyle/>
          <a:p>
            <a:r>
              <a:rPr lang="en-US" sz="2400" b="1" dirty="0"/>
              <a:t>What is the value of adding a generator at bus 1?</a:t>
            </a:r>
          </a:p>
        </p:txBody>
      </p:sp>
      <p:sp>
        <p:nvSpPr>
          <p:cNvPr id="8" name="TextBox 7"/>
          <p:cNvSpPr txBox="1"/>
          <p:nvPr/>
        </p:nvSpPr>
        <p:spPr>
          <a:xfrm>
            <a:off x="8429631" y="3562767"/>
            <a:ext cx="3575304" cy="1569660"/>
          </a:xfrm>
          <a:prstGeom prst="rect">
            <a:avLst/>
          </a:prstGeom>
          <a:noFill/>
        </p:spPr>
        <p:txBody>
          <a:bodyPr wrap="square" rtlCol="0">
            <a:spAutoFit/>
          </a:bodyPr>
          <a:lstStyle/>
          <a:p>
            <a:r>
              <a:rPr lang="en-US" sz="2400" b="1" dirty="0"/>
              <a:t>What is the value of adding another transmission line from bus 2 to bus 1?</a:t>
            </a:r>
          </a:p>
        </p:txBody>
      </p:sp>
      <p:sp>
        <p:nvSpPr>
          <p:cNvPr id="9" name="TextBox 8"/>
          <p:cNvSpPr txBox="1"/>
          <p:nvPr/>
        </p:nvSpPr>
        <p:spPr>
          <a:xfrm>
            <a:off x="443879" y="5349240"/>
            <a:ext cx="817993" cy="400110"/>
          </a:xfrm>
          <a:prstGeom prst="rect">
            <a:avLst/>
          </a:prstGeom>
          <a:noFill/>
        </p:spPr>
        <p:txBody>
          <a:bodyPr wrap="square" rtlCol="0">
            <a:spAutoFit/>
          </a:bodyPr>
          <a:lstStyle/>
          <a:p>
            <a:r>
              <a:rPr lang="en-US" sz="2000" b="1" dirty="0">
                <a:solidFill>
                  <a:schemeClr val="tx2"/>
                </a:solidFill>
              </a:rPr>
              <a:t>Load</a:t>
            </a:r>
          </a:p>
        </p:txBody>
      </p:sp>
      <p:cxnSp>
        <p:nvCxnSpPr>
          <p:cNvPr id="11" name="Straight Arrow Connector 10"/>
          <p:cNvCxnSpPr>
            <a:stCxn id="9" idx="0"/>
          </p:cNvCxnSpPr>
          <p:nvPr/>
        </p:nvCxnSpPr>
        <p:spPr>
          <a:xfrm flipV="1">
            <a:off x="852876" y="4937760"/>
            <a:ext cx="636466" cy="411480"/>
          </a:xfrm>
          <a:prstGeom prst="straightConnector1">
            <a:avLst/>
          </a:prstGeom>
          <a:ln>
            <a:solidFill>
              <a:schemeClr val="tx2"/>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181775" y="1011114"/>
            <a:ext cx="2005557" cy="400110"/>
          </a:xfrm>
          <a:prstGeom prst="rect">
            <a:avLst/>
          </a:prstGeom>
          <a:noFill/>
        </p:spPr>
        <p:txBody>
          <a:bodyPr wrap="square" rtlCol="0">
            <a:spAutoFit/>
          </a:bodyPr>
          <a:lstStyle/>
          <a:p>
            <a:r>
              <a:rPr lang="en-US" sz="2000" b="1" dirty="0">
                <a:solidFill>
                  <a:schemeClr val="tx2"/>
                </a:solidFill>
              </a:rPr>
              <a:t>Generation cost</a:t>
            </a:r>
          </a:p>
        </p:txBody>
      </p:sp>
      <p:cxnSp>
        <p:nvCxnSpPr>
          <p:cNvPr id="16" name="Straight Arrow Connector 15"/>
          <p:cNvCxnSpPr>
            <a:stCxn id="15" idx="2"/>
          </p:cNvCxnSpPr>
          <p:nvPr/>
        </p:nvCxnSpPr>
        <p:spPr>
          <a:xfrm flipH="1">
            <a:off x="7333488" y="1411224"/>
            <a:ext cx="851066" cy="938784"/>
          </a:xfrm>
          <a:prstGeom prst="straightConnector1">
            <a:avLst/>
          </a:prstGeom>
          <a:ln>
            <a:solidFill>
              <a:schemeClr val="tx2"/>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822737" y="4789557"/>
            <a:ext cx="1627631" cy="707886"/>
          </a:xfrm>
          <a:prstGeom prst="rect">
            <a:avLst/>
          </a:prstGeom>
          <a:noFill/>
        </p:spPr>
        <p:txBody>
          <a:bodyPr wrap="square" rtlCol="0">
            <a:spAutoFit/>
          </a:bodyPr>
          <a:lstStyle/>
          <a:p>
            <a:pPr algn="ctr"/>
            <a:r>
              <a:rPr lang="en-US" sz="2000" b="1" dirty="0">
                <a:solidFill>
                  <a:schemeClr val="tx2"/>
                </a:solidFill>
              </a:rPr>
              <a:t>Transmission capacity</a:t>
            </a:r>
          </a:p>
        </p:txBody>
      </p:sp>
      <p:cxnSp>
        <p:nvCxnSpPr>
          <p:cNvPr id="29" name="Straight Arrow Connector 28"/>
          <p:cNvCxnSpPr/>
          <p:nvPr/>
        </p:nvCxnSpPr>
        <p:spPr>
          <a:xfrm flipH="1" flipV="1">
            <a:off x="3883698" y="4398336"/>
            <a:ext cx="525627" cy="441341"/>
          </a:xfrm>
          <a:prstGeom prst="straightConnector1">
            <a:avLst/>
          </a:prstGeom>
          <a:ln>
            <a:solidFill>
              <a:schemeClr val="tx2"/>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1261872" y="4157810"/>
            <a:ext cx="1306469" cy="379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76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19175"/>
            <a:ext cx="11104879" cy="1035171"/>
          </a:xfrm>
        </p:spPr>
        <p:txBody>
          <a:bodyPr/>
          <a:lstStyle/>
          <a:p>
            <a:r>
              <a:rPr lang="en-US" dirty="0"/>
              <a:t>Demand at bus 1 follows geometric Brownian motion and can increase or decrease in each period (lattice)</a:t>
            </a:r>
          </a:p>
        </p:txBody>
      </p:sp>
      <p:sp>
        <p:nvSpPr>
          <p:cNvPr id="3" name="Content Placeholder 2"/>
          <p:cNvSpPr>
            <a:spLocks noGrp="1"/>
          </p:cNvSpPr>
          <p:nvPr>
            <p:ph idx="1"/>
          </p:nvPr>
        </p:nvSpPr>
        <p:spPr>
          <a:xfrm>
            <a:off x="609601" y="1649716"/>
            <a:ext cx="11201400" cy="4581020"/>
          </a:xfrm>
        </p:spPr>
        <p:txBody>
          <a:bodyPr>
            <a:normAutofit/>
          </a:bodyPr>
          <a:lstStyle/>
          <a:p>
            <a:pPr marL="0" indent="0">
              <a:buNone/>
            </a:pPr>
            <a:r>
              <a:rPr lang="en-US" sz="2000" dirty="0"/>
              <a:t>Initial demand = 200 MW</a:t>
            </a:r>
          </a:p>
          <a:p>
            <a:pPr marL="0" indent="0">
              <a:buNone/>
            </a:pPr>
            <a:r>
              <a:rPr lang="en-US" sz="2000" dirty="0"/>
              <a:t>Volatility = 30% per year</a:t>
            </a:r>
          </a:p>
          <a:p>
            <a:pPr marL="0" indent="0">
              <a:buNone/>
            </a:pPr>
            <a:r>
              <a:rPr lang="en-US" sz="2000" dirty="0"/>
              <a:t>Risk-free discount rate = 5% annual</a:t>
            </a:r>
          </a:p>
          <a:p>
            <a:pPr marL="0" indent="0">
              <a:buNone/>
            </a:pPr>
            <a:r>
              <a:rPr lang="en-US" sz="2000" dirty="0"/>
              <a:t>Time horizon = 5 periods</a:t>
            </a:r>
          </a:p>
          <a:p>
            <a:pPr marL="0" indent="0">
              <a:buNone/>
            </a:pPr>
            <a:endParaRPr lang="en-US" sz="2000" dirty="0"/>
          </a:p>
          <a:p>
            <a:pPr marL="0" indent="0">
              <a:buNone/>
            </a:pPr>
            <a:r>
              <a:rPr lang="en-US" sz="2000" dirty="0"/>
              <a:t>Up value = 1.35</a:t>
            </a:r>
          </a:p>
          <a:p>
            <a:pPr marL="0" indent="0">
              <a:buNone/>
            </a:pPr>
            <a:r>
              <a:rPr lang="en-US" sz="2000" dirty="0"/>
              <a:t>Down value = 0.741</a:t>
            </a:r>
          </a:p>
          <a:p>
            <a:pPr marL="0" indent="0">
              <a:buNone/>
            </a:pPr>
            <a:endParaRPr lang="en-US" sz="2000" dirty="0"/>
          </a:p>
          <a:p>
            <a:pPr marL="0" indent="0">
              <a:buNone/>
            </a:pPr>
            <a:r>
              <a:rPr lang="en-US" sz="2000" dirty="0"/>
              <a:t>Risk-neutral probabilities</a:t>
            </a:r>
          </a:p>
          <a:p>
            <a:pPr marL="0" indent="0">
              <a:buNone/>
            </a:pPr>
            <a:r>
              <a:rPr lang="en-US" sz="2000" dirty="0"/>
              <a:t>Probability of up = 0.51</a:t>
            </a:r>
          </a:p>
          <a:p>
            <a:pPr marL="0" indent="0">
              <a:buNone/>
            </a:pPr>
            <a:r>
              <a:rPr lang="en-US" sz="2000" dirty="0"/>
              <a:t>Probability of down = 0.49</a:t>
            </a:r>
          </a:p>
        </p:txBody>
      </p:sp>
      <p:sp>
        <p:nvSpPr>
          <p:cNvPr id="4" name="Slide Number Placeholder 3"/>
          <p:cNvSpPr>
            <a:spLocks noGrp="1"/>
          </p:cNvSpPr>
          <p:nvPr>
            <p:ph type="sldNum" sz="quarter" idx="4"/>
          </p:nvPr>
        </p:nvSpPr>
        <p:spPr/>
        <p:txBody>
          <a:bodyPr/>
          <a:lstStyle/>
          <a:p>
            <a:fld id="{179A9A4E-4C82-4D44-9372-C31BB3818094}" type="slidenum">
              <a:rPr lang="en-US" smtClean="0"/>
              <a:pPr/>
              <a:t>9</a:t>
            </a:fld>
            <a:endParaRPr lang="en-US" dirty="0"/>
          </a:p>
        </p:txBody>
      </p:sp>
      <p:pic>
        <p:nvPicPr>
          <p:cNvPr id="6" name="Picture 5">
            <a:extLst>
              <a:ext uri="{FF2B5EF4-FFF2-40B4-BE49-F238E27FC236}">
                <a16:creationId xmlns:a16="http://schemas.microsoft.com/office/drawing/2014/main" id="{5306CACA-9160-20A8-591B-30211909C31A}"/>
              </a:ext>
            </a:extLst>
          </p:cNvPr>
          <p:cNvPicPr>
            <a:picLocks noChangeAspect="1"/>
          </p:cNvPicPr>
          <p:nvPr/>
        </p:nvPicPr>
        <p:blipFill>
          <a:blip r:embed="rId2"/>
          <a:stretch>
            <a:fillRect/>
          </a:stretch>
        </p:blipFill>
        <p:spPr>
          <a:xfrm>
            <a:off x="5946276" y="1271533"/>
            <a:ext cx="5408262" cy="4314934"/>
          </a:xfrm>
          <a:prstGeom prst="rect">
            <a:avLst/>
          </a:prstGeom>
        </p:spPr>
      </p:pic>
    </p:spTree>
    <p:extLst>
      <p:ext uri="{BB962C8B-B14F-4D97-AF65-F5344CB8AC3E}">
        <p14:creationId xmlns:p14="http://schemas.microsoft.com/office/powerpoint/2010/main" val="1132178558"/>
      </p:ext>
    </p:extLst>
  </p:cSld>
  <p:clrMapOvr>
    <a:masterClrMapping/>
  </p:clrMapOvr>
</p:sld>
</file>

<file path=ppt/theme/theme1.xml><?xml version="1.0" encoding="utf-8"?>
<a:theme xmlns:a="http://schemas.openxmlformats.org/drawingml/2006/main" name="nchcmmConference">
  <a:themeElements>
    <a:clrScheme name="Ascend 2021">
      <a:dk1>
        <a:srgbClr val="000000"/>
      </a:dk1>
      <a:lt1>
        <a:srgbClr val="FFFFFF"/>
      </a:lt1>
      <a:dk2>
        <a:srgbClr val="003F73"/>
      </a:dk2>
      <a:lt2>
        <a:srgbClr val="808285"/>
      </a:lt2>
      <a:accent1>
        <a:srgbClr val="00B0DF"/>
      </a:accent1>
      <a:accent2>
        <a:srgbClr val="BD472A"/>
      </a:accent2>
      <a:accent3>
        <a:srgbClr val="490011"/>
      </a:accent3>
      <a:accent4>
        <a:srgbClr val="414041"/>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scend PowerPoint Template.pptx" id="{6B76EA3F-413A-4ECD-A6FD-E5093A6E2ACC}" vid="{158D9025-9686-4332-ACDE-B7620EF3A9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Ascend-2021-presentation-template (1)</Template>
  <TotalTime>3073</TotalTime>
  <Words>509</Words>
  <Application>Microsoft Office PowerPoint</Application>
  <PresentationFormat>Widescreen</PresentationFormat>
  <Paragraphs>93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vt:lpstr>
      <vt:lpstr>nchcmmConference</vt:lpstr>
      <vt:lpstr>PowerPoint Presentation</vt:lpstr>
      <vt:lpstr>How should we value new renewable energy resources?</vt:lpstr>
      <vt:lpstr>Electricity prices can be very volatile and uncertain</vt:lpstr>
      <vt:lpstr>Solar and Wind Energy Using Engineering Economics Theory (SWEEET)</vt:lpstr>
      <vt:lpstr>Optimal power flow model determines best operating levels for electric power generation</vt:lpstr>
      <vt:lpstr>Real options give firms the right but not the obligation to undertake business opportunities</vt:lpstr>
      <vt:lpstr>Adding new generation sources or transmission capacity is a critical part of power planning</vt:lpstr>
      <vt:lpstr>3-bus network: Bus 1 has no generator and the demand will be satisfied by generators 2 and 3 </vt:lpstr>
      <vt:lpstr>Demand at bus 1 follows geometric Brownian motion and can increase or decrease in each period (lattice)</vt:lpstr>
      <vt:lpstr>If a new generation unit at bus 1 costs $100,000 with a generation cost of $7.92 per MWh, the real option value is $620,000</vt:lpstr>
      <vt:lpstr>Option value increases with modelling horizon</vt:lpstr>
      <vt:lpstr>Option value is non-monotonic with respect to volatility</vt:lpstr>
      <vt:lpstr>If a new transmission line with capacity of 105 MW from bus 2 to bus 1 costs $100,000, the real option value is $1.01 M</vt:lpstr>
      <vt:lpstr>Why is the option value for transmission more than the value for generation?</vt:lpstr>
      <vt:lpstr>Real option value model assumes cost uncertainty can be hedged</vt:lpstr>
      <vt:lpstr>Value of option for new generation unit with no hedging</vt:lpstr>
      <vt:lpstr>Value of option for new generation unit with partial hedging</vt:lpstr>
      <vt:lpstr>Real option theory with optimal power flow model can value new generation and transmission capability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Morgan</dc:creator>
  <cp:lastModifiedBy>Cameron MacKenzie</cp:lastModifiedBy>
  <cp:revision>330</cp:revision>
  <dcterms:created xsi:type="dcterms:W3CDTF">2021-10-19T13:12:44Z</dcterms:created>
  <dcterms:modified xsi:type="dcterms:W3CDTF">2022-05-22T16:15:13Z</dcterms:modified>
</cp:coreProperties>
</file>