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92" r:id="rId3"/>
    <p:sldId id="293" r:id="rId4"/>
    <p:sldId id="294" r:id="rId5"/>
    <p:sldId id="295" r:id="rId6"/>
    <p:sldId id="296" r:id="rId7"/>
    <p:sldId id="297" r:id="rId8"/>
    <p:sldId id="299" r:id="rId9"/>
    <p:sldId id="302" r:id="rId10"/>
    <p:sldId id="300" r:id="rId11"/>
    <p:sldId id="301" r:id="rId12"/>
    <p:sldId id="303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296A27-1F27-B6D4-FC63-0EF802DCF0C2}" name="Katherine Morgan" initials="KM" userId="S::kmorgan@iise.org::0916383d-e5ab-4414-b23c-4aa49f1040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5"/>
    <a:srgbClr val="00B1E1"/>
    <a:srgbClr val="02123D"/>
    <a:srgbClr val="4DBA82"/>
    <a:srgbClr val="636462"/>
    <a:srgbClr val="7C3A7A"/>
    <a:srgbClr val="007698"/>
    <a:srgbClr val="E05439"/>
    <a:srgbClr val="5D9FCA"/>
    <a:srgbClr val="BBD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7"/>
    <p:restoredTop sz="94632"/>
  </p:normalViewPr>
  <p:slideViewPr>
    <p:cSldViewPr snapToGrid="0">
      <p:cViewPr varScale="1">
        <p:scale>
          <a:sx n="104" d="100"/>
          <a:sy n="104" d="100"/>
        </p:scale>
        <p:origin x="232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8/10/relationships/authors" Target="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9E00D50-4DB3-504F-AA2F-A28A983521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4D1449-930C-E742-B7F6-7F14C0426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BDD3B-E10E-2D48-AC97-177206A1E5BC}" type="datetimeFigureOut">
              <a:rPr lang="en-US" smtClean="0"/>
              <a:t>5/22/22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6D8B2E-84C6-3E4E-98CE-1C024EA102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FA3581-08A4-EE40-9824-C074A097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6D6F2-F05C-9642-A511-F268C361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8E6B-7EA2-6244-960C-159F7266F368}" type="datetimeFigureOut">
              <a:rPr lang="en-US" smtClean="0"/>
              <a:t>5/22/22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45DB-A25A-B14F-859B-BDC0188E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45DB-A25A-B14F-859B-BDC0188E6D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16040" y="746598"/>
            <a:ext cx="5843588" cy="1544637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16040" y="2727561"/>
            <a:ext cx="5843588" cy="13446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This is a subtitle for the presentation that can be extended to three lines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6040" y="4508500"/>
            <a:ext cx="3211512" cy="124745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Company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1035171"/>
          </a:xfrm>
        </p:spPr>
        <p:txBody>
          <a:bodyPr anchor="b"/>
          <a:lstStyle>
            <a:lvl1pPr algn="l">
              <a:defRPr>
                <a:solidFill>
                  <a:srgbClr val="003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0875" y="1456267"/>
            <a:ext cx="10388009" cy="467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712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3EE0208-5F61-44C9-A991-6BA05B55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1035171"/>
          </a:xfrm>
        </p:spPr>
        <p:txBody>
          <a:bodyPr anchor="b"/>
          <a:lstStyle>
            <a:lvl1pPr algn="l">
              <a:defRPr>
                <a:solidFill>
                  <a:srgbClr val="003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56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41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237402" y="2998282"/>
            <a:ext cx="5843588" cy="1047448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Q&amp;A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237402" y="4228490"/>
            <a:ext cx="5843588" cy="68910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/>
              <a:t>Presenter’s email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26318" y="5770838"/>
            <a:ext cx="584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Remember to complete your evaluation for this session within the app!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1B810E-C778-354D-80C3-64F36BAA91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59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19175"/>
            <a:ext cx="8620663" cy="103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3140"/>
            <a:ext cx="11201400" cy="458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27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5" r:id="rId3"/>
    <p:sldLayoutId id="2147483666" r:id="rId4"/>
    <p:sldLayoutId id="2147483664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2123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mse.iastate.edu/sweeet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xlei@iastat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iub.iowa.gov/iowas-electric-profil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ib.dr.iastate.edu/etd/18317/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74A6A0-8515-7769-A03D-F3116759540C}"/>
              </a:ext>
            </a:extLst>
          </p:cNvPr>
          <p:cNvSpPr txBox="1"/>
          <p:nvPr/>
        </p:nvSpPr>
        <p:spPr>
          <a:xfrm>
            <a:off x="458797" y="858823"/>
            <a:ext cx="6793296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Designing Flexible Electric Generation Portfolios in Iowa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4EAF04-2789-59D0-61C6-E487B4F6CC8D}"/>
              </a:ext>
            </a:extLst>
          </p:cNvPr>
          <p:cNvSpPr txBox="1"/>
          <p:nvPr/>
        </p:nvSpPr>
        <p:spPr>
          <a:xfrm>
            <a:off x="517904" y="3684498"/>
            <a:ext cx="40660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Xue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Lei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Cameron MacKenzie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Kyung (Jo) Min</a:t>
            </a:r>
          </a:p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Ramin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Giahi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EA09C4-09D5-55D0-57A9-AF27A34B38D2}"/>
              </a:ext>
            </a:extLst>
          </p:cNvPr>
          <p:cNvSpPr txBox="1"/>
          <p:nvPr/>
        </p:nvSpPr>
        <p:spPr>
          <a:xfrm>
            <a:off x="458797" y="5586844"/>
            <a:ext cx="82502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Industrial and Manufacturing Systems Engineering,</a:t>
            </a: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Iowa State University, Ames, Iowa. 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 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3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E6491-7C6D-779C-3526-A44DA1EF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Myopic planning results for the state of Iowa </a:t>
            </a: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xmlns="" id="{015C9D12-D5A3-CC14-24E6-A9EF00924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02" y="1273447"/>
            <a:ext cx="8652387" cy="4311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5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49A64-90C9-E5CD-9E43-2A05FC45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7D5332-3D1B-D425-B053-BD858E3F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5" y="1456267"/>
            <a:ext cx="11710061" cy="46787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Wind energy is most cost-effective solution in Iowa for new generation sources</a:t>
            </a:r>
          </a:p>
          <a:p>
            <a:r>
              <a:rPr lang="en-US" sz="2400" dirty="0" smtClean="0"/>
              <a:t>Neural </a:t>
            </a:r>
            <a:r>
              <a:rPr lang="en-US" sz="2400" dirty="0"/>
              <a:t>network </a:t>
            </a:r>
            <a:r>
              <a:rPr lang="en-US" sz="2400" dirty="0" smtClean="0"/>
              <a:t>in </a:t>
            </a:r>
            <a:r>
              <a:rPr lang="en-US" sz="2400" dirty="0"/>
              <a:t>deep reinforcement </a:t>
            </a:r>
            <a:r>
              <a:rPr lang="en-US" sz="2400" dirty="0" smtClean="0"/>
              <a:t>learning (</a:t>
            </a:r>
            <a:r>
              <a:rPr lang="en-US" sz="2400" dirty="0" err="1" smtClean="0"/>
              <a:t>PyTorch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id not produce accurate results in a reasonable amount of time</a:t>
            </a:r>
          </a:p>
          <a:p>
            <a:pPr lvl="1"/>
            <a:r>
              <a:rPr lang="en-US" sz="2400" dirty="0" smtClean="0"/>
              <a:t>Potential fixes</a:t>
            </a:r>
          </a:p>
          <a:p>
            <a:pPr lvl="2"/>
            <a:r>
              <a:rPr lang="en-US" sz="2000" dirty="0" smtClean="0"/>
              <a:t>Adjust parameters in neutral network</a:t>
            </a:r>
          </a:p>
          <a:p>
            <a:pPr lvl="2"/>
            <a:r>
              <a:rPr lang="en-US" sz="2000" dirty="0" smtClean="0"/>
              <a:t>Additional GPUs</a:t>
            </a:r>
          </a:p>
          <a:p>
            <a:pPr lvl="2"/>
            <a:r>
              <a:rPr lang="en-US" sz="2000" dirty="0" smtClean="0"/>
              <a:t>Adjust algorithm to sample more intelligently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8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More research needs understand the conditions when reinforcement learning provides more accurate results than myopic planning</a:t>
            </a:r>
          </a:p>
          <a:p>
            <a:r>
              <a:rPr lang="en-US" sz="2000" dirty="0"/>
              <a:t>Include additional energy sources such as solar power and </a:t>
            </a:r>
            <a:r>
              <a:rPr lang="en-US" sz="2000" dirty="0" smtClean="0"/>
              <a:t>petroleum</a:t>
            </a:r>
          </a:p>
          <a:p>
            <a:r>
              <a:rPr lang="en-US" sz="2000" dirty="0" smtClean="0"/>
              <a:t>Additional complexity (e.g., time to install new generation)</a:t>
            </a:r>
          </a:p>
          <a:p>
            <a:r>
              <a:rPr lang="en-US" sz="2000" dirty="0" smtClean="0"/>
              <a:t>Additional constraints to reflect policy goals for renewable resources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Acknowledgements</a:t>
            </a:r>
          </a:p>
          <a:p>
            <a:pPr lvl="1"/>
            <a:r>
              <a:rPr lang="en-US" sz="1800" dirty="0"/>
              <a:t>Iowa Energy Center (Solar and Wind Energy using Engineering Economics Theory, SWEEET, </a:t>
            </a:r>
            <a:r>
              <a:rPr lang="en-US" sz="1800" dirty="0">
                <a:hlinkClick r:id="rId2"/>
              </a:rPr>
              <a:t>https://www.imse.iastate.edu/sweeet</a:t>
            </a:r>
            <a:r>
              <a:rPr lang="en-US" sz="1800" dirty="0"/>
              <a:t> )</a:t>
            </a:r>
          </a:p>
          <a:p>
            <a:pPr lvl="1"/>
            <a:r>
              <a:rPr lang="en-US" sz="1800" dirty="0"/>
              <a:t>Diego Mejia-</a:t>
            </a:r>
            <a:r>
              <a:rPr lang="en-US" sz="1800" dirty="0" err="1"/>
              <a:t>Giraldo</a:t>
            </a:r>
            <a:r>
              <a:rPr lang="en-US" sz="1800" dirty="0"/>
              <a:t> for providing data file from his original study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1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B71813-183F-FE4C-A516-0E715D3A5D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64834" y="2906842"/>
            <a:ext cx="5843588" cy="1047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Q&amp;A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D889-CBFC-0D87-3975-2D96D66550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834" y="4073042"/>
            <a:ext cx="5843588" cy="6891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Xue Lei</a:t>
            </a:r>
            <a:r>
              <a:rPr lang="en-US" sz="2000" dirty="0"/>
              <a:t>, </a:t>
            </a:r>
            <a:r>
              <a:rPr lang="en-US" sz="2000" dirty="0">
                <a:hlinkClick r:id="rId2"/>
              </a:rPr>
              <a:t>xlei@iastate.edu</a:t>
            </a:r>
            <a:r>
              <a:rPr lang="en-US" sz="2000" dirty="0"/>
              <a:t>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244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Iowa Electric Profile (2020 - Including Non-Utility Generation)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63692"/>
              </p:ext>
            </p:extLst>
          </p:nvPr>
        </p:nvGraphicFramePr>
        <p:xfrm>
          <a:off x="927435" y="1983448"/>
          <a:ext cx="10266791" cy="32259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2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5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87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1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89216">
                <a:tc>
                  <a:txBody>
                    <a:bodyPr/>
                    <a:lstStyle/>
                    <a:p>
                      <a:pPr algn="l"/>
                      <a: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ELECTRIC GENERATION IN IOWA BY PRIMARY ENERGY SOURCE</a:t>
                      </a:r>
                      <a:endParaRPr lang="en-US" sz="1600" b="1" cap="all" dirty="0">
                        <a:solidFill>
                          <a:srgbClr val="666666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2020 NAMEPLATE</a:t>
                      </a:r>
                      <a:b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CAPACITY (MW)</a:t>
                      </a:r>
                      <a:endParaRPr lang="en-US" sz="1600" b="1" cap="all" dirty="0">
                        <a:solidFill>
                          <a:srgbClr val="666666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PERCENT OF NAMEPLATE</a:t>
                      </a:r>
                      <a:b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CAPACITY</a:t>
                      </a:r>
                      <a:endParaRPr lang="en-US" sz="1600" b="1" cap="all" dirty="0">
                        <a:solidFill>
                          <a:srgbClr val="666666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2020</a:t>
                      </a:r>
                      <a:b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GENERATION (MWH)</a:t>
                      </a:r>
                      <a:endParaRPr lang="en-US" sz="1600" b="1" cap="all" dirty="0">
                        <a:solidFill>
                          <a:srgbClr val="666666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PERCENT</a:t>
                      </a:r>
                      <a:b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600" b="1" cap="all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OF GENERATION</a:t>
                      </a:r>
                      <a:endParaRPr lang="en-US" sz="1600" b="1" cap="all" dirty="0">
                        <a:solidFill>
                          <a:srgbClr val="666666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5,754.7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25.61%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14,146,835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23.72%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Wind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11,406.9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34,182,302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57.32%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Nuclear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2,904,863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4.87%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Natural Gas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4,215.0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7,036,824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11.80%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1,025,215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1.72%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Other &amp; Other Renewables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207,440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Petroleum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111,111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61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22,082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9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22,470.4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59,636,672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mr-IN" sz="16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6480" y="5317218"/>
            <a:ext cx="520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https://iub.iowa.gov/iowas-electric-profile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2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1456268"/>
            <a:ext cx="10388009" cy="4217702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Challenges in planning for the future:</a:t>
            </a:r>
          </a:p>
          <a:p>
            <a:pPr lvl="1"/>
            <a:r>
              <a:rPr lang="en-US" dirty="0"/>
              <a:t>Uncertainties</a:t>
            </a:r>
          </a:p>
          <a:p>
            <a:pPr lvl="2"/>
            <a:r>
              <a:rPr lang="en-US" dirty="0"/>
              <a:t>Demand</a:t>
            </a:r>
          </a:p>
          <a:p>
            <a:pPr lvl="2"/>
            <a:r>
              <a:rPr lang="en-US" dirty="0"/>
              <a:t>Costs (investment, fuel)</a:t>
            </a:r>
          </a:p>
          <a:p>
            <a:pPr lvl="2"/>
            <a:r>
              <a:rPr lang="en-US" dirty="0"/>
              <a:t>Requirements for using renewable sources</a:t>
            </a:r>
          </a:p>
          <a:p>
            <a:pPr lvl="2"/>
            <a:r>
              <a:rPr lang="en-US" dirty="0"/>
              <a:t>Future carbon emission limit</a:t>
            </a:r>
          </a:p>
          <a:p>
            <a:pPr lvl="1"/>
            <a:r>
              <a:rPr lang="en-US" dirty="0"/>
              <a:t>Need to make decisions at different stages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50" y="4528668"/>
            <a:ext cx="118365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3A65"/>
                </a:solidFill>
                <a:latin typeface="Arial" charset="0"/>
                <a:ea typeface="Arial" charset="0"/>
                <a:cs typeface="Arial" charset="0"/>
              </a:rPr>
              <a:t>Flexible </a:t>
            </a:r>
            <a:r>
              <a:rPr lang="en-US" sz="2200" b="1" dirty="0">
                <a:solidFill>
                  <a:srgbClr val="003A65"/>
                </a:solidFill>
                <a:latin typeface="Arial" charset="0"/>
                <a:ea typeface="Arial" charset="0"/>
                <a:cs typeface="Arial" charset="0"/>
              </a:rPr>
              <a:t>electric generation portfolio will provide a more reliable planning for the future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332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Problem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81" y="1240599"/>
            <a:ext cx="10388009" cy="42177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Decision variables: Choose capacity for each electricity technology at each stage</a:t>
            </a:r>
          </a:p>
          <a:p>
            <a:r>
              <a:rPr lang="en-US" dirty="0"/>
              <a:t>Objective: Minimize total cost</a:t>
            </a:r>
          </a:p>
          <a:p>
            <a:pPr lvl="1"/>
            <a:r>
              <a:rPr lang="en-US" dirty="0"/>
              <a:t>Investment</a:t>
            </a:r>
          </a:p>
          <a:p>
            <a:pPr lvl="1"/>
            <a:r>
              <a:rPr lang="en-US" dirty="0"/>
              <a:t>Operations and maintenance</a:t>
            </a:r>
          </a:p>
          <a:p>
            <a:pPr lvl="1"/>
            <a:r>
              <a:rPr lang="en-US" dirty="0"/>
              <a:t>Cost of fuel generation</a:t>
            </a:r>
          </a:p>
          <a:p>
            <a:pPr lvl="1"/>
            <a:r>
              <a:rPr lang="en-US" dirty="0"/>
              <a:t>Salvage value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Capacity greater than demand</a:t>
            </a:r>
          </a:p>
          <a:p>
            <a:pPr lvl="1"/>
            <a:r>
              <a:rPr lang="en-US" dirty="0"/>
              <a:t>Power flow equations </a:t>
            </a:r>
          </a:p>
          <a:p>
            <a:pPr lvl="1"/>
            <a:r>
              <a:rPr lang="en-US" dirty="0"/>
              <a:t>Requirement that X% comes from renewable resources</a:t>
            </a:r>
          </a:p>
          <a:p>
            <a:pPr lvl="1"/>
            <a:r>
              <a:rPr lang="en-US" dirty="0"/>
              <a:t>Limit on carbon emissions</a:t>
            </a:r>
          </a:p>
          <a:p>
            <a:pPr lvl="1"/>
            <a:r>
              <a:rPr lang="en-US" dirty="0"/>
              <a:t>Limit on natural gas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964B7ADA-3112-4375-8CB9-7BCDA346747E}"/>
              </a:ext>
            </a:extLst>
          </p:cNvPr>
          <p:cNvSpPr/>
          <p:nvPr/>
        </p:nvSpPr>
        <p:spPr>
          <a:xfrm>
            <a:off x="8510601" y="1807163"/>
            <a:ext cx="668594" cy="3224979"/>
          </a:xfrm>
          <a:prstGeom prst="rightBrace">
            <a:avLst/>
          </a:prstGeom>
          <a:ln w="38100">
            <a:solidFill>
              <a:srgbClr val="003A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A6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C5C98C-D9AD-43D7-8EFD-D371E702CADD}"/>
              </a:ext>
            </a:extLst>
          </p:cNvPr>
          <p:cNvSpPr txBox="1"/>
          <p:nvPr/>
        </p:nvSpPr>
        <p:spPr>
          <a:xfrm>
            <a:off x="9210020" y="3135421"/>
            <a:ext cx="201797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003A65"/>
                </a:solidFill>
              </a:rPr>
              <a:t>Uncertainties</a:t>
            </a:r>
            <a:endParaRPr lang="en-US" sz="2600" dirty="0">
              <a:solidFill>
                <a:srgbClr val="003A6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B93033-3865-33EE-FC35-4DC704564ED5}"/>
              </a:ext>
            </a:extLst>
          </p:cNvPr>
          <p:cNvSpPr txBox="1"/>
          <p:nvPr/>
        </p:nvSpPr>
        <p:spPr>
          <a:xfrm>
            <a:off x="496636" y="5230298"/>
            <a:ext cx="1115658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>
                <a:latin typeface="Arial"/>
                <a:cs typeface="Times New Roman"/>
              </a:rPr>
              <a:t>D. Mejia-Giraldo and J. D. </a:t>
            </a:r>
            <a:r>
              <a:rPr lang="en-US" sz="1600" dirty="0" err="1">
                <a:latin typeface="Arial"/>
                <a:cs typeface="Times New Roman"/>
              </a:rPr>
              <a:t>McCalley</a:t>
            </a:r>
            <a:r>
              <a:rPr lang="en-US" sz="1600" dirty="0">
                <a:latin typeface="Arial"/>
                <a:cs typeface="Times New Roman"/>
              </a:rPr>
              <a:t>, “Maximizing future flexibility in electric generation portfolios,” </a:t>
            </a:r>
            <a:r>
              <a:rPr lang="en-US" sz="1600" i="1" dirty="0">
                <a:latin typeface="Arial"/>
                <a:cs typeface="Times New Roman"/>
              </a:rPr>
              <a:t>IEEE Transactions on Power Systems</a:t>
            </a:r>
            <a:r>
              <a:rPr lang="en-US" sz="1600" dirty="0">
                <a:latin typeface="Arial"/>
                <a:cs typeface="Times New Roman"/>
              </a:rPr>
              <a:t>, vol. 29, no. 1, pp. 279–288, 2014.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455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ea typeface="Arial" charset="0"/>
              </a:rPr>
              <a:t>Related research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5" y="1456268"/>
            <a:ext cx="10468220" cy="4217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/>
              <a:t>Electric generation planning with uncertainty         Stochastic programming</a:t>
            </a:r>
          </a:p>
          <a:p>
            <a:pPr lvl="1" algn="just"/>
            <a:r>
              <a:rPr lang="en-US" dirty="0"/>
              <a:t>Two-stage stochastic optimization </a:t>
            </a:r>
          </a:p>
          <a:p>
            <a:pPr lvl="1" algn="just"/>
            <a:r>
              <a:rPr lang="en-US" dirty="0"/>
              <a:t>Multi-stage stochastic optimization</a:t>
            </a:r>
          </a:p>
          <a:p>
            <a:pPr lvl="1" algn="just"/>
            <a:r>
              <a:rPr lang="en-US" dirty="0"/>
              <a:t>Large number of uncertain scenarios: scenario reduction methods </a:t>
            </a:r>
          </a:p>
          <a:p>
            <a:r>
              <a:rPr lang="en-US" dirty="0"/>
              <a:t>Limitations: </a:t>
            </a:r>
          </a:p>
          <a:p>
            <a:pPr lvl="1"/>
            <a:r>
              <a:rPr lang="en-US" dirty="0"/>
              <a:t>The number of required scenarios needs to be decided </a:t>
            </a:r>
          </a:p>
          <a:p>
            <a:pPr lvl="1"/>
            <a:r>
              <a:rPr lang="en-US" dirty="0"/>
              <a:t>The selected scenarios might ignore the valuable information from eliminated scenarios. </a:t>
            </a:r>
          </a:p>
          <a:p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BE198D9-C92A-0A93-FA13-06F0378F0C58}"/>
              </a:ext>
            </a:extLst>
          </p:cNvPr>
          <p:cNvSpPr/>
          <p:nvPr/>
        </p:nvSpPr>
        <p:spPr>
          <a:xfrm>
            <a:off x="6381687" y="1573305"/>
            <a:ext cx="457040" cy="1537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9057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8E8CB-911C-1FCC-A414-9B3EE65C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75C6B-232B-14DA-0022-1D59C5D2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5" y="1456267"/>
            <a:ext cx="10388009" cy="4317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Deep reinforcement learning</a:t>
            </a:r>
          </a:p>
          <a:p>
            <a:pPr lvl="1"/>
            <a:r>
              <a:rPr lang="en-US" dirty="0"/>
              <a:t>Provide the optimal generation planning for each simulated uncertain scenario using a learned neural network</a:t>
            </a:r>
          </a:p>
          <a:p>
            <a:pPr lvl="1"/>
            <a:r>
              <a:rPr lang="en-US" dirty="0"/>
              <a:t>The neural network is trained by the action and reward pairs</a:t>
            </a:r>
          </a:p>
          <a:p>
            <a:r>
              <a:rPr lang="en-US" b="1" dirty="0"/>
              <a:t>Myopic planning</a:t>
            </a:r>
          </a:p>
          <a:p>
            <a:pPr lvl="1"/>
            <a:r>
              <a:rPr lang="en-US" dirty="0"/>
              <a:t>Decision making that focuses on optimizing for the current period</a:t>
            </a:r>
          </a:p>
          <a:p>
            <a:pPr lvl="1"/>
            <a:r>
              <a:rPr lang="en-US" dirty="0"/>
              <a:t>Combine the Monte Carlo simulation with myopic planning to generate long-term planning for electric generation.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608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CC2B3-8B4D-2849-3372-3CBA3E70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Deep-learning methodology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3484C6-E70A-BB1A-1F45-A22B31CCE2FD}"/>
              </a:ext>
            </a:extLst>
          </p:cNvPr>
          <p:cNvSpPr txBox="1"/>
          <p:nvPr/>
        </p:nvSpPr>
        <p:spPr>
          <a:xfrm>
            <a:off x="5519057" y="0"/>
            <a:ext cx="69078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R. </a:t>
            </a:r>
            <a:r>
              <a:rPr lang="en-US" sz="1600" dirty="0" err="1">
                <a:latin typeface="Arial"/>
                <a:cs typeface="Arial"/>
              </a:rPr>
              <a:t>Giahi</a:t>
            </a:r>
            <a:r>
              <a:rPr lang="en-US" sz="1600" dirty="0">
                <a:latin typeface="Arial"/>
                <a:cs typeface="Arial"/>
              </a:rPr>
              <a:t>, 2020. “Sequential decision making and simulation-optimization for the design of complex engineering systems.” PhD Dissertation, Iowa State University. </a:t>
            </a:r>
            <a:r>
              <a:rPr lang="en-US" sz="1600" dirty="0">
                <a:latin typeface="Arial"/>
                <a:cs typeface="Arial"/>
                <a:hlinkClick r:id="rId2"/>
              </a:rPr>
              <a:t>https://lib.dr.iastate.edu/etd/18317/</a:t>
            </a:r>
            <a:r>
              <a:rPr lang="en-US" sz="1600" dirty="0">
                <a:latin typeface="Arial"/>
                <a:cs typeface="Arial"/>
              </a:rPr>
              <a:t> </a:t>
            </a:r>
          </a:p>
        </p:txBody>
      </p:sp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2107A7D-8250-8830-AB9D-355E360F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95" y="1036425"/>
            <a:ext cx="9812475" cy="4717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319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AD2DE-F71A-8F39-27E3-1FEDCBC4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34950-2524-1400-EFAF-1B2B2FA7B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Planning horizon = 10 years = 5 periods</a:t>
            </a:r>
          </a:p>
          <a:p>
            <a:r>
              <a:rPr lang="en-US" dirty="0"/>
              <a:t>Each period consists of 3 demand profiles</a:t>
            </a:r>
          </a:p>
          <a:p>
            <a:r>
              <a:rPr lang="en-US" dirty="0"/>
              <a:t>Uncertainties:</a:t>
            </a:r>
          </a:p>
          <a:p>
            <a:pPr lvl="1"/>
            <a:r>
              <a:rPr lang="en-US" dirty="0"/>
              <a:t>investment in wind power</a:t>
            </a:r>
          </a:p>
          <a:p>
            <a:pPr lvl="1"/>
            <a:r>
              <a:rPr lang="en-US" dirty="0"/>
              <a:t>demand for each time period</a:t>
            </a:r>
          </a:p>
          <a:p>
            <a:pPr lvl="1"/>
            <a:r>
              <a:rPr lang="en-US" dirty="0"/>
              <a:t>renewable power source percentage</a:t>
            </a:r>
          </a:p>
          <a:p>
            <a:pPr lvl="1"/>
            <a:r>
              <a:rPr lang="en-US" dirty="0"/>
              <a:t>carbon emission limit</a:t>
            </a:r>
          </a:p>
          <a:p>
            <a:r>
              <a:rPr lang="en-US" dirty="0"/>
              <a:t>For each uncertain parameter, 2 potential change rates are considered</a:t>
            </a:r>
          </a:p>
          <a:p>
            <a:r>
              <a:rPr lang="en-US" dirty="0"/>
              <a:t>Assume that the fuel-based technology using coal and natural gas will need to retire in the next 10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8181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for electricity generation</a:t>
            </a:r>
            <a:endParaRPr lang="en-US" dirty="0"/>
          </a:p>
        </p:txBody>
      </p:sp>
      <p:pic>
        <p:nvPicPr>
          <p:cNvPr id="1026" name="Picture 2" descr="Coal Gas | Coal Mine Methane | Coal Seam Me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5" y="1324396"/>
            <a:ext cx="2977541" cy="20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ural 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03" y="1320223"/>
            <a:ext cx="4361561" cy="199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ld's first recyclable wind turbines will be turned into TVs in 30 years  time | Euro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52" y="1325880"/>
            <a:ext cx="3543808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Machinery Used in Nuclear Power St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76" y="3633656"/>
            <a:ext cx="3329398" cy="201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a hydroelectric dam works_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14" y="3633656"/>
            <a:ext cx="3613659" cy="201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55526" y="5412259"/>
            <a:ext cx="5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37425826"/>
      </p:ext>
    </p:extLst>
  </p:cSld>
  <p:clrMapOvr>
    <a:masterClrMapping/>
  </p:clrMapOvr>
</p:sld>
</file>

<file path=ppt/theme/theme1.xml><?xml version="1.0" encoding="utf-8"?>
<a:theme xmlns:a="http://schemas.openxmlformats.org/drawingml/2006/main" name="nchcmmConference">
  <a:themeElements>
    <a:clrScheme name="Ascend 2021">
      <a:dk1>
        <a:srgbClr val="000000"/>
      </a:dk1>
      <a:lt1>
        <a:srgbClr val="FFFFFF"/>
      </a:lt1>
      <a:dk2>
        <a:srgbClr val="003F73"/>
      </a:dk2>
      <a:lt2>
        <a:srgbClr val="808285"/>
      </a:lt2>
      <a:accent1>
        <a:srgbClr val="00B0DF"/>
      </a:accent1>
      <a:accent2>
        <a:srgbClr val="BD472A"/>
      </a:accent2>
      <a:accent3>
        <a:srgbClr val="490011"/>
      </a:accent3>
      <a:accent4>
        <a:srgbClr val="41404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cend PowerPoint Template.pptx" id="{6B76EA3F-413A-4ECD-A6FD-E5093A6E2ACC}" vid="{158D9025-9686-4332-ACDE-B7620EF3A9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Ascend-2021-presentation-template (1)</Template>
  <TotalTime>2808</TotalTime>
  <Words>492</Words>
  <Application>Microsoft Macintosh PowerPoint</Application>
  <PresentationFormat>Widescreen</PresentationFormat>
  <Paragraphs>146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Times New Roman</vt:lpstr>
      <vt:lpstr>Arial</vt:lpstr>
      <vt:lpstr>nchcmmConference</vt:lpstr>
      <vt:lpstr>PowerPoint Presentation</vt:lpstr>
      <vt:lpstr>Introduction</vt:lpstr>
      <vt:lpstr>Introduction</vt:lpstr>
      <vt:lpstr>Problem description</vt:lpstr>
      <vt:lpstr>Related research</vt:lpstr>
      <vt:lpstr>Methodology</vt:lpstr>
      <vt:lpstr>Deep-learning methodology</vt:lpstr>
      <vt:lpstr>Application</vt:lpstr>
      <vt:lpstr>Alternatives for electricity generation</vt:lpstr>
      <vt:lpstr>Myopic planning results for the state of Iowa </vt:lpstr>
      <vt:lpstr>Preliminary conclusions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Morgan</dc:creator>
  <cp:lastModifiedBy>Microsoft Office User</cp:lastModifiedBy>
  <cp:revision>309</cp:revision>
  <dcterms:created xsi:type="dcterms:W3CDTF">2021-10-19T13:12:44Z</dcterms:created>
  <dcterms:modified xsi:type="dcterms:W3CDTF">2022-05-23T04:07:08Z</dcterms:modified>
</cp:coreProperties>
</file>