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78" r:id="rId3"/>
    <p:sldId id="327" r:id="rId4"/>
    <p:sldId id="320" r:id="rId5"/>
    <p:sldId id="257" r:id="rId6"/>
    <p:sldId id="317" r:id="rId7"/>
    <p:sldId id="261" r:id="rId8"/>
    <p:sldId id="262" r:id="rId9"/>
    <p:sldId id="265" r:id="rId10"/>
    <p:sldId id="316" r:id="rId11"/>
    <p:sldId id="277" r:id="rId12"/>
    <p:sldId id="266" r:id="rId13"/>
    <p:sldId id="267" r:id="rId14"/>
    <p:sldId id="321" r:id="rId15"/>
    <p:sldId id="325" r:id="rId16"/>
    <p:sldId id="318" r:id="rId17"/>
    <p:sldId id="271" r:id="rId18"/>
    <p:sldId id="326" r:id="rId19"/>
    <p:sldId id="322" r:id="rId20"/>
    <p:sldId id="314" r:id="rId21"/>
    <p:sldId id="323" r:id="rId22"/>
    <p:sldId id="272" r:id="rId23"/>
    <p:sldId id="315" r:id="rId24"/>
    <p:sldId id="324" r:id="rId25"/>
    <p:sldId id="274" r:id="rId26"/>
    <p:sldId id="31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5" autoAdjust="0"/>
    <p:restoredTop sz="94249" autoAdjust="0"/>
  </p:normalViewPr>
  <p:slideViewPr>
    <p:cSldViewPr snapToGrid="0">
      <p:cViewPr varScale="1">
        <p:scale>
          <a:sx n="72" d="100"/>
          <a:sy n="72" d="100"/>
        </p:scale>
        <p:origin x="5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AD11E-A958-4932-8309-FB9AE82E4DF8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E6A75-644C-4866-A82A-EB1B872CED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09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article" TargetMode="External"/><Relationship Id="rId3" Type="http://schemas.openxmlformats.org/officeDocument/2006/relationships/hyperlink" Target="https://en.wikipedia.org/wiki/Stochastic_process" TargetMode="External"/><Relationship Id="rId7" Type="http://schemas.openxmlformats.org/officeDocument/2006/relationships/hyperlink" Target="https://en.wikipedia.org/wiki/Stochastic_drift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Wiener_process" TargetMode="External"/><Relationship Id="rId5" Type="http://schemas.openxmlformats.org/officeDocument/2006/relationships/hyperlink" Target="https://en.wikipedia.org/wiki/Brownian_motion" TargetMode="External"/><Relationship Id="rId10" Type="http://schemas.openxmlformats.org/officeDocument/2006/relationships/hyperlink" Target="https://en.wikipedia.org/wiki/Gas" TargetMode="External"/><Relationship Id="rId4" Type="http://schemas.openxmlformats.org/officeDocument/2006/relationships/hyperlink" Target="https://en.wikipedia.org/wiki/Logarithm" TargetMode="External"/><Relationship Id="rId9" Type="http://schemas.openxmlformats.org/officeDocument/2006/relationships/hyperlink" Target="https://en.wikipedia.org/wiki/Liquid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/>
              <a:t>A </a:t>
            </a:r>
            <a:r>
              <a:rPr lang="en-GB" b="1" dirty="0"/>
              <a:t>geometric Brownian motion (GBM)</a:t>
            </a:r>
            <a:r>
              <a:rPr lang="en-GB" dirty="0"/>
              <a:t> (also known as </a:t>
            </a:r>
            <a:r>
              <a:rPr lang="en-GB" b="1" dirty="0"/>
              <a:t>exponential Brownian motion</a:t>
            </a:r>
            <a:r>
              <a:rPr lang="en-GB" dirty="0"/>
              <a:t>) is a continuous-time </a:t>
            </a:r>
            <a:r>
              <a:rPr lang="en-GB" dirty="0">
                <a:hlinkClick r:id="rId3" tooltip="Stochastic process"/>
              </a:rPr>
              <a:t>stochastic process</a:t>
            </a:r>
            <a:r>
              <a:rPr lang="en-GB" dirty="0"/>
              <a:t> in which the </a:t>
            </a:r>
            <a:r>
              <a:rPr lang="en-GB" dirty="0">
                <a:hlinkClick r:id="rId4" tooltip="Logarithm"/>
              </a:rPr>
              <a:t>logarithm</a:t>
            </a:r>
            <a:r>
              <a:rPr lang="en-GB" dirty="0"/>
              <a:t> of the randomly varying quantity follows a </a:t>
            </a:r>
            <a:r>
              <a:rPr lang="en-GB" dirty="0">
                <a:hlinkClick r:id="rId5" tooltip="Brownian motion"/>
              </a:rPr>
              <a:t>Brownian motion</a:t>
            </a:r>
            <a:r>
              <a:rPr lang="en-GB" dirty="0"/>
              <a:t> (also called a </a:t>
            </a:r>
            <a:r>
              <a:rPr lang="en-GB" dirty="0">
                <a:hlinkClick r:id="rId6"/>
              </a:rPr>
              <a:t>Wiener process</a:t>
            </a:r>
            <a:r>
              <a:rPr lang="en-GB" dirty="0"/>
              <a:t>) with </a:t>
            </a:r>
            <a:r>
              <a:rPr lang="en-GB" dirty="0">
                <a:hlinkClick r:id="rId7" tooltip="Stochastic drift"/>
              </a:rPr>
              <a:t>drift</a:t>
            </a:r>
            <a:r>
              <a:rPr lang="en-GB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GB" b="1" dirty="0"/>
              <a:t>Brownian motion </a:t>
            </a:r>
            <a:r>
              <a:rPr lang="en-GB" dirty="0"/>
              <a:t>is the random motion of </a:t>
            </a:r>
            <a:r>
              <a:rPr lang="en-GB" dirty="0">
                <a:hlinkClick r:id="rId8" tooltip="Particle"/>
              </a:rPr>
              <a:t>particles</a:t>
            </a:r>
            <a:r>
              <a:rPr lang="en-GB" dirty="0"/>
              <a:t> suspended in a medium (a </a:t>
            </a:r>
            <a:r>
              <a:rPr lang="en-GB" dirty="0">
                <a:hlinkClick r:id="rId9"/>
              </a:rPr>
              <a:t>liquid</a:t>
            </a:r>
            <a:r>
              <a:rPr lang="en-GB" dirty="0"/>
              <a:t> or a </a:t>
            </a:r>
            <a:r>
              <a:rPr lang="en-GB" dirty="0">
                <a:hlinkClick r:id="rId10" tooltip="Gas"/>
              </a:rPr>
              <a:t>gas</a:t>
            </a:r>
            <a:r>
              <a:rPr lang="en-GB" dirty="0"/>
              <a:t>)</a:t>
            </a:r>
          </a:p>
          <a:p>
            <a:pPr algn="just">
              <a:lnSpc>
                <a:spcPct val="150000"/>
              </a:lnSpc>
            </a:pPr>
            <a:r>
              <a:rPr lang="en-GB" b="1" dirty="0"/>
              <a:t>stochastic drift</a:t>
            </a:r>
            <a:r>
              <a:rPr lang="en-GB" dirty="0"/>
              <a:t> is the change of the average value of a </a:t>
            </a:r>
            <a:r>
              <a:rPr lang="en-GB" dirty="0">
                <a:hlinkClick r:id="rId3"/>
              </a:rPr>
              <a:t>stochastic (random) process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CE6A75-644C-4866-A82A-EB1B872CED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5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0393B-A03B-474C-90C7-2FD6A9430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E2FBC-B630-443B-A3E7-8F9911BDA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054AB-41B5-4D2F-B19E-7ED6634F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5855-CA90-4621-A533-C23084A43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C3809-5B9D-4A05-9AB0-42A17D2A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45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435A5-8CEC-4086-9A52-A7A905CB7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0854BC-56D5-4BE8-9016-B03B863BC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B96C3-8CE3-4103-8C64-F6D7A973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0F017-55F7-48F9-8281-42D53BB9A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79A81-5A58-48C9-B29F-520ED7145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16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D1C066-28A7-42EC-8480-ED0739332F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D30CE1-85F3-4C9B-8C0A-2E5EFBF75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6D3AF-20CC-48C5-9CD7-C79ECB5D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36F40-AAAE-4B7E-A5B9-F40CB38A8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0A4CD-B749-4AB5-B841-3D765F7E6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89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08516-CCF0-455E-BE66-AAA48F001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03DFE-E548-4FB0-804C-7864A729A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D4C08-E0B8-40D3-B468-7A66ADED2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CC712-D564-4FB3-B65B-19D24623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5C49B-6DFC-4CF1-9FBC-630BCA682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9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B1355-2B9A-46B4-9157-26E15ACB1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374CE-5414-4FE3-AAFB-E5DB1915D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6CA5C-AAD8-40F2-B0BA-D52A0BC2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2D40B-2098-4D12-ADDE-74B9F0BE2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BDF0F-11A1-4D49-8456-30752DAF2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5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FABCE-18FA-45A9-888D-9C127661B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1CD0D-7503-47B7-B9B7-125B8B342C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D81E6E-928F-4926-85F9-E1619B4F9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344FC1-D699-46F2-A6D1-8783C4682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A0544-4B7A-4C86-AD93-6BC88CE54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60F83A-1FFD-4075-BEBD-03B0D82C4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63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9CC38-7806-4F21-B083-92D4C73F5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428BD-4067-4D22-922A-12B64A9EF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04CAF-CC90-4A57-9EC3-D92F05213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5E2145-0C5B-46C5-A9B5-5A05F39CCB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374FBE-1508-40EF-B6D7-DC40AF753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046D49-B634-4CF0-A5F6-7CED1BAF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B75A2C-68EF-4799-B1C2-4DD13FAB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D3B15F-0CB1-4250-BB4C-967472E4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7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30D49-ABBA-441B-90CD-388A34F47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95AD8F-B40F-4D57-AEFF-484147EA7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CB226F-1C9F-4236-A2C2-EDBB63992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46E9F1-5BD7-49FA-A2BD-980B5982B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21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99F530-804F-4758-A859-C235A1A0B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D1F3D1-C14C-4832-A1A0-19CECCCA7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6EC88-F4B7-478F-AD63-69C8A98E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36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101DB-5586-4491-A7A7-5C38FB985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4529C-B92F-47A1-8707-E6675326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82B0E-5823-4D98-BE59-879888706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B72FC9-978D-40CA-9B8A-D90E4B40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42B86-FCDF-4C15-8F0F-C01112A0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DD49D-1D99-41D1-99A6-3428D23CA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93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3E108-33A4-491D-9C05-33B6DCAD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F00C7C-BEE4-41E7-8D37-CB00F73F94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689D36-66D9-459B-8F54-24885EDA5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AA48E-3EC2-439D-B0F5-12D16BA3C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197071-5010-49C7-A748-6DA5CFDAC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4FE37-9602-486C-9D51-D4DDE959C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36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48D255-D0DE-4829-8F99-5F3F767B9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745C4-BCE9-42AB-91EA-B6441783A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EFE20-C045-4002-9290-2732A60FA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66B96-85B6-49B5-BAE0-A11AC79EA8E7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293E9-AD4A-4522-B1CC-4D31371B1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67369-C751-4531-B423-CD6DC5D99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12280-A60A-47F9-9CDD-5DB414A818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6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404CEF-B81C-4E86-AC0C-29D8C319D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GB" sz="7200" dirty="0">
                <a:solidFill>
                  <a:schemeClr val="accent1">
                    <a:lumMod val="75000"/>
                  </a:schemeClr>
                </a:solidFill>
              </a:rPr>
              <a:t>Valuation of a generator option to a community</a:t>
            </a:r>
            <a:endParaRPr lang="en-US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0B8A3A-0B26-4ED7-AA1B-C2B207FF0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GB" sz="2800" dirty="0"/>
              <a:t>Gazi Nazia Nur</a:t>
            </a:r>
            <a:endParaRPr lang="en-US" sz="2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7582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186C1-8AC3-4EF0-AA48-46F64B200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Input and output of demand lattice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6BB41F-D7E6-4E66-B3CD-0501578B34D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2400" dirty="0">
                    <a:solidFill>
                      <a:schemeClr val="tx1"/>
                    </a:solidFill>
                  </a:rPr>
                  <a:t>Initial demand at time 0, S = 200 MW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2400" dirty="0">
                    <a:solidFill>
                      <a:schemeClr val="tx1"/>
                    </a:solidFill>
                  </a:rPr>
                  <a:t>Volatility, σ = 30%/year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2400" dirty="0">
                    <a:solidFill>
                      <a:schemeClr val="tx1"/>
                    </a:solidFill>
                  </a:rPr>
                  <a:t>Time-period span, Δ𝑡 = 1</a:t>
                </a:r>
                <a:r>
                  <a:rPr lang="en-GB" sz="2400" dirty="0"/>
                  <a:t> </a:t>
                </a:r>
                <a:r>
                  <a:rPr lang="en-GB" sz="2400" dirty="0">
                    <a:solidFill>
                      <a:schemeClr val="tx1"/>
                    </a:solidFill>
                  </a:rPr>
                  <a:t>year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2400" dirty="0">
                    <a:solidFill>
                      <a:schemeClr val="tx1"/>
                    </a:solidFill>
                  </a:rPr>
                  <a:t>Number of time periods, T = 3			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2400" dirty="0">
                    <a:solidFill>
                      <a:schemeClr val="tx1"/>
                    </a:solidFill>
                  </a:rPr>
                  <a:t>Up value,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nor/>
                          </m:rPr>
                          <a:rPr lang="en-US" sz="2400" dirty="0"/>
                          <m:t>σ</m:t>
                        </m:r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 × </m:t>
                        </m:r>
                        <m:rad>
                          <m:radPr>
                            <m:degHide m:val="on"/>
                            <m:ctrlPr>
                              <a:rPr lang="en-GB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l-GR" sz="2400" b="0" i="1" dirty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GB" sz="2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</m:sup>
                    </m:sSup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= 1.35	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2400" dirty="0">
                    <a:solidFill>
                      <a:schemeClr val="tx1"/>
                    </a:solidFill>
                  </a:rPr>
                  <a:t>Down value,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= 0.7408	</a:t>
                </a:r>
              </a:p>
              <a:p>
                <a:endParaRPr lang="en-GB" sz="2800" dirty="0">
                  <a:solidFill>
                    <a:schemeClr val="tx1"/>
                  </a:solidFill>
                </a:endParaRPr>
              </a:p>
              <a:p>
                <a:endParaRPr lang="en-US" sz="2800" dirty="0">
                  <a:solidFill>
                    <a:schemeClr val="tx1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6BB41F-D7E6-4E66-B3CD-0501578B34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D64B147-EF9D-4499-8D6C-D33E33CEB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8036" y="2323290"/>
            <a:ext cx="5746712" cy="2775540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8FEBFF3-AF6E-494C-A2C6-51AFEA277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10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078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Option valuation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600" dirty="0"/>
              <a:t>In our example, the option is adding a generator to the network</a:t>
            </a:r>
          </a:p>
          <a:p>
            <a:pPr algn="just">
              <a:lnSpc>
                <a:spcPct val="150000"/>
              </a:lnSpc>
            </a:pPr>
            <a:r>
              <a:rPr lang="en-US" sz="2600" dirty="0"/>
              <a:t>We are assuming: </a:t>
            </a:r>
          </a:p>
          <a:p>
            <a:pPr lvl="1" algn="just">
              <a:lnSpc>
                <a:spcPct val="150000"/>
              </a:lnSpc>
            </a:pPr>
            <a:r>
              <a:rPr lang="en-US" dirty="0"/>
              <a:t>The option is a European call option for simplicity; </a:t>
            </a:r>
            <a:r>
              <a:rPr lang="en-GB" dirty="0"/>
              <a:t>European-style options may be exercised only at expiration</a:t>
            </a:r>
          </a:p>
          <a:p>
            <a:pPr lvl="1" algn="just">
              <a:lnSpc>
                <a:spcPct val="150000"/>
              </a:lnSpc>
            </a:pPr>
            <a:r>
              <a:rPr lang="en-US" dirty="0"/>
              <a:t>The option can be exercised at expiration after knowing the demand at that time period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11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462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Option valuation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Option value is calculated from option value tree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To solve the problem, we are considering two cases</a:t>
            </a:r>
          </a:p>
          <a:p>
            <a:pPr lvl="1" algn="just">
              <a:lnSpc>
                <a:spcPct val="150000"/>
              </a:lnSpc>
            </a:pPr>
            <a:r>
              <a:rPr lang="en-GB" sz="2200" dirty="0"/>
              <a:t>Case 1: A generator is not added to bus 1 </a:t>
            </a:r>
          </a:p>
          <a:p>
            <a:pPr lvl="1" algn="just">
              <a:lnSpc>
                <a:spcPct val="150000"/>
              </a:lnSpc>
            </a:pPr>
            <a:r>
              <a:rPr lang="en-GB" sz="2200" dirty="0"/>
              <a:t>Case 2: A generator is added to bus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12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514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1092" cy="1325563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Input of option valuation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GB" sz="2400" dirty="0"/>
                  <a:t>To construct the option value tree, we will need the demand lattice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GB" sz="2400" dirty="0"/>
                  <a:t>Other inputs of the option valuation are: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400" b="1" i="0" u="none" strike="noStrike" dirty="0">
                    <a:solidFill>
                      <a:schemeClr val="accent5">
                        <a:lumMod val="75000"/>
                      </a:schemeClr>
                    </a:solidFill>
                    <a:effectLst/>
                  </a:rPr>
                  <a:t>Risk-free discount rate, r: </a:t>
                </a:r>
                <a:r>
                  <a:rPr lang="en-US" sz="2400" b="0" i="0" u="none" strike="noStrike" dirty="0">
                    <a:solidFill>
                      <a:schemeClr val="tx1"/>
                    </a:solidFill>
                    <a:effectLst/>
                  </a:rPr>
                  <a:t>It is </a:t>
                </a:r>
                <a:r>
                  <a:rPr lang="en-GB" sz="2400" dirty="0">
                    <a:solidFill>
                      <a:schemeClr val="tx1"/>
                    </a:solidFill>
                  </a:rPr>
                  <a:t>the theoretical rate of return of an investment with zero risk. As we are assuming continuous compounding, the risk-free discount rate,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</m:e>
                    </m:func>
                  </m:oMath>
                </a14:m>
                <a:endParaRPr lang="en-GB" sz="2400" b="0" dirty="0">
                  <a:solidFill>
                    <a:schemeClr val="tx1"/>
                  </a:solidFill>
                </a:endParaRPr>
              </a:p>
              <a:p>
                <a:pPr lvl="1" algn="just">
                  <a:lnSpc>
                    <a:spcPct val="150000"/>
                  </a:lnSpc>
                </a:pPr>
                <a:r>
                  <a:rPr lang="en-GB" sz="2200" dirty="0">
                    <a:solidFill>
                      <a:schemeClr val="tx1"/>
                    </a:solidFill>
                  </a:rPr>
                  <a:t>We follow a risk-neutral approach; </a:t>
                </a:r>
                <a:r>
                  <a:rPr lang="en-US" sz="22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p</a:t>
                </a:r>
                <a:r>
                  <a:rPr lang="en-US" sz="2200" dirty="0">
                    <a:solidFill>
                      <a:srgbClr val="00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retend investors do not care about risk and therefore, the expected return on the asset is the risk-free interest rate</a:t>
                </a:r>
              </a:p>
              <a:p>
                <a:pPr marL="457200" lvl="1" indent="0" algn="just">
                  <a:lnSpc>
                    <a:spcPct val="150000"/>
                  </a:lnSpc>
                  <a:buNone/>
                </a:pP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13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828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1092" cy="1325563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Input of option valuation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b="1" dirty="0">
                    <a:solidFill>
                      <a:schemeClr val="accent5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Risk neutral probability, q: </a:t>
                </a:r>
                <a:r>
                  <a:rPr lang="en-US" sz="2400" dirty="0">
                    <a:latin typeface="Calibri" panose="020F0502020204030204" pitchFamily="34" charset="0"/>
                  </a:rPr>
                  <a:t>This is</a:t>
                </a:r>
                <a:r>
                  <a:rPr lang="en-GB" sz="2400" dirty="0"/>
                  <a:t> the probability of potential future outcome adjusted for risk. In short, it is the probability of the demand </a:t>
                </a:r>
                <a:r>
                  <a:rPr lang="en-US" sz="2400" b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</a:t>
                </a:r>
                <a:r>
                  <a:rPr lang="en-GB" sz="2400" dirty="0">
                    <a:solidFill>
                      <a:schemeClr val="tx1"/>
                    </a:solidFill>
                  </a:rPr>
                  <a:t>going up after </a:t>
                </a:r>
                <a:r>
                  <a:rPr lang="en-GB" sz="2400" dirty="0"/>
                  <a:t>one time period: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  <a:p>
                <a:pPr lvl="1" algn="just">
                  <a:lnSpc>
                    <a:spcPct val="150000"/>
                  </a:lnSpc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Calculate the expected future value of the option in this risk-neutral world and discount it at the risk-free interest rate. This approach is called the </a:t>
                </a:r>
                <a:r>
                  <a:rPr lang="en-US" sz="2200" i="1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risk-neutral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approach</a:t>
                </a:r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14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512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1092" cy="1325563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Input of option valuation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 algn="just">
              <a:lnSpc>
                <a:spcPct val="150000"/>
              </a:lnSpc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benefit of this risk-neutral pricing approach is that once the risk-neutral probabilities are calculated, they can be used to price every asset based on its expected payoff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If real-world probabilities were used, the expected values of each security would need to be adjusted for its individual risk profile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Exercise price, K: </a:t>
            </a:r>
            <a:r>
              <a:rPr lang="en-US" sz="2400" dirty="0"/>
              <a:t>For our example, it is the construction price of the generator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15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314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Input of option valuation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GB" sz="2400" dirty="0"/>
                  <a:t>Risk-free discount rate, r = 5 % compounded annually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GB" sz="2400" dirty="0"/>
                  <a:t>Risk-free discount rate,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GB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ln</m:t>
                    </m:r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⁡(1+</m:t>
                    </m:r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= 4.879 % per annum compounded continuously		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GB" sz="2400" dirty="0"/>
                  <a:t>Risk-neutral probability,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den>
                    </m:f>
                  </m:oMath>
                </a14:m>
                <a:r>
                  <a:rPr lang="en-GB" sz="2400" dirty="0"/>
                  <a:t> = 0.5077	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GB" sz="2400" dirty="0"/>
                  <a:t>(1-q)	= 0.4923	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GB" sz="2400" dirty="0"/>
                  <a:t>Construction cost, K = $0.1 million</a:t>
                </a:r>
              </a:p>
              <a:p>
                <a:pPr algn="just">
                  <a:lnSpc>
                    <a:spcPct val="150000"/>
                  </a:lnSpc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r="-870" b="-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16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446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0FE4483D-9E95-4CCF-B43A-52B013C63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Process of option valuation</a:t>
            </a:r>
            <a:endParaRPr lang="en-US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403D1F60-3577-4E3B-8EEB-CF01C5836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65914" cy="435133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GB" sz="2600" dirty="0"/>
              <a:t>To start with option valuation, we need the demand lattice</a:t>
            </a:r>
          </a:p>
          <a:p>
            <a:pPr algn="just">
              <a:lnSpc>
                <a:spcPct val="150000"/>
              </a:lnSpc>
            </a:pPr>
            <a:r>
              <a:rPr lang="en-GB" sz="2600" dirty="0"/>
              <a:t>Initially demand is 200 MW</a:t>
            </a:r>
          </a:p>
          <a:p>
            <a:pPr algn="just">
              <a:lnSpc>
                <a:spcPct val="150000"/>
              </a:lnSpc>
            </a:pPr>
            <a:r>
              <a:rPr lang="en-GB" sz="2600" dirty="0"/>
              <a:t>The probability of demand going up after one time period and be 269.97 MW is q and the probability of demand going down to 148.16 MW is (1-q)</a:t>
            </a:r>
          </a:p>
          <a:p>
            <a:pPr>
              <a:lnSpc>
                <a:spcPct val="150000"/>
              </a:lnSpc>
            </a:pPr>
            <a:endParaRPr lang="en-GB" sz="2400" dirty="0"/>
          </a:p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A836ED6-6C75-435C-976A-F729AD219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7064" y="2041230"/>
            <a:ext cx="5746712" cy="277554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5DB82D7-20F3-4903-AC50-9CA6C9FE2CBD}"/>
              </a:ext>
            </a:extLst>
          </p:cNvPr>
          <p:cNvSpPr txBox="1"/>
          <p:nvPr/>
        </p:nvSpPr>
        <p:spPr>
          <a:xfrm flipH="1">
            <a:off x="8580119" y="5167312"/>
            <a:ext cx="1768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Demand lattice</a:t>
            </a:r>
            <a:endParaRPr lang="en-US" sz="2000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C90624E-2A4C-4380-B809-80787D193A63}"/>
              </a:ext>
            </a:extLst>
          </p:cNvPr>
          <p:cNvCxnSpPr>
            <a:cxnSpLocks/>
          </p:cNvCxnSpPr>
          <p:nvPr/>
        </p:nvCxnSpPr>
        <p:spPr>
          <a:xfrm>
            <a:off x="7358743" y="4034227"/>
            <a:ext cx="827314" cy="160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C97978A-49B9-4CDE-A9E7-697B9863385A}"/>
              </a:ext>
            </a:extLst>
          </p:cNvPr>
          <p:cNvSpPr txBox="1"/>
          <p:nvPr/>
        </p:nvSpPr>
        <p:spPr>
          <a:xfrm>
            <a:off x="7378092" y="4105589"/>
            <a:ext cx="841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1-q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83069C9-581E-4A03-B001-C4C5D1C8FFFB}"/>
              </a:ext>
            </a:extLst>
          </p:cNvPr>
          <p:cNvGrpSpPr/>
          <p:nvPr/>
        </p:nvGrpSpPr>
        <p:grpSpPr>
          <a:xfrm>
            <a:off x="7344229" y="3339716"/>
            <a:ext cx="878897" cy="1170700"/>
            <a:chOff x="7344229" y="3339716"/>
            <a:chExt cx="878897" cy="1170700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0EC61E3-87EB-45D4-8D32-E86122992557}"/>
                </a:ext>
              </a:extLst>
            </p:cNvPr>
            <p:cNvCxnSpPr/>
            <p:nvPr/>
          </p:nvCxnSpPr>
          <p:spPr>
            <a:xfrm flipV="1">
              <a:off x="7344229" y="3715658"/>
              <a:ext cx="841828" cy="1596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F6181B0-3225-4452-B3C5-37A222B03AEE}"/>
                </a:ext>
              </a:extLst>
            </p:cNvPr>
            <p:cNvSpPr txBox="1"/>
            <p:nvPr/>
          </p:nvSpPr>
          <p:spPr>
            <a:xfrm>
              <a:off x="7479688" y="3339716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endParaRPr lang="en-US" sz="20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F70DE764-543C-403D-8E0A-92FE4483F701}"/>
                </a:ext>
              </a:extLst>
            </p:cNvPr>
            <p:cNvCxnSpPr>
              <a:cxnSpLocks/>
            </p:cNvCxnSpPr>
            <p:nvPr/>
          </p:nvCxnSpPr>
          <p:spPr>
            <a:xfrm>
              <a:off x="7361949" y="4038944"/>
              <a:ext cx="827314" cy="16040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AF3A46C-FCBC-4DD6-A5A2-E3355B1275E1}"/>
                </a:ext>
              </a:extLst>
            </p:cNvPr>
            <p:cNvSpPr txBox="1"/>
            <p:nvPr/>
          </p:nvSpPr>
          <p:spPr>
            <a:xfrm>
              <a:off x="7381298" y="4110306"/>
              <a:ext cx="8418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accent1">
                      <a:lumMod val="50000"/>
                    </a:schemeClr>
                  </a:solidFill>
                </a:rPr>
                <a:t>1-q</a:t>
              </a:r>
              <a:endParaRPr lang="en-US" sz="20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6C8E4C6-2D51-413F-A110-66D26A50DCB7}"/>
              </a:ext>
            </a:extLst>
          </p:cNvPr>
          <p:cNvGrpSpPr/>
          <p:nvPr/>
        </p:nvGrpSpPr>
        <p:grpSpPr>
          <a:xfrm>
            <a:off x="8798036" y="3118231"/>
            <a:ext cx="878897" cy="1170700"/>
            <a:chOff x="7344229" y="3339716"/>
            <a:chExt cx="878897" cy="1170700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B6C389CD-802C-4E68-B9FD-32B12744383F}"/>
                </a:ext>
              </a:extLst>
            </p:cNvPr>
            <p:cNvCxnSpPr/>
            <p:nvPr/>
          </p:nvCxnSpPr>
          <p:spPr>
            <a:xfrm flipV="1">
              <a:off x="7344229" y="3715658"/>
              <a:ext cx="841828" cy="1596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356C06C-3A4D-4368-AE99-D78F590BA867}"/>
                </a:ext>
              </a:extLst>
            </p:cNvPr>
            <p:cNvSpPr txBox="1"/>
            <p:nvPr/>
          </p:nvSpPr>
          <p:spPr>
            <a:xfrm>
              <a:off x="7479688" y="3339716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endParaRPr lang="en-US" sz="20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E718F208-73FA-4C5D-9258-DEEE249909FF}"/>
                </a:ext>
              </a:extLst>
            </p:cNvPr>
            <p:cNvCxnSpPr>
              <a:cxnSpLocks/>
            </p:cNvCxnSpPr>
            <p:nvPr/>
          </p:nvCxnSpPr>
          <p:spPr>
            <a:xfrm>
              <a:off x="7361949" y="4038944"/>
              <a:ext cx="827314" cy="16040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0AF56E1-4DD8-4004-8834-C7FB992B2C88}"/>
                </a:ext>
              </a:extLst>
            </p:cNvPr>
            <p:cNvSpPr txBox="1"/>
            <p:nvPr/>
          </p:nvSpPr>
          <p:spPr>
            <a:xfrm>
              <a:off x="7381298" y="4110306"/>
              <a:ext cx="8418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accent1">
                      <a:lumMod val="50000"/>
                    </a:schemeClr>
                  </a:solidFill>
                </a:rPr>
                <a:t>1-q</a:t>
              </a:r>
              <a:endParaRPr lang="en-US" sz="20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8E6284B-296D-4B6C-9ECF-2CDE0D43A696}"/>
              </a:ext>
            </a:extLst>
          </p:cNvPr>
          <p:cNvGrpSpPr/>
          <p:nvPr/>
        </p:nvGrpSpPr>
        <p:grpSpPr>
          <a:xfrm>
            <a:off x="10244649" y="2843650"/>
            <a:ext cx="878897" cy="1170700"/>
            <a:chOff x="7344229" y="3339716"/>
            <a:chExt cx="878897" cy="1170700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9E908DF4-9C19-48DD-82D8-3C596FFBCE3A}"/>
                </a:ext>
              </a:extLst>
            </p:cNvPr>
            <p:cNvCxnSpPr/>
            <p:nvPr/>
          </p:nvCxnSpPr>
          <p:spPr>
            <a:xfrm flipV="1">
              <a:off x="7344229" y="3715658"/>
              <a:ext cx="841828" cy="1596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99F3CEE-72FD-48B0-8721-F9A33D5476CA}"/>
                </a:ext>
              </a:extLst>
            </p:cNvPr>
            <p:cNvSpPr txBox="1"/>
            <p:nvPr/>
          </p:nvSpPr>
          <p:spPr>
            <a:xfrm>
              <a:off x="7479688" y="3339716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endParaRPr lang="en-US" sz="20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A4AF7C53-6DD8-4572-AEF4-BE3ACCC6910F}"/>
                </a:ext>
              </a:extLst>
            </p:cNvPr>
            <p:cNvCxnSpPr>
              <a:cxnSpLocks/>
            </p:cNvCxnSpPr>
            <p:nvPr/>
          </p:nvCxnSpPr>
          <p:spPr>
            <a:xfrm>
              <a:off x="7361949" y="4038944"/>
              <a:ext cx="827314" cy="16040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78AD255-D9AC-4B31-9D65-7C4D2D6EA343}"/>
                </a:ext>
              </a:extLst>
            </p:cNvPr>
            <p:cNvSpPr txBox="1"/>
            <p:nvPr/>
          </p:nvSpPr>
          <p:spPr>
            <a:xfrm>
              <a:off x="7381298" y="4110306"/>
              <a:ext cx="8418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accent1">
                      <a:lumMod val="50000"/>
                    </a:schemeClr>
                  </a:solidFill>
                </a:rPr>
                <a:t>1-q</a:t>
              </a:r>
              <a:endParaRPr lang="en-US" sz="20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417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Process of option valuation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697"/>
            <a:ext cx="10515600" cy="4665266"/>
          </a:xfrm>
        </p:spPr>
        <p:txBody>
          <a:bodyPr>
            <a:normAutofit/>
          </a:bodyPr>
          <a:lstStyle/>
          <a:p>
            <a:pPr marL="0" lvl="1" indent="0" algn="just">
              <a:lnSpc>
                <a:spcPct val="150000"/>
              </a:lnSpc>
              <a:buNone/>
            </a:pPr>
            <a:r>
              <a:rPr lang="en-GB" dirty="0"/>
              <a:t>The process of calculating the option value is:</a:t>
            </a:r>
          </a:p>
          <a:p>
            <a:pPr marL="0" lvl="1" indent="0" algn="just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Step 1- Determining locational marginal prices (LMP):</a:t>
            </a:r>
            <a:r>
              <a:rPr lang="en-GB" sz="2200" b="1" dirty="0"/>
              <a:t> </a:t>
            </a:r>
            <a:r>
              <a:rPr lang="en-GB" sz="2200" dirty="0"/>
              <a:t>The first step is determining LMPs at bus 1 separately for each demand of the demand lattice for both case 1 and 2</a:t>
            </a:r>
          </a:p>
          <a:p>
            <a:pPr marL="0" lvl="1" indent="0" algn="just">
              <a:lnSpc>
                <a:spcPct val="150000"/>
              </a:lnSpc>
              <a:buNone/>
            </a:pPr>
            <a:endParaRPr lang="en-GB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18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B222F9-D499-4F63-B76E-C584478D8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668" y="3575539"/>
            <a:ext cx="7482664" cy="278081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8C15BBC7-93EC-4DDB-B22D-801EB90C07F9}"/>
              </a:ext>
            </a:extLst>
          </p:cNvPr>
          <p:cNvSpPr/>
          <p:nvPr/>
        </p:nvSpPr>
        <p:spPr>
          <a:xfrm>
            <a:off x="4829907" y="4818216"/>
            <a:ext cx="644769" cy="528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2A01CD-6E1C-4FCA-9B9D-C493B7608E72}"/>
              </a:ext>
            </a:extLst>
          </p:cNvPr>
          <p:cNvSpPr/>
          <p:nvPr/>
        </p:nvSpPr>
        <p:spPr>
          <a:xfrm>
            <a:off x="6668759" y="4596119"/>
            <a:ext cx="644769" cy="528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EB97622-75AF-4E04-9F14-63CEA4917D51}"/>
              </a:ext>
            </a:extLst>
          </p:cNvPr>
          <p:cNvSpPr/>
          <p:nvPr/>
        </p:nvSpPr>
        <p:spPr>
          <a:xfrm>
            <a:off x="8512621" y="4301883"/>
            <a:ext cx="644769" cy="528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8BA6A49-80BD-48C7-BA08-10D6F24C2540}"/>
              </a:ext>
            </a:extLst>
          </p:cNvPr>
          <p:cNvSpPr/>
          <p:nvPr/>
        </p:nvSpPr>
        <p:spPr>
          <a:xfrm>
            <a:off x="8512622" y="4860132"/>
            <a:ext cx="644769" cy="528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2AA74F-AD94-4DBF-88D9-DF380F22F955}"/>
              </a:ext>
            </a:extLst>
          </p:cNvPr>
          <p:cNvSpPr txBox="1"/>
          <p:nvPr/>
        </p:nvSpPr>
        <p:spPr>
          <a:xfrm>
            <a:off x="4065148" y="4490800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Demand = 269.97 MW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274CA8-B586-4EC1-B03C-B2D525772862}"/>
              </a:ext>
            </a:extLst>
          </p:cNvPr>
          <p:cNvSpPr txBox="1"/>
          <p:nvPr/>
        </p:nvSpPr>
        <p:spPr>
          <a:xfrm>
            <a:off x="4001976" y="5775393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Demand = 148.16 MW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454D84-37D6-4F1A-BAA9-D52C1085CA5F}"/>
              </a:ext>
            </a:extLst>
          </p:cNvPr>
          <p:cNvSpPr txBox="1"/>
          <p:nvPr/>
        </p:nvSpPr>
        <p:spPr>
          <a:xfrm>
            <a:off x="1929730" y="4897593"/>
            <a:ext cx="2008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Demand = 200 MW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32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Process of option valuation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043"/>
            <a:ext cx="10515600" cy="4387920"/>
          </a:xfrm>
        </p:spPr>
        <p:txBody>
          <a:bodyPr>
            <a:normAutofit/>
          </a:bodyPr>
          <a:lstStyle/>
          <a:p>
            <a:pPr marL="0" lvl="1" indent="0" algn="just">
              <a:lnSpc>
                <a:spcPct val="150000"/>
              </a:lnSpc>
              <a:buNone/>
            </a:pPr>
            <a:r>
              <a:rPr lang="en-GB" sz="2200" dirty="0"/>
              <a:t>When demand is 269.97 MW, LMP for case 2 is $7.92 MWh. But, to fulfil 200 MW/ 148.16 MW electricity demand, LMP is $7.85 MWh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19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A62C5E-D152-407E-88D0-AE4F0CC10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28" y="3618198"/>
            <a:ext cx="8012979" cy="2977894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7621B42-06C4-44EE-851A-132A33DFB53C}"/>
              </a:ext>
            </a:extLst>
          </p:cNvPr>
          <p:cNvSpPr/>
          <p:nvPr/>
        </p:nvSpPr>
        <p:spPr>
          <a:xfrm>
            <a:off x="4842140" y="4987435"/>
            <a:ext cx="644769" cy="528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5FA53DA-8AC6-42B4-ADAC-8F82A184774F}"/>
              </a:ext>
            </a:extLst>
          </p:cNvPr>
          <p:cNvSpPr/>
          <p:nvPr/>
        </p:nvSpPr>
        <p:spPr>
          <a:xfrm>
            <a:off x="6806663" y="4765307"/>
            <a:ext cx="644769" cy="528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4DC559A-E0C8-43E7-9498-8C28D9962D13}"/>
              </a:ext>
            </a:extLst>
          </p:cNvPr>
          <p:cNvSpPr/>
          <p:nvPr/>
        </p:nvSpPr>
        <p:spPr>
          <a:xfrm>
            <a:off x="8841377" y="4501263"/>
            <a:ext cx="644769" cy="528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5BFC484-B007-4B43-BA28-9AF9677768A9}"/>
              </a:ext>
            </a:extLst>
          </p:cNvPr>
          <p:cNvSpPr/>
          <p:nvPr/>
        </p:nvSpPr>
        <p:spPr>
          <a:xfrm>
            <a:off x="8841377" y="5081046"/>
            <a:ext cx="644769" cy="528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F7E329-6894-4F76-911A-6A11DA0BBC16}"/>
              </a:ext>
            </a:extLst>
          </p:cNvPr>
          <p:cNvSpPr txBox="1"/>
          <p:nvPr/>
        </p:nvSpPr>
        <p:spPr>
          <a:xfrm>
            <a:off x="4077381" y="4660019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Demand = 269.97 MW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2C56DF-EB47-4BF2-84F2-F7CA13A09925}"/>
              </a:ext>
            </a:extLst>
          </p:cNvPr>
          <p:cNvSpPr txBox="1"/>
          <p:nvPr/>
        </p:nvSpPr>
        <p:spPr>
          <a:xfrm>
            <a:off x="4014209" y="5944612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Demand = 148.16 MW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E87AAA-4E66-46D5-915D-4ADF74F102AA}"/>
              </a:ext>
            </a:extLst>
          </p:cNvPr>
          <p:cNvSpPr txBox="1"/>
          <p:nvPr/>
        </p:nvSpPr>
        <p:spPr>
          <a:xfrm>
            <a:off x="1941963" y="5066812"/>
            <a:ext cx="2008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Demand = 200 MW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99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3FEE-1CC4-4F10-915B-AE9B35F38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Aim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ED48C0-4BF7-4DCA-AB7C-B4CD74410956}"/>
              </a:ext>
            </a:extLst>
          </p:cNvPr>
          <p:cNvSpPr txBox="1">
            <a:spLocks/>
          </p:cNvSpPr>
          <p:nvPr/>
        </p:nvSpPr>
        <p:spPr>
          <a:xfrm>
            <a:off x="825321" y="1730326"/>
            <a:ext cx="5522470" cy="43627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/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5F11BB-42CB-4784-8751-5A591C29D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403259" cy="435133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Valuation of a generator option</a:t>
            </a:r>
          </a:p>
          <a:p>
            <a:pPr lvl="1" algn="just">
              <a:lnSpc>
                <a:spcPct val="150000"/>
              </a:lnSpc>
            </a:pPr>
            <a:r>
              <a:rPr lang="en-GB" sz="2200" dirty="0"/>
              <a:t>Adding a generator to the network is a real option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Understanding what real option is</a:t>
            </a:r>
          </a:p>
          <a:p>
            <a:pPr lvl="1" algn="just">
              <a:lnSpc>
                <a:spcPct val="150000"/>
              </a:lnSpc>
            </a:pPr>
            <a:r>
              <a:rPr lang="en-GB" sz="2200" dirty="0"/>
              <a:t>A real option gives a firm's management the right (permit) but not the obligation to undertake certain business opportunities or investments</a:t>
            </a:r>
          </a:p>
          <a:p>
            <a:endParaRPr lang="en-GB" dirty="0"/>
          </a:p>
          <a:p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971AC0D-CCC6-43FD-9156-1505092EE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2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 descr="A group of wind turbines&#10;&#10;Description automatically generated with low confidence">
            <a:extLst>
              <a:ext uri="{FF2B5EF4-FFF2-40B4-BE49-F238E27FC236}">
                <a16:creationId xmlns:a16="http://schemas.microsoft.com/office/drawing/2014/main" id="{E89FBE9E-4765-4662-99D7-AFDC68BF8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296" y="0"/>
            <a:ext cx="46277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78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Process of option valuation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169"/>
            <a:ext cx="10515600" cy="4617794"/>
          </a:xfrm>
        </p:spPr>
        <p:txBody>
          <a:bodyPr>
            <a:normAutofit/>
          </a:bodyPr>
          <a:lstStyle/>
          <a:p>
            <a:pPr marL="0" lvl="1" indent="0" algn="just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Step 2- Calculating the cost: </a:t>
            </a:r>
            <a:r>
              <a:rPr lang="en-GB" sz="2200" dirty="0"/>
              <a:t>The next step is to calculate the cost paid by the </a:t>
            </a:r>
            <a:r>
              <a:rPr lang="en-GB" sz="2200" b="1" u="sng" dirty="0"/>
              <a:t>community at bus 1 </a:t>
            </a:r>
            <a:r>
              <a:rPr lang="en-GB" sz="2200" dirty="0"/>
              <a:t>to fulfil their electricity demand for both cases using the following formula:</a:t>
            </a:r>
          </a:p>
          <a:p>
            <a:pPr marL="0" lvl="1" indent="0" algn="ctr">
              <a:lnSpc>
                <a:spcPct val="150000"/>
              </a:lnSpc>
              <a:buNone/>
            </a:pPr>
            <a:r>
              <a:rPr lang="en-GB" sz="2000" i="1" dirty="0"/>
              <a:t>Cost paid by the community Yearly = Demand at that time period x LMP to fulfil the demand x 8760</a:t>
            </a:r>
          </a:p>
          <a:p>
            <a:pPr marL="0" lvl="1" indent="0" algn="just">
              <a:lnSpc>
                <a:spcPct val="150000"/>
              </a:lnSpc>
              <a:buNone/>
            </a:pPr>
            <a:r>
              <a:rPr lang="en-GB" sz="2200" dirty="0"/>
              <a:t>Here, 8760 is the number of hours in a year </a:t>
            </a:r>
          </a:p>
          <a:p>
            <a:pPr marL="0" lvl="1" indent="0" algn="just">
              <a:lnSpc>
                <a:spcPct val="150000"/>
              </a:lnSpc>
              <a:buNone/>
            </a:pP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20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06E26A-BFCE-4C24-AB37-00B215029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562" y="3771534"/>
            <a:ext cx="7937762" cy="294994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3A6117A-ED81-4A79-80F7-D6538AB65B08}"/>
              </a:ext>
            </a:extLst>
          </p:cNvPr>
          <p:cNvSpPr txBox="1"/>
          <p:nvPr/>
        </p:nvSpPr>
        <p:spPr>
          <a:xfrm>
            <a:off x="3432101" y="4777130"/>
            <a:ext cx="2973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269.97 x 8.045 x 8760 x 10^-6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8FC4F0-C32D-48C3-9586-AF034C168964}"/>
              </a:ext>
            </a:extLst>
          </p:cNvPr>
          <p:cNvSpPr txBox="1"/>
          <p:nvPr/>
        </p:nvSpPr>
        <p:spPr>
          <a:xfrm>
            <a:off x="3581401" y="6123543"/>
            <a:ext cx="2882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148.16 x 7.85 x 8760 x 10^-6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CABB5D-657E-41D7-8042-5F1FA5DCC048}"/>
              </a:ext>
            </a:extLst>
          </p:cNvPr>
          <p:cNvSpPr txBox="1"/>
          <p:nvPr/>
        </p:nvSpPr>
        <p:spPr>
          <a:xfrm>
            <a:off x="1104359" y="5234052"/>
            <a:ext cx="2587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200 x 7.85 x 8760 x 10^-6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50928D18-AD06-4E77-B117-4A77B9812C44}"/>
              </a:ext>
            </a:extLst>
          </p:cNvPr>
          <p:cNvCxnSpPr/>
          <p:nvPr/>
        </p:nvCxnSpPr>
        <p:spPr>
          <a:xfrm rot="10800000" flipV="1">
            <a:off x="4185139" y="5990491"/>
            <a:ext cx="597877" cy="186471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6D440220-56B1-40F9-9A88-79F6430C9B95}"/>
              </a:ext>
            </a:extLst>
          </p:cNvPr>
          <p:cNvCxnSpPr>
            <a:cxnSpLocks/>
          </p:cNvCxnSpPr>
          <p:nvPr/>
        </p:nvCxnSpPr>
        <p:spPr>
          <a:xfrm rot="16200000" flipV="1">
            <a:off x="4747238" y="5066024"/>
            <a:ext cx="310801" cy="298939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0D5FD760-335B-4375-9FBF-EB8232E0F1E5}"/>
              </a:ext>
            </a:extLst>
          </p:cNvPr>
          <p:cNvCxnSpPr>
            <a:cxnSpLocks/>
          </p:cNvCxnSpPr>
          <p:nvPr/>
        </p:nvCxnSpPr>
        <p:spPr>
          <a:xfrm rot="10800000">
            <a:off x="2525785" y="5522505"/>
            <a:ext cx="276030" cy="212269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5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Process of option valuation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4817"/>
            <a:ext cx="10515600" cy="4242146"/>
          </a:xfrm>
        </p:spPr>
        <p:txBody>
          <a:bodyPr>
            <a:normAutofit/>
          </a:bodyPr>
          <a:lstStyle/>
          <a:p>
            <a:pPr marL="0" lvl="1" indent="0" algn="just">
              <a:lnSpc>
                <a:spcPct val="150000"/>
              </a:lnSpc>
              <a:buNone/>
            </a:pPr>
            <a:r>
              <a:rPr lang="en-GB" sz="2200" dirty="0"/>
              <a:t>If the line constraint (210 MW) is violated to fulfil the demand, then the LMP at bus 1 for that demand is $7.92/MWh. Otherwise, LMP is $7.85/MWh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21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5E9C62-8054-4472-B455-C070544D0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375" y="3700438"/>
            <a:ext cx="7637825" cy="28384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E84886F-9ED0-4F42-9ED9-968E98332B6B}"/>
              </a:ext>
            </a:extLst>
          </p:cNvPr>
          <p:cNvSpPr txBox="1"/>
          <p:nvPr/>
        </p:nvSpPr>
        <p:spPr>
          <a:xfrm>
            <a:off x="3478993" y="4640605"/>
            <a:ext cx="2882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269.97 x 7.92 x 8760 x 10^-6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007567-82CC-4AD1-A6C9-105763970191}"/>
              </a:ext>
            </a:extLst>
          </p:cNvPr>
          <p:cNvSpPr txBox="1"/>
          <p:nvPr/>
        </p:nvSpPr>
        <p:spPr>
          <a:xfrm>
            <a:off x="3628293" y="5987018"/>
            <a:ext cx="2882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148.16 x 7.85 x 8760 x 10^-6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D80BB6-861D-4179-88CF-FD63D52BF7F4}"/>
              </a:ext>
            </a:extLst>
          </p:cNvPr>
          <p:cNvSpPr txBox="1"/>
          <p:nvPr/>
        </p:nvSpPr>
        <p:spPr>
          <a:xfrm>
            <a:off x="1151251" y="5097527"/>
            <a:ext cx="2587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200 x 7.85 x 8760 x 10^-6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660D2C50-72F4-450B-919B-C147C5F0BEDA}"/>
              </a:ext>
            </a:extLst>
          </p:cNvPr>
          <p:cNvCxnSpPr/>
          <p:nvPr/>
        </p:nvCxnSpPr>
        <p:spPr>
          <a:xfrm rot="10800000" flipV="1">
            <a:off x="4232031" y="5853966"/>
            <a:ext cx="597877" cy="186471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61D2705F-3C6D-459C-95E1-51D16248156F}"/>
              </a:ext>
            </a:extLst>
          </p:cNvPr>
          <p:cNvCxnSpPr>
            <a:cxnSpLocks/>
          </p:cNvCxnSpPr>
          <p:nvPr/>
        </p:nvCxnSpPr>
        <p:spPr>
          <a:xfrm rot="16200000" flipV="1">
            <a:off x="4794130" y="4929499"/>
            <a:ext cx="310801" cy="298939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0689985F-2949-41C8-9220-F95360B1B5A3}"/>
              </a:ext>
            </a:extLst>
          </p:cNvPr>
          <p:cNvCxnSpPr>
            <a:cxnSpLocks/>
          </p:cNvCxnSpPr>
          <p:nvPr/>
        </p:nvCxnSpPr>
        <p:spPr>
          <a:xfrm rot="10800000">
            <a:off x="2572677" y="5385980"/>
            <a:ext cx="276030" cy="212269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06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Process of option valuation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Step 3- Calculating the net benefit: </a:t>
            </a:r>
            <a:r>
              <a:rPr lang="en-GB" sz="2200" dirty="0"/>
              <a:t>The net benefit of adding a generator to bus 1 is calculated by subtracting the cost for case 2 from cost for case 1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22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EFE57D-666B-4330-B093-21EF14B2C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640" y="3328988"/>
            <a:ext cx="7338556" cy="27272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8D5CC9C-CC3E-41D6-808A-2AA4D4B113F4}"/>
              </a:ext>
            </a:extLst>
          </p:cNvPr>
          <p:cNvSpPr txBox="1"/>
          <p:nvPr/>
        </p:nvSpPr>
        <p:spPr>
          <a:xfrm>
            <a:off x="3528826" y="4089954"/>
            <a:ext cx="1887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19.0260 - 18.7304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3C67C8-6D2D-4CE5-B4E6-23230E0CA9DB}"/>
              </a:ext>
            </a:extLst>
          </p:cNvPr>
          <p:cNvSpPr txBox="1"/>
          <p:nvPr/>
        </p:nvSpPr>
        <p:spPr>
          <a:xfrm>
            <a:off x="3528826" y="5555095"/>
            <a:ext cx="1931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10.1886 – 10.1886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7B2A9E-0D0D-48AE-A1EE-27F23E2D89DB}"/>
              </a:ext>
            </a:extLst>
          </p:cNvPr>
          <p:cNvSpPr txBox="1"/>
          <p:nvPr/>
        </p:nvSpPr>
        <p:spPr>
          <a:xfrm>
            <a:off x="1316903" y="4503667"/>
            <a:ext cx="1931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13.7532 – 13.7532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0CBD3C75-8E38-44B0-B779-DF7A9EB5E4B9}"/>
              </a:ext>
            </a:extLst>
          </p:cNvPr>
          <p:cNvCxnSpPr>
            <a:cxnSpLocks/>
          </p:cNvCxnSpPr>
          <p:nvPr/>
        </p:nvCxnSpPr>
        <p:spPr>
          <a:xfrm rot="10800000" flipV="1">
            <a:off x="4293039" y="5420158"/>
            <a:ext cx="597876" cy="184665"/>
          </a:xfrm>
          <a:prstGeom prst="curvedConnector3">
            <a:avLst>
              <a:gd name="adj1" fmla="val 9211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EB3FC710-3246-488B-906C-EA29D54665F5}"/>
              </a:ext>
            </a:extLst>
          </p:cNvPr>
          <p:cNvCxnSpPr>
            <a:cxnSpLocks/>
          </p:cNvCxnSpPr>
          <p:nvPr/>
        </p:nvCxnSpPr>
        <p:spPr>
          <a:xfrm rot="16200000" flipV="1">
            <a:off x="4735515" y="4362639"/>
            <a:ext cx="310801" cy="298939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C4A56D3F-8876-4A10-B407-9E78AE0FC30A}"/>
              </a:ext>
            </a:extLst>
          </p:cNvPr>
          <p:cNvCxnSpPr>
            <a:cxnSpLocks/>
          </p:cNvCxnSpPr>
          <p:nvPr/>
        </p:nvCxnSpPr>
        <p:spPr>
          <a:xfrm rot="10800000">
            <a:off x="2608638" y="4809053"/>
            <a:ext cx="358092" cy="210079"/>
          </a:xfrm>
          <a:prstGeom prst="curvedConnector3">
            <a:avLst>
              <a:gd name="adj1" fmla="val 89285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78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Process of option valuation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0861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GB" sz="2200" b="1" dirty="0">
                    <a:solidFill>
                      <a:schemeClr val="accent5">
                        <a:lumMod val="75000"/>
                      </a:schemeClr>
                    </a:solidFill>
                  </a:rPr>
                  <a:t>Step 4- Subtracting the exercise price/construction cost, K from the end node’s net benefit: </a:t>
                </a:r>
                <a:r>
                  <a:rPr lang="en-GB" sz="2200" dirty="0"/>
                  <a:t>We are assuming if the net benefit is more that the construction cost, only then we are adding the generator. Therefore,</a:t>
                </a:r>
              </a:p>
              <a:p>
                <a:pPr marL="0" indent="0" algn="just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GB" sz="2000" i="1" dirty="0"/>
                  <a:t>option value at the end node of the tree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𝑁𝑒𝑡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𝑏𝑒𝑛𝑒𝑓𝑖𝑡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𝑓𝑜𝑟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𝑡h𝑒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𝑛𝑜𝑑𝑒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 −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r>
                              <a:rPr lang="en-GB" sz="200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𝑛𝑒𝑡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𝑏𝑒𝑛𝑒𝑓𝑖𝑡</m:t>
                            </m:r>
                            <m:r>
                              <a:rPr lang="en-GB" sz="200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e>
                            <m:r>
                              <a:rPr lang="en-GB" sz="2000" i="1" smtClean="0"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GB" sz="2000" i="1" smtClean="0">
                                <a:latin typeface="Cambria Math" panose="02040503050406030204" pitchFamily="18" charset="0"/>
                              </a:rPr>
                              <m:t>,  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𝑛𝑒𝑡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𝑏𝑒𝑛𝑒𝑓𝑖𝑡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</m:eqArr>
                      </m:e>
                    </m:d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0861"/>
                <a:ext cx="10515600" cy="4351338"/>
              </a:xfrm>
              <a:blipFill>
                <a:blip r:embed="rId2"/>
                <a:stretch>
                  <a:fillRect l="-754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23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153178-6A7A-4CF5-B831-4177DA729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8383" y="4436511"/>
            <a:ext cx="5535234" cy="22849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6425A05-86D8-4635-A1D9-B88AECF6F3E1}"/>
              </a:ext>
            </a:extLst>
          </p:cNvPr>
          <p:cNvSpPr txBox="1"/>
          <p:nvPr/>
        </p:nvSpPr>
        <p:spPr>
          <a:xfrm>
            <a:off x="9015226" y="443651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0.5387 – 0.1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2FA4E07A-9919-4712-BE64-98FACA9BC30D}"/>
              </a:ext>
            </a:extLst>
          </p:cNvPr>
          <p:cNvCxnSpPr>
            <a:cxnSpLocks/>
            <a:stCxn id="6" idx="1"/>
          </p:cNvCxnSpPr>
          <p:nvPr/>
        </p:nvCxnSpPr>
        <p:spPr>
          <a:xfrm rot="10800000" flipV="1">
            <a:off x="8507896" y="4621177"/>
            <a:ext cx="507330" cy="494162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4BD466E-8A2F-43E1-9320-D2172902FBB6}"/>
              </a:ext>
            </a:extLst>
          </p:cNvPr>
          <p:cNvSpPr txBox="1"/>
          <p:nvPr/>
        </p:nvSpPr>
        <p:spPr>
          <a:xfrm>
            <a:off x="9058209" y="5124832"/>
            <a:ext cx="1346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0.2956 – 0.1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69F9FC58-354A-45F5-A530-7879C7CE54C0}"/>
              </a:ext>
            </a:extLst>
          </p:cNvPr>
          <p:cNvCxnSpPr>
            <a:cxnSpLocks/>
          </p:cNvCxnSpPr>
          <p:nvPr/>
        </p:nvCxnSpPr>
        <p:spPr>
          <a:xfrm rot="10800000" flipV="1">
            <a:off x="8598487" y="5336073"/>
            <a:ext cx="459722" cy="206093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Brace 12">
            <a:extLst>
              <a:ext uri="{FF2B5EF4-FFF2-40B4-BE49-F238E27FC236}">
                <a16:creationId xmlns:a16="http://schemas.microsoft.com/office/drawing/2014/main" id="{A024F1A6-EC69-486E-A37D-6C0701CCF666}"/>
              </a:ext>
            </a:extLst>
          </p:cNvPr>
          <p:cNvSpPr/>
          <p:nvPr/>
        </p:nvSpPr>
        <p:spPr>
          <a:xfrm>
            <a:off x="8863617" y="5910470"/>
            <a:ext cx="320140" cy="796723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552134-C4B6-4771-BB6B-267D97CC1D54}"/>
              </a:ext>
            </a:extLst>
          </p:cNvPr>
          <p:cNvSpPr txBox="1"/>
          <p:nvPr/>
        </p:nvSpPr>
        <p:spPr>
          <a:xfrm>
            <a:off x="9183757" y="6081991"/>
            <a:ext cx="169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Net benefit 0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36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Process of option valuation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850217" cy="2441575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GB" sz="2400" b="1" dirty="0">
                    <a:solidFill>
                      <a:schemeClr val="accent5">
                        <a:lumMod val="75000"/>
                      </a:schemeClr>
                    </a:solidFill>
                  </a:rPr>
                  <a:t>Step 5- Calculating the option value of adding a generator by working backward: </a:t>
                </a:r>
                <a:r>
                  <a:rPr lang="en-GB" sz="2400" dirty="0"/>
                  <a:t>As we already know the option value at time 3, we can calculate the expected option values and discount it. 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GB" sz="2400" dirty="0"/>
                  <a:t>For example: The first value in the option value tree at time 2 (0.3038) is calculated from 0.4387 and 0.1956 as: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0.4387 </m:t>
                        </m:r>
                        <m:r>
                          <a:rPr lang="en-GB" sz="240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 + 0.1956×</m:t>
                        </m:r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</m:e>
                    </m:d>
                    <m:r>
                      <a:rPr lang="en-GB" sz="2400" i="1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sup>
                    </m:sSup>
                  </m:oMath>
                </a14:m>
                <a:endParaRPr lang="en-GB" sz="2400" dirty="0"/>
              </a:p>
              <a:p>
                <a:pPr marL="457200" lvl="1" indent="0">
                  <a:lnSpc>
                    <a:spcPct val="150000"/>
                  </a:lnSpc>
                  <a:buNone/>
                </a:pPr>
                <a:endParaRPr lang="en-GB" dirty="0"/>
              </a:p>
              <a:p>
                <a:pPr marL="457200" lvl="1" indent="0">
                  <a:lnSpc>
                    <a:spcPct val="150000"/>
                  </a:lnSpc>
                  <a:buNone/>
                </a:pPr>
                <a:endParaRPr lang="en-GB" dirty="0">
                  <a:solidFill>
                    <a:srgbClr val="FF0000"/>
                  </a:solidFill>
                </a:endParaRPr>
              </a:p>
              <a:p>
                <a:pPr algn="just">
                  <a:lnSpc>
                    <a:spcPct val="150000"/>
                  </a:lnSpc>
                </a:pPr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850217" cy="2441575"/>
              </a:xfrm>
              <a:blipFill>
                <a:blip r:embed="rId2"/>
                <a:stretch>
                  <a:fillRect l="-618" r="-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DE1474A-A781-486F-916D-8C6414F435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8691" y="4090988"/>
            <a:ext cx="5914617" cy="2441575"/>
          </a:xfrm>
          <a:prstGeom prst="rect">
            <a:avLst/>
          </a:prstGeom>
        </p:spPr>
      </p:pic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7DFEF25-F150-4D56-AA86-078628029E44}"/>
              </a:ext>
            </a:extLst>
          </p:cNvPr>
          <p:cNvCxnSpPr>
            <a:cxnSpLocks/>
          </p:cNvCxnSpPr>
          <p:nvPr/>
        </p:nvCxnSpPr>
        <p:spPr>
          <a:xfrm flipH="1">
            <a:off x="7222434" y="4797287"/>
            <a:ext cx="715618" cy="1590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221F03B-43F6-4ACC-8EBB-F5DD2C403291}"/>
              </a:ext>
            </a:extLst>
          </p:cNvPr>
          <p:cNvCxnSpPr>
            <a:cxnSpLocks/>
          </p:cNvCxnSpPr>
          <p:nvPr/>
        </p:nvCxnSpPr>
        <p:spPr>
          <a:xfrm flipH="1" flipV="1">
            <a:off x="7222435" y="5102087"/>
            <a:ext cx="715618" cy="1590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AA0E81C9-0E4B-4460-89BC-9DB51BFD9766}"/>
              </a:ext>
            </a:extLst>
          </p:cNvPr>
          <p:cNvSpPr/>
          <p:nvPr/>
        </p:nvSpPr>
        <p:spPr>
          <a:xfrm>
            <a:off x="6459415" y="4958862"/>
            <a:ext cx="633047" cy="1980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843BD69-E0B2-4665-B0F9-8F1C91DA22B5}"/>
              </a:ext>
            </a:extLst>
          </p:cNvPr>
          <p:cNvSpPr/>
          <p:nvPr/>
        </p:nvSpPr>
        <p:spPr>
          <a:xfrm>
            <a:off x="6440557" y="4797287"/>
            <a:ext cx="715617" cy="46382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54CE8EA-5BA0-42BC-8A40-C156157A8987}"/>
              </a:ext>
            </a:extLst>
          </p:cNvPr>
          <p:cNvCxnSpPr>
            <a:cxnSpLocks/>
          </p:cNvCxnSpPr>
          <p:nvPr/>
        </p:nvCxnSpPr>
        <p:spPr>
          <a:xfrm flipH="1">
            <a:off x="7241292" y="5343175"/>
            <a:ext cx="715618" cy="1590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466AE14-87E4-4FAC-9606-0EF42E2125F4}"/>
              </a:ext>
            </a:extLst>
          </p:cNvPr>
          <p:cNvCxnSpPr>
            <a:cxnSpLocks/>
          </p:cNvCxnSpPr>
          <p:nvPr/>
        </p:nvCxnSpPr>
        <p:spPr>
          <a:xfrm flipH="1" flipV="1">
            <a:off x="7241293" y="5647975"/>
            <a:ext cx="715618" cy="1590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388F93CF-0ECC-4F34-84EE-C81534A5303F}"/>
              </a:ext>
            </a:extLst>
          </p:cNvPr>
          <p:cNvSpPr/>
          <p:nvPr/>
        </p:nvSpPr>
        <p:spPr>
          <a:xfrm>
            <a:off x="6478273" y="5504750"/>
            <a:ext cx="633047" cy="1646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ACA316B-88E1-4042-96A9-A4A5E74F8FDF}"/>
              </a:ext>
            </a:extLst>
          </p:cNvPr>
          <p:cNvSpPr/>
          <p:nvPr/>
        </p:nvSpPr>
        <p:spPr>
          <a:xfrm>
            <a:off x="6459415" y="5343175"/>
            <a:ext cx="715617" cy="46382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7779346-442C-4088-B92B-30F5A1D760E9}"/>
              </a:ext>
            </a:extLst>
          </p:cNvPr>
          <p:cNvCxnSpPr>
            <a:cxnSpLocks/>
          </p:cNvCxnSpPr>
          <p:nvPr/>
        </p:nvCxnSpPr>
        <p:spPr>
          <a:xfrm flipH="1">
            <a:off x="7241292" y="5864087"/>
            <a:ext cx="715618" cy="1590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9892591-81E6-4214-845A-8C1EF43C64D3}"/>
              </a:ext>
            </a:extLst>
          </p:cNvPr>
          <p:cNvCxnSpPr>
            <a:cxnSpLocks/>
          </p:cNvCxnSpPr>
          <p:nvPr/>
        </p:nvCxnSpPr>
        <p:spPr>
          <a:xfrm flipH="1" flipV="1">
            <a:off x="7241293" y="6168887"/>
            <a:ext cx="715618" cy="1590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77C47A7F-E197-4705-8AE2-C44F6690F020}"/>
              </a:ext>
            </a:extLst>
          </p:cNvPr>
          <p:cNvSpPr/>
          <p:nvPr/>
        </p:nvSpPr>
        <p:spPr>
          <a:xfrm>
            <a:off x="6478273" y="6025662"/>
            <a:ext cx="633047" cy="1980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F2D8179-40EA-4D45-A618-B59DA29BCBF3}"/>
              </a:ext>
            </a:extLst>
          </p:cNvPr>
          <p:cNvSpPr/>
          <p:nvPr/>
        </p:nvSpPr>
        <p:spPr>
          <a:xfrm>
            <a:off x="6459415" y="5864087"/>
            <a:ext cx="715617" cy="46382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967FA55-D3AA-4507-9987-92AC531590A8}"/>
              </a:ext>
            </a:extLst>
          </p:cNvPr>
          <p:cNvCxnSpPr>
            <a:cxnSpLocks/>
          </p:cNvCxnSpPr>
          <p:nvPr/>
        </p:nvCxnSpPr>
        <p:spPr>
          <a:xfrm flipH="1">
            <a:off x="5762654" y="5054176"/>
            <a:ext cx="715618" cy="1590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EF9ABFD-C9D4-4A92-9420-4DC0020897B6}"/>
              </a:ext>
            </a:extLst>
          </p:cNvPr>
          <p:cNvCxnSpPr>
            <a:cxnSpLocks/>
          </p:cNvCxnSpPr>
          <p:nvPr/>
        </p:nvCxnSpPr>
        <p:spPr>
          <a:xfrm flipH="1" flipV="1">
            <a:off x="5762655" y="5358976"/>
            <a:ext cx="715618" cy="1590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61C18018-D03F-4323-9A4C-A3C2A8E8087E}"/>
              </a:ext>
            </a:extLst>
          </p:cNvPr>
          <p:cNvSpPr/>
          <p:nvPr/>
        </p:nvSpPr>
        <p:spPr>
          <a:xfrm>
            <a:off x="4999635" y="5215751"/>
            <a:ext cx="633047" cy="1980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762EEDC-4A82-468A-AF42-3497CE8863D2}"/>
              </a:ext>
            </a:extLst>
          </p:cNvPr>
          <p:cNvSpPr/>
          <p:nvPr/>
        </p:nvSpPr>
        <p:spPr>
          <a:xfrm>
            <a:off x="4980777" y="5054176"/>
            <a:ext cx="715617" cy="46382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2082F17-7406-49C7-BD35-09A7F3CACB15}"/>
              </a:ext>
            </a:extLst>
          </p:cNvPr>
          <p:cNvCxnSpPr>
            <a:cxnSpLocks/>
          </p:cNvCxnSpPr>
          <p:nvPr/>
        </p:nvCxnSpPr>
        <p:spPr>
          <a:xfrm flipH="1">
            <a:off x="5732585" y="5570627"/>
            <a:ext cx="715618" cy="1590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58B7B84-0A02-4496-B7A8-AD35A858C56E}"/>
              </a:ext>
            </a:extLst>
          </p:cNvPr>
          <p:cNvCxnSpPr>
            <a:cxnSpLocks/>
          </p:cNvCxnSpPr>
          <p:nvPr/>
        </p:nvCxnSpPr>
        <p:spPr>
          <a:xfrm flipH="1" flipV="1">
            <a:off x="5732586" y="5875427"/>
            <a:ext cx="715618" cy="1590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0E9BE231-220E-4517-8ABA-6169B4CD202D}"/>
              </a:ext>
            </a:extLst>
          </p:cNvPr>
          <p:cNvSpPr/>
          <p:nvPr/>
        </p:nvSpPr>
        <p:spPr>
          <a:xfrm>
            <a:off x="4969566" y="5732202"/>
            <a:ext cx="633047" cy="1980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E808A0A-3B80-455C-A4B8-9ADD69737482}"/>
              </a:ext>
            </a:extLst>
          </p:cNvPr>
          <p:cNvSpPr/>
          <p:nvPr/>
        </p:nvSpPr>
        <p:spPr>
          <a:xfrm>
            <a:off x="4950708" y="5570627"/>
            <a:ext cx="715617" cy="46382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22701DC-FC24-417C-B7E3-1F242FBD8DE7}"/>
              </a:ext>
            </a:extLst>
          </p:cNvPr>
          <p:cNvCxnSpPr>
            <a:cxnSpLocks/>
          </p:cNvCxnSpPr>
          <p:nvPr/>
        </p:nvCxnSpPr>
        <p:spPr>
          <a:xfrm flipH="1">
            <a:off x="4292682" y="5320942"/>
            <a:ext cx="715618" cy="1590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A3525EF-F22F-4EE4-9778-C5FFDE4A75D7}"/>
              </a:ext>
            </a:extLst>
          </p:cNvPr>
          <p:cNvCxnSpPr>
            <a:cxnSpLocks/>
            <a:stCxn id="50" idx="2"/>
          </p:cNvCxnSpPr>
          <p:nvPr/>
        </p:nvCxnSpPr>
        <p:spPr>
          <a:xfrm flipH="1" flipV="1">
            <a:off x="4292684" y="5625742"/>
            <a:ext cx="658024" cy="1767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9ACA1DCE-795D-4C60-BB5E-3630FF763ECE}"/>
              </a:ext>
            </a:extLst>
          </p:cNvPr>
          <p:cNvSpPr/>
          <p:nvPr/>
        </p:nvSpPr>
        <p:spPr>
          <a:xfrm>
            <a:off x="3529663" y="5482517"/>
            <a:ext cx="633047" cy="1980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C4BB48C3-60C9-4B70-A89D-C0771B5570B1}"/>
              </a:ext>
            </a:extLst>
          </p:cNvPr>
          <p:cNvSpPr/>
          <p:nvPr/>
        </p:nvSpPr>
        <p:spPr>
          <a:xfrm>
            <a:off x="3510805" y="5320942"/>
            <a:ext cx="715617" cy="46382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Slide Number Placeholder 3">
            <a:extLst>
              <a:ext uri="{FF2B5EF4-FFF2-40B4-BE49-F238E27FC236}">
                <a16:creationId xmlns:a16="http://schemas.microsoft.com/office/drawing/2014/main" id="{9A4FC983-7EC8-413B-9091-B4AF8AA94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24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8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7" grpId="0" animBg="1"/>
      <p:bldP spid="38" grpId="0" animBg="1"/>
      <p:bldP spid="41" grpId="0" animBg="1"/>
      <p:bldP spid="42" grpId="0" animBg="1"/>
      <p:bldP spid="45" grpId="0" animBg="1"/>
      <p:bldP spid="46" grpId="0" animBg="1"/>
      <p:bldP spid="49" grpId="0" animBg="1"/>
      <p:bldP spid="50" grpId="0" animBg="1"/>
      <p:bldP spid="53" grpId="0" animBg="1"/>
      <p:bldP spid="5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Option value (output of valuation process)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The option value of a adding a generator is $0.1139 million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GB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25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DFB78A-9D73-46DF-B7AC-D19EB93F7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503" y="2824956"/>
            <a:ext cx="6726993" cy="3667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120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Conclusion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The example we demonstrated here is a European call option; that means the generator can be added only at expiration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We also have example with American call option where generator can be added any time before expiration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For large problems, the valuation process of American call options is </a:t>
            </a:r>
            <a:r>
              <a:rPr lang="en-GB" sz="2400"/>
              <a:t>computationally taxing </a:t>
            </a:r>
            <a:endParaRPr lang="en-GB" sz="2400" dirty="0"/>
          </a:p>
          <a:p>
            <a:pPr algn="just">
              <a:lnSpc>
                <a:spcPct val="150000"/>
              </a:lnSpc>
            </a:pPr>
            <a:r>
              <a:rPr lang="en-GB" sz="2400" dirty="0"/>
              <a:t>For an American call option, option value can increase substantially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26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580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3FEE-1CC4-4F10-915B-AE9B35F38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Background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Content Placeholder 3" descr="https://lh3.googleusercontent.com/ghCo9ctlWbGpJLn71Pz-9NWaBfagV-JQdytMLCGdnGJ3_NapKhyT9T1_fGV2gWgZhN4YGvc0g6jypeaw2dvZ7TRRMKwbqDd5QGtmoBBOgHu2Gwj6zGIkz8GRbmgmxg">
            <a:extLst>
              <a:ext uri="{FF2B5EF4-FFF2-40B4-BE49-F238E27FC236}">
                <a16:creationId xmlns:a16="http://schemas.microsoft.com/office/drawing/2014/main" id="{76D0EEB7-5A3F-4C87-9445-3DFB0F6E3DF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669" y="1891748"/>
            <a:ext cx="5522470" cy="307450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ED48C0-4BF7-4DCA-AB7C-B4CD74410956}"/>
              </a:ext>
            </a:extLst>
          </p:cNvPr>
          <p:cNvSpPr txBox="1">
            <a:spLocks/>
          </p:cNvSpPr>
          <p:nvPr/>
        </p:nvSpPr>
        <p:spPr>
          <a:xfrm>
            <a:off x="825321" y="1730326"/>
            <a:ext cx="5522470" cy="43627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</a:pP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Case 1:</a:t>
            </a:r>
            <a:r>
              <a:rPr lang="en-GB" sz="2400" b="1" dirty="0"/>
              <a:t> </a:t>
            </a:r>
            <a:r>
              <a:rPr lang="en-GB" sz="2400" dirty="0"/>
              <a:t>Bus 1 will have no generator and the demand at this node will be satisfied by generators 2 and/or 3</a:t>
            </a:r>
          </a:p>
          <a:p>
            <a:pPr marL="285750" indent="-285750" algn="just">
              <a:lnSpc>
                <a:spcPct val="150000"/>
              </a:lnSpc>
            </a:pP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Case 2: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400" dirty="0"/>
              <a:t>We will add a generator at bus 1 and the total demand will be met by the combination of all three generators</a:t>
            </a:r>
          </a:p>
          <a:p>
            <a:pPr marL="285750" indent="-285750" algn="just"/>
            <a:endParaRPr lang="en-US" sz="1800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971AC0D-CCC6-43FD-9156-1505092EE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3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5414721-8D32-4553-9B40-72E58C104AB3}"/>
              </a:ext>
            </a:extLst>
          </p:cNvPr>
          <p:cNvSpPr/>
          <p:nvPr/>
        </p:nvSpPr>
        <p:spPr>
          <a:xfrm>
            <a:off x="8719930" y="3829878"/>
            <a:ext cx="768627" cy="3975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7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3FEE-1CC4-4F10-915B-AE9B35F38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Background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AED48C0-4BF7-4DCA-AB7C-B4CD74410956}"/>
              </a:ext>
            </a:extLst>
          </p:cNvPr>
          <p:cNvSpPr txBox="1">
            <a:spLocks/>
          </p:cNvSpPr>
          <p:nvPr/>
        </p:nvSpPr>
        <p:spPr>
          <a:xfrm>
            <a:off x="825321" y="1730326"/>
            <a:ext cx="10515600" cy="43627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</a:pPr>
            <a:r>
              <a:rPr lang="en-GB" sz="2400" dirty="0"/>
              <a:t>For </a:t>
            </a:r>
            <a:r>
              <a:rPr lang="en-GB" sz="2400" b="1" u="sng" dirty="0"/>
              <a:t>bus 1 community </a:t>
            </a:r>
            <a:r>
              <a:rPr lang="en-GB" sz="2400" dirty="0"/>
              <a:t>if the line constraint (210 MW) is violated</a:t>
            </a:r>
          </a:p>
          <a:p>
            <a:pPr marL="742950" lvl="1" indent="-285750" algn="just">
              <a:lnSpc>
                <a:spcPct val="150000"/>
              </a:lnSpc>
            </a:pPr>
            <a:r>
              <a:rPr lang="en-GB" sz="2200" dirty="0"/>
              <a:t>LMP for case 1 is $8.045/MWh </a:t>
            </a:r>
            <a:r>
              <a:rPr lang="en-GB" sz="2200" dirty="0">
                <a:sym typeface="Wingdings" panose="05000000000000000000" pitchFamily="2" charset="2"/>
              </a:rPr>
              <a:t> Generator not present at bus 1</a:t>
            </a:r>
            <a:endParaRPr lang="en-GB" sz="2200" dirty="0"/>
          </a:p>
          <a:p>
            <a:pPr marL="742950" lvl="1" indent="-285750" algn="just">
              <a:lnSpc>
                <a:spcPct val="150000"/>
              </a:lnSpc>
            </a:pPr>
            <a:r>
              <a:rPr lang="en-GB" sz="2200" dirty="0"/>
              <a:t>LMP for case 2 is $7.92/MWh   </a:t>
            </a:r>
            <a:r>
              <a:rPr lang="en-GB" sz="2200" dirty="0">
                <a:sym typeface="Wingdings" panose="05000000000000000000" pitchFamily="2" charset="2"/>
              </a:rPr>
              <a:t> A generator is present at bus 1</a:t>
            </a:r>
            <a:endParaRPr lang="en-GB" sz="2200" dirty="0"/>
          </a:p>
          <a:p>
            <a:pPr marL="285750" indent="-285750" algn="just">
              <a:lnSpc>
                <a:spcPct val="150000"/>
              </a:lnSpc>
            </a:pPr>
            <a:r>
              <a:rPr lang="en-GB" sz="2400" dirty="0"/>
              <a:t>Otherwise LMP is $7.85/MWh for both cases</a:t>
            </a:r>
          </a:p>
          <a:p>
            <a:pPr marL="285750" indent="-285750" algn="just"/>
            <a:endParaRPr lang="en-US" sz="18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C9F587D-706C-4B59-BA0E-18EE79C469E4}"/>
              </a:ext>
            </a:extLst>
          </p:cNvPr>
          <p:cNvGrpSpPr/>
          <p:nvPr/>
        </p:nvGrpSpPr>
        <p:grpSpPr>
          <a:xfrm>
            <a:off x="3856381" y="4876280"/>
            <a:ext cx="5249843" cy="1216800"/>
            <a:chOff x="0" y="1640668"/>
            <a:chExt cx="5264503" cy="12168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C776F2A6-C39D-48BC-8F49-B30AA1487D67}"/>
                </a:ext>
              </a:extLst>
            </p:cNvPr>
            <p:cNvSpPr/>
            <p:nvPr/>
          </p:nvSpPr>
          <p:spPr>
            <a:xfrm>
              <a:off x="0" y="1640668"/>
              <a:ext cx="5264503" cy="1216800"/>
            </a:xfrm>
            <a:prstGeom prst="roundRect">
              <a:avLst/>
            </a:prstGeom>
            <a:ln w="57150">
              <a:solidFill>
                <a:srgbClr val="D2472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: Rounded Corners 4">
              <a:extLst>
                <a:ext uri="{FF2B5EF4-FFF2-40B4-BE49-F238E27FC236}">
                  <a16:creationId xmlns:a16="http://schemas.microsoft.com/office/drawing/2014/main" id="{F85F5783-EF6D-4591-AA40-1DFAB0EE9ED8}"/>
                </a:ext>
              </a:extLst>
            </p:cNvPr>
            <p:cNvSpPr txBox="1"/>
            <p:nvPr/>
          </p:nvSpPr>
          <p:spPr>
            <a:xfrm>
              <a:off x="59399" y="1700067"/>
              <a:ext cx="5145705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en-GB" sz="2400" b="1" kern="1200" dirty="0">
                  <a:solidFill>
                    <a:schemeClr val="accent5">
                      <a:lumMod val="75000"/>
                    </a:schemeClr>
                  </a:solidFill>
                </a:rPr>
                <a:t>Objective:</a:t>
              </a:r>
              <a:r>
                <a:rPr lang="en-GB" sz="2400" kern="1200" dirty="0"/>
                <a:t> Evaluating the </a:t>
              </a:r>
              <a:r>
                <a:rPr lang="en-GB" sz="2400" dirty="0"/>
                <a:t>option</a:t>
              </a:r>
              <a:r>
                <a:rPr lang="en-GB" sz="2400" kern="1200" dirty="0"/>
                <a:t> value of adding a generator</a:t>
              </a:r>
              <a:endParaRPr lang="en-US" sz="2400" kern="1200" dirty="0"/>
            </a:p>
          </p:txBody>
        </p:sp>
      </p:grp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971AC0D-CCC6-43FD-9156-1505092EE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4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423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B61B5-7759-4240-AE87-75AE11D1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Introduction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18ADA-7D6D-479F-9652-C76356C73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Our option is adding a generator to the network at bus 1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This option valuation is done from the perspective of bus 1 community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To evaluate the option value of adding a generator, we first need to know how electricity demand at bus 1 evolves with time 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We assume electricity demand follows </a:t>
            </a:r>
            <a:r>
              <a:rPr lang="en-US" sz="2400" dirty="0"/>
              <a:t>geometric Brownian motion (</a:t>
            </a:r>
            <a:r>
              <a:rPr lang="en-GB" sz="2400" dirty="0" err="1"/>
              <a:t>gBm</a:t>
            </a:r>
            <a:r>
              <a:rPr lang="en-GB" sz="2400" dirty="0"/>
              <a:t>)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To map out demand using demand lattice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8AADB2-5ABF-41F5-BF09-68E077C4B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5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17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B61B5-7759-4240-AE87-75AE11D1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Demand lattice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18ADA-7D6D-479F-9652-C76356C73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92815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Demand lattice is a binomial lattice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A binomial lattice is an essential tool to map the evolution of a random variable with time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Demand lattice displays the future probable demand of all time-period in a simple manner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8948C-0AD1-42F6-A6B5-7EED1470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6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E2C8D1-5140-4936-94ED-0BC5D326901F}"/>
              </a:ext>
            </a:extLst>
          </p:cNvPr>
          <p:cNvSpPr txBox="1"/>
          <p:nvPr/>
        </p:nvSpPr>
        <p:spPr>
          <a:xfrm>
            <a:off x="9272953" y="5215981"/>
            <a:ext cx="1804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Binomial lattice</a:t>
            </a:r>
            <a:endParaRPr lang="en-US" sz="2000" dirty="0"/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09E47B0F-21CD-4083-BDFA-08D12D5AA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5833" y="1863155"/>
            <a:ext cx="2201203" cy="296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56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Input of demand lattice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38877"/>
                <a:ext cx="8465457" cy="4351338"/>
              </a:xfrm>
            </p:spPr>
            <p:txBody>
              <a:bodyPr>
                <a:normAutofit fontScale="92500" lnSpcReduction="10000"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600" dirty="0"/>
                  <a:t>Assuming the demand follows geometric Brownian motion (</a:t>
                </a:r>
                <a:r>
                  <a:rPr lang="en-US" sz="2600" dirty="0" err="1"/>
                  <a:t>gBm</a:t>
                </a:r>
                <a:r>
                  <a:rPr lang="en-US" sz="2600" dirty="0"/>
                  <a:t>), </a:t>
                </a:r>
                <a:r>
                  <a:rPr lang="en-GB" sz="2600" dirty="0"/>
                  <a:t>primary inputs of the demand lattice are: </a:t>
                </a:r>
              </a:p>
              <a:p>
                <a:pPr lvl="1" algn="just">
                  <a:lnSpc>
                    <a:spcPct val="150000"/>
                  </a:lnSpc>
                </a:pPr>
                <a:r>
                  <a:rPr lang="en-GB" dirty="0"/>
                  <a:t>Initial demand at time 0, S; which is the demand at the beginning of modelling horizon</a:t>
                </a:r>
              </a:p>
              <a:p>
                <a:pPr lvl="1" algn="just">
                  <a:lnSpc>
                    <a:spcPct val="150000"/>
                  </a:lnSpc>
                </a:pPr>
                <a:r>
                  <a:rPr lang="en-GB" dirty="0"/>
                  <a:t>Volatility, </a:t>
                </a:r>
                <a:r>
                  <a:rPr lang="en-US" dirty="0"/>
                  <a:t>σ; which represents dispersion of returns</a:t>
                </a:r>
              </a:p>
              <a:p>
                <a:pPr lvl="1" algn="just">
                  <a:lnSpc>
                    <a:spcPct val="150000"/>
                  </a:lnSpc>
                </a:pPr>
                <a:r>
                  <a:rPr lang="en-GB" dirty="0"/>
                  <a:t>Time period span,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; which is the span of a single time period</a:t>
                </a:r>
              </a:p>
              <a:p>
                <a:pPr lvl="1" algn="just">
                  <a:lnSpc>
                    <a:spcPct val="150000"/>
                  </a:lnSpc>
                </a:pPr>
                <a:r>
                  <a:rPr lang="en-GB" dirty="0"/>
                  <a:t>Number of time periods, T; which is the total number of periods in the modelling horizon</a:t>
                </a:r>
              </a:p>
              <a:p>
                <a:pPr>
                  <a:lnSpc>
                    <a:spcPct val="150000"/>
                  </a:lnSpc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38877"/>
                <a:ext cx="8465457" cy="4351338"/>
              </a:xfrm>
              <a:blipFill>
                <a:blip r:embed="rId2"/>
                <a:stretch>
                  <a:fillRect l="-936" r="-1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7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6DEAE7-170A-4373-A154-F3BE5C75F51E}"/>
              </a:ext>
            </a:extLst>
          </p:cNvPr>
          <p:cNvSpPr txBox="1"/>
          <p:nvPr/>
        </p:nvSpPr>
        <p:spPr>
          <a:xfrm>
            <a:off x="9955123" y="5137503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Demand lattice</a:t>
            </a:r>
            <a:endParaRPr lang="en-US" sz="2000" dirty="0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C3D7C183-18BF-48F4-8D33-9AD96F09F5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004" y="1969680"/>
            <a:ext cx="2201203" cy="296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971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Input of demand lattice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GB" dirty="0"/>
                  <a:t>From Initial demand at time 0, S, volatility, </a:t>
                </a:r>
                <a:r>
                  <a:rPr lang="en-US" sz="2800" dirty="0"/>
                  <a:t>σ, and time </a:t>
                </a:r>
                <a:r>
                  <a:rPr lang="en-GB" dirty="0"/>
                  <a:t>period span,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800" dirty="0"/>
                  <a:t>, the values of U and D are calculated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/>
                  <a:t>Up value, U is the multiplier when demand goes up and down value, D is the multiplier when demand goes down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/>
                  <a:t>U and D can be calculated using following formulae: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sz="2800" dirty="0"/>
                  <a:t>   </a:t>
                </a:r>
                <a14:m>
                  <m:oMath xmlns:m="http://schemas.openxmlformats.org/officeDocument/2006/math">
                    <m:r>
                      <a:rPr lang="en-GB" sz="26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GB" sz="26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GB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nor/>
                          </m:rPr>
                          <a:rPr lang="en-US" sz="2600" dirty="0"/>
                          <m:t>σ</m:t>
                        </m:r>
                        <m:r>
                          <a:rPr lang="en-GB" sz="2600" b="0" i="1" dirty="0" smtClean="0">
                            <a:latin typeface="Cambria Math" panose="02040503050406030204" pitchFamily="18" charset="0"/>
                          </a:rPr>
                          <m:t> × </m:t>
                        </m:r>
                        <m:rad>
                          <m:radPr>
                            <m:degHide m:val="on"/>
                            <m:ctrlPr>
                              <a:rPr lang="en-GB" sz="26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l-GR" sz="2600" b="0" i="1" dirty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GB" sz="26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  <m:r>
                          <a:rPr lang="en-GB" sz="2600" b="0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</m:sup>
                    </m:sSup>
                  </m:oMath>
                </a14:m>
                <a:endParaRPr lang="en-GB" sz="2600" dirty="0"/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GB" sz="2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6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8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614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Output (demand lattice)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GB" sz="2400" dirty="0"/>
                  <a:t>If the initial demand at time 0 is S, then after one time period, the demand can be increased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2400" dirty="0"/>
                  <a:t> or decreased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2400" dirty="0"/>
                  <a:t>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GB" sz="2400" dirty="0"/>
                  <a:t>Demand will continue to evolve following the same formula for future time periods and for three time periods, the demand lattice will be following: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9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6D7F31-133E-4141-95EA-A82227595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343" y="4400757"/>
            <a:ext cx="3483935" cy="21381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5E3887D-DCD4-4E92-A66C-AC8721118FBE}"/>
              </a:ext>
            </a:extLst>
          </p:cNvPr>
          <p:cNvSpPr txBox="1"/>
          <p:nvPr/>
        </p:nvSpPr>
        <p:spPr>
          <a:xfrm>
            <a:off x="6879937" y="5269779"/>
            <a:ext cx="17495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/>
              <a:t>3 time-period </a:t>
            </a:r>
          </a:p>
          <a:p>
            <a:pPr algn="ctr"/>
            <a:r>
              <a:rPr lang="en-GB" sz="2000" dirty="0"/>
              <a:t>demand lattice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1967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1641</Words>
  <Application>Microsoft Office PowerPoint</Application>
  <PresentationFormat>Widescreen</PresentationFormat>
  <Paragraphs>166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Office Theme</vt:lpstr>
      <vt:lpstr>Valuation of a generator option to a community</vt:lpstr>
      <vt:lpstr>Aim</vt:lpstr>
      <vt:lpstr>Background</vt:lpstr>
      <vt:lpstr>Background</vt:lpstr>
      <vt:lpstr>Introduction</vt:lpstr>
      <vt:lpstr>Demand lattice</vt:lpstr>
      <vt:lpstr>Input of demand lattice</vt:lpstr>
      <vt:lpstr>Input of demand lattice</vt:lpstr>
      <vt:lpstr>Output (demand lattice)</vt:lpstr>
      <vt:lpstr>Input and output of demand lattice</vt:lpstr>
      <vt:lpstr>Option valuation</vt:lpstr>
      <vt:lpstr>Option valuation</vt:lpstr>
      <vt:lpstr>Input of option valuation</vt:lpstr>
      <vt:lpstr>Input of option valuation</vt:lpstr>
      <vt:lpstr>Input of option valuation</vt:lpstr>
      <vt:lpstr>Input of option valuation</vt:lpstr>
      <vt:lpstr>Process of option valuation</vt:lpstr>
      <vt:lpstr>Process of option valuation</vt:lpstr>
      <vt:lpstr>Process of option valuation</vt:lpstr>
      <vt:lpstr>Process of option valuation</vt:lpstr>
      <vt:lpstr>Process of option valuation</vt:lpstr>
      <vt:lpstr>Process of option valuation</vt:lpstr>
      <vt:lpstr>Process of option valuation</vt:lpstr>
      <vt:lpstr>Process of option valuation</vt:lpstr>
      <vt:lpstr>Option value (output of valuation process)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lattice</dc:title>
  <dc:creator>Nur, Gazi Nazia [IMSE]</dc:creator>
  <cp:lastModifiedBy>Nur, Gazi Nazia [IMSE]</cp:lastModifiedBy>
  <cp:revision>77</cp:revision>
  <dcterms:created xsi:type="dcterms:W3CDTF">2021-07-17T19:03:13Z</dcterms:created>
  <dcterms:modified xsi:type="dcterms:W3CDTF">2021-08-11T02:40:30Z</dcterms:modified>
</cp:coreProperties>
</file>