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7" r:id="rId4"/>
    <p:sldId id="285" r:id="rId5"/>
    <p:sldId id="286" r:id="rId6"/>
    <p:sldId id="261" r:id="rId7"/>
    <p:sldId id="265" r:id="rId8"/>
    <p:sldId id="278" r:id="rId9"/>
    <p:sldId id="267" r:id="rId10"/>
    <p:sldId id="274" r:id="rId11"/>
    <p:sldId id="271" r:id="rId12"/>
    <p:sldId id="283" r:id="rId13"/>
    <p:sldId id="284" r:id="rId14"/>
    <p:sldId id="280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0393B-A03B-474C-90C7-2FD6A9430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E2FBC-B630-443B-A3E7-8F9911BDA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054AB-41B5-4D2F-B19E-7ED6634F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5855-CA90-4621-A533-C23084A4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3809-5B9D-4A05-9AB0-42A17D2A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5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435A5-8CEC-4086-9A52-A7A905CB7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854BC-56D5-4BE8-9016-B03B863BC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B96C3-8CE3-4103-8C64-F6D7A973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0F017-55F7-48F9-8281-42D53BB9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9A81-5A58-48C9-B29F-520ED714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6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D1C066-28A7-42EC-8480-ED0739332F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30CE1-85F3-4C9B-8C0A-2E5EFBF75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6D3AF-20CC-48C5-9CD7-C79ECB5D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6F40-AAAE-4B7E-A5B9-F40CB38A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0A4CD-B749-4AB5-B841-3D765F7E6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9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08516-CCF0-455E-BE66-AAA48F00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03DFE-E548-4FB0-804C-7864A729A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D4C08-E0B8-40D3-B468-7A66ADED2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CC712-D564-4FB3-B65B-19D24623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5C49B-6DFC-4CF1-9FBC-630BCA68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9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1355-2B9A-46B4-9157-26E15ACB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374CE-5414-4FE3-AAFB-E5DB1915D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6CA5C-AAD8-40F2-B0BA-D52A0BC2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2D40B-2098-4D12-ADDE-74B9F0BE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BDF0F-11A1-4D49-8456-30752DAF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5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ABCE-18FA-45A9-888D-9C127661B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1CD0D-7503-47B7-B9B7-125B8B342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81E6E-928F-4926-85F9-E1619B4F9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44FC1-D699-46F2-A6D1-8783C4682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A0544-4B7A-4C86-AD93-6BC88CE54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0F83A-1FFD-4075-BEBD-03B0D82C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3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9CC38-7806-4F21-B083-92D4C73F5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428BD-4067-4D22-922A-12B64A9EF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04CAF-CC90-4A57-9EC3-D92F05213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E2145-0C5B-46C5-A9B5-5A05F39CC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374FBE-1508-40EF-B6D7-DC40AF753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046D49-B634-4CF0-A5F6-7CED1BAF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75A2C-68EF-4799-B1C2-4DD13FAB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D3B15F-0CB1-4250-BB4C-967472E4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7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0D49-ABBA-441B-90CD-388A34F4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95AD8F-B40F-4D57-AEFF-484147EA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CB226F-1C9F-4236-A2C2-EDBB6399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6E9F1-5BD7-49FA-A2BD-980B5982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1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99F530-804F-4758-A859-C235A1A0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D1F3D1-C14C-4832-A1A0-19CECCCA7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6EC88-F4B7-478F-AD63-69C8A98E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6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01DB-5586-4491-A7A7-5C38FB98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4529C-B92F-47A1-8707-E6675326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82B0E-5823-4D98-BE59-879888706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72FC9-978D-40CA-9B8A-D90E4B40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42B86-FCDF-4C15-8F0F-C01112A0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DD49D-1D99-41D1-99A6-3428D23C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3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E108-33A4-491D-9C05-33B6DCAD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00C7C-BEE4-41E7-8D37-CB00F73F9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89D36-66D9-459B-8F54-24885EDA5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AA48E-3EC2-439D-B0F5-12D16BA3C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97071-5010-49C7-A748-6DA5CFDA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4FE37-9602-486C-9D51-D4DDE959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8D255-D0DE-4829-8F99-5F3F767B9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745C4-BCE9-42AB-91EA-B6441783A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EFE20-C045-4002-9290-2732A60FA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66B96-85B6-49B5-BAE0-A11AC79EA8E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293E9-AD4A-4522-B1CC-4D31371B1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67369-C751-4531-B423-CD6DC5D99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12280-A60A-47F9-9CDD-5DB414A81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se.iastate.edu/swee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404CEF-B81C-4E86-AC0C-29D8C319D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6600" dirty="0">
                <a:solidFill>
                  <a:schemeClr val="accent1">
                    <a:lumMod val="75000"/>
                  </a:schemeClr>
                </a:solidFill>
              </a:rPr>
              <a:t>Valuation of a generator option to a community</a:t>
            </a:r>
            <a:r>
              <a:rPr lang="en-GB" sz="61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br>
              <a:rPr lang="en-GB" sz="61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6100" dirty="0">
                <a:solidFill>
                  <a:schemeClr val="accent1">
                    <a:lumMod val="75000"/>
                  </a:schemeClr>
                </a:solidFill>
              </a:rPr>
              <a:t>Computing with Excel</a:t>
            </a:r>
            <a:endParaRPr lang="en-US" sz="6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B8A3A-0B26-4ED7-AA1B-C2B207FF0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/>
              <a:t>Gazi Nazia Nur</a:t>
            </a:r>
            <a:endParaRPr lang="en-US" sz="2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582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2440478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Output (“Option valuation” sheet)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On the right side of the excel sheet “Option valuation”, a option value tree for three time period is constructed and the option value is calculated</a:t>
            </a:r>
          </a:p>
          <a:p>
            <a:pPr algn="just">
              <a:lnSpc>
                <a:spcPct val="150000"/>
              </a:lnSpc>
            </a:pP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10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AC020E-D131-4E64-A9EB-EFEE7F667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3014664"/>
            <a:ext cx="5560943" cy="359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20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“Intermediate lattices” sheet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lnSpc>
                <a:spcPct val="150000"/>
              </a:lnSpc>
            </a:pPr>
            <a:r>
              <a:rPr lang="en-GB" dirty="0"/>
              <a:t>Lattices in the “Intermediate lattices” sheet are:</a:t>
            </a:r>
          </a:p>
          <a:p>
            <a:pPr marL="800100" lvl="2" indent="-342900" algn="just">
              <a:lnSpc>
                <a:spcPct val="150000"/>
              </a:lnSpc>
            </a:pPr>
            <a:r>
              <a:rPr lang="en-GB" sz="2200" dirty="0"/>
              <a:t>LMP lattices for case 1 and 2 which are dependent on demand values from demand lattice</a:t>
            </a:r>
          </a:p>
          <a:p>
            <a:pPr marL="800100" lvl="2" indent="-342900" algn="just">
              <a:lnSpc>
                <a:spcPct val="150000"/>
              </a:lnSpc>
            </a:pPr>
            <a:r>
              <a:rPr lang="en-GB" sz="2200" dirty="0"/>
              <a:t>Cost lattices for case 1 and 2 which are calculated as: </a:t>
            </a:r>
            <a:r>
              <a:rPr lang="en-GB" sz="2200" i="1" dirty="0"/>
              <a:t>Cost paid by the community Yearly = Demand at that time period x LMP to fulfil the demand x 8760</a:t>
            </a:r>
          </a:p>
          <a:p>
            <a:pPr marL="800100" lvl="2" indent="-342900" algn="just">
              <a:lnSpc>
                <a:spcPct val="150000"/>
              </a:lnSpc>
            </a:pPr>
            <a:r>
              <a:rPr lang="en-GB" sz="2200" dirty="0"/>
              <a:t>Net benefit lattice, which is calculated by subtracting cost (case 2) from cost (case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11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7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1FE5-9241-4486-9A3E-312CFD363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Let’s try ourselves…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5F2CF-F8A2-4DCC-ACC1-AD7A7004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313"/>
            <a:ext cx="4356652" cy="42686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You can change the input parameters in “black borders” to match your own example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For example: If we change the discount rate, option value will change</a:t>
            </a:r>
          </a:p>
          <a:p>
            <a:pPr algn="just"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EE8EE-D640-4277-B307-1FF8D4A0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12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FFF574-B3FA-481C-AC92-B2A409094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863" y="1473063"/>
            <a:ext cx="6242873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648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1FE5-9241-4486-9A3E-312CFD363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Let’s try ourselves…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5F2CF-F8A2-4DCC-ACC1-AD7A7004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If we change the value of r to 10% compounded annually, then the option value tree looks like:</a:t>
            </a:r>
          </a:p>
          <a:p>
            <a:pPr algn="just"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EE8EE-D640-4277-B307-1FF8D4A0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13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86F21A-2E18-4C9E-A830-7C57DCD0E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468" y="2578099"/>
            <a:ext cx="6405970" cy="414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040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1FE5-9241-4486-9A3E-312CFD363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5F2CF-F8A2-4DCC-ACC1-AD7A70041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Option value increases as discount rate increases; Because, as discount rate increases, risk neutral probability increases too. As a result, expected benefit increases and ultimately, option value increases </a:t>
            </a:r>
            <a:endParaRPr lang="en-GB" sz="2400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GB" sz="2400" dirty="0"/>
              <a:t>The example we demonstrated here consists a European call option and generator can be added only at expiration</a:t>
            </a:r>
          </a:p>
          <a:p>
            <a:pPr algn="just">
              <a:lnSpc>
                <a:spcPct val="150000"/>
              </a:lnSpc>
            </a:pPr>
            <a:r>
              <a:rPr lang="en-GB" sz="2400" dirty="0"/>
              <a:t>We also have example with American call option where generator can be added any time before expiration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EE8EE-D640-4277-B307-1FF8D4A0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14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938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 descr="A group of white dice&#10;&#10;Description automatically generated with low confidence">
            <a:extLst>
              <a:ext uri="{FF2B5EF4-FFF2-40B4-BE49-F238E27FC236}">
                <a16:creationId xmlns:a16="http://schemas.microsoft.com/office/drawing/2014/main" id="{00A6176D-3214-470E-A987-454614B9D2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106" y="785285"/>
            <a:ext cx="8443788" cy="5571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831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Download the Excel file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38DDC3-0DBB-4F5D-A2F8-AEEEBE1E8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303"/>
            <a:ext cx="10515600" cy="43216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3200" dirty="0"/>
              <a:t>Go to: </a:t>
            </a:r>
            <a:r>
              <a:rPr lang="en-GB" sz="3200" dirty="0">
                <a:hlinkClick r:id="rId2"/>
              </a:rPr>
              <a:t>https://www.imse.iastate.edu/sweeet/</a:t>
            </a:r>
            <a:endParaRPr lang="en-GB" sz="3200" dirty="0"/>
          </a:p>
          <a:p>
            <a:pPr algn="just"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7672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Download the Excel file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3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38DDC3-0DBB-4F5D-A2F8-AEEEBE1E8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Click on “valuing an option” as shown below:</a:t>
            </a:r>
          </a:p>
          <a:p>
            <a:pPr algn="just">
              <a:lnSpc>
                <a:spcPct val="150000"/>
              </a:lnSpc>
            </a:pPr>
            <a:endParaRPr lang="en-GB" sz="2400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B32FFD0-39D2-43B4-85DE-309B1E0BE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263" y="2691148"/>
            <a:ext cx="9941473" cy="4030327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9DFD06A-BC9E-4D1F-A4F2-5392BF7A4938}"/>
              </a:ext>
            </a:extLst>
          </p:cNvPr>
          <p:cNvCxnSpPr/>
          <p:nvPr/>
        </p:nvCxnSpPr>
        <p:spPr>
          <a:xfrm flipH="1">
            <a:off x="4570929" y="5850145"/>
            <a:ext cx="1219200" cy="5062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4CAE268-FA3A-4EF2-9064-848607C7BD35}"/>
              </a:ext>
            </a:extLst>
          </p:cNvPr>
          <p:cNvSpPr/>
          <p:nvPr/>
        </p:nvSpPr>
        <p:spPr>
          <a:xfrm>
            <a:off x="5803381" y="5657660"/>
            <a:ext cx="1856375" cy="3849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tx1"/>
                </a:solidFill>
              </a:rPr>
              <a:t>Click on this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8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Download the Excel file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4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2BBA453F-0CEC-4B11-B5BE-C3F1F1067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521" y="2385998"/>
            <a:ext cx="8455934" cy="4152914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524350A-A5BE-4C69-AB2D-470C21D9A815}"/>
              </a:ext>
            </a:extLst>
          </p:cNvPr>
          <p:cNvCxnSpPr/>
          <p:nvPr/>
        </p:nvCxnSpPr>
        <p:spPr>
          <a:xfrm flipH="1">
            <a:off x="4969565" y="5850145"/>
            <a:ext cx="1219200" cy="5062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7ABF4CD-7712-48AE-867B-1E16D925F1F8}"/>
              </a:ext>
            </a:extLst>
          </p:cNvPr>
          <p:cNvSpPr/>
          <p:nvPr/>
        </p:nvSpPr>
        <p:spPr>
          <a:xfrm>
            <a:off x="6188765" y="5465176"/>
            <a:ext cx="2199862" cy="769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Click on this to download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64757EE-297E-402D-A2D4-28E6B1EB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1353800" cy="75894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/>
              <a:t>Click on “Section 3. Option valuation – Try yourself” as shown below to download:</a:t>
            </a:r>
          </a:p>
          <a:p>
            <a:pPr algn="just"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8509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Excel file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5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5" descr="Graphical user interface, application, table&#10;&#10;Description automatically generated">
            <a:extLst>
              <a:ext uri="{FF2B5EF4-FFF2-40B4-BE49-F238E27FC236}">
                <a16:creationId xmlns:a16="http://schemas.microsoft.com/office/drawing/2014/main" id="{A754E243-790C-4C87-83AF-813F40F71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21" y="1690688"/>
            <a:ext cx="9906000" cy="5124450"/>
          </a:xfrm>
          <a:prstGeom prst="rect">
            <a:avLst/>
          </a:prstGeom>
        </p:spPr>
      </p:pic>
      <p:sp>
        <p:nvSpPr>
          <p:cNvPr id="9" name="Right Brace 8">
            <a:extLst>
              <a:ext uri="{FF2B5EF4-FFF2-40B4-BE49-F238E27FC236}">
                <a16:creationId xmlns:a16="http://schemas.microsoft.com/office/drawing/2014/main" id="{4B7AA004-96E3-4155-9003-47ED727EC526}"/>
              </a:ext>
            </a:extLst>
          </p:cNvPr>
          <p:cNvSpPr/>
          <p:nvPr/>
        </p:nvSpPr>
        <p:spPr>
          <a:xfrm rot="16200000">
            <a:off x="3566008" y="4279899"/>
            <a:ext cx="477078" cy="3814279"/>
          </a:xfrm>
          <a:prstGeom prst="rightBrac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69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499574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demand lattice (“Option valuation” sheet)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6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6437BC1D-F7C0-4FFD-B50F-A6492FC6461B}"/>
              </a:ext>
            </a:extLst>
          </p:cNvPr>
          <p:cNvSpPr/>
          <p:nvPr/>
        </p:nvSpPr>
        <p:spPr>
          <a:xfrm>
            <a:off x="9737020" y="2189518"/>
            <a:ext cx="326146" cy="9792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B36B7F-21F3-4657-AFE0-61F55F6FD416}"/>
              </a:ext>
            </a:extLst>
          </p:cNvPr>
          <p:cNvSpPr/>
          <p:nvPr/>
        </p:nvSpPr>
        <p:spPr>
          <a:xfrm>
            <a:off x="10134192" y="2259002"/>
            <a:ext cx="1484243" cy="84871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Changeable parameters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id="{13861105-AE82-415D-BBE1-B0F6B5AE62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0267" y="2126756"/>
            <a:ext cx="8683263" cy="25487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55B4AD-7FA1-468F-8805-5CF9EFCE644F}"/>
                  </a:ext>
                </a:extLst>
              </p:cNvPr>
              <p:cNvSpPr txBox="1"/>
              <p:nvPr/>
            </p:nvSpPr>
            <p:spPr>
              <a:xfrm>
                <a:off x="3207026" y="5354626"/>
                <a:ext cx="6096000" cy="13668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dirty="0"/>
                  <a:t>U and D can be calculated using following formulae: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400" dirty="0"/>
                          <m:t>σ</m:t>
                        </m:r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 × </m:t>
                        </m:r>
                        <m:rad>
                          <m:radPr>
                            <m:degHide m:val="on"/>
                            <m:ctrlP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l-GR" sz="2400" b="0" i="1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</m:oMath>
                </a14:m>
                <a:r>
                  <a:rPr lang="en-GB" sz="2400" dirty="0"/>
                  <a:t>;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55B4AD-7FA1-468F-8805-5CF9EFCE6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026" y="5354626"/>
                <a:ext cx="6096000" cy="1366849"/>
              </a:xfrm>
              <a:prstGeom prst="rect">
                <a:avLst/>
              </a:prstGeom>
              <a:blipFill>
                <a:blip r:embed="rId3"/>
                <a:stretch>
                  <a:fillRect b="-3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971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182" y="410368"/>
            <a:ext cx="12162183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Output of demand lattice (“Demand lattice” sheet)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On the sheet titled “Demand lattice” we will find the output of demand lattice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GB" sz="2400" dirty="0"/>
                  <a:t>If the initial demand at time 0 is S, then after one time period, the demand can be increased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sz="2400" dirty="0"/>
                  <a:t> or decreased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7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D7F31-133E-4141-95EA-A82227595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266" y="4218195"/>
            <a:ext cx="3483935" cy="213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96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C6BEC6-8BC4-4247-92C9-97D955B671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1943" y="2120349"/>
            <a:ext cx="6608113" cy="315070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8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3AA7569-56C1-4312-9B78-7789A50C7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182" y="410368"/>
            <a:ext cx="12162183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Demand lattice (“Demand lattice” sheet)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74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90" y="286341"/>
            <a:ext cx="12109175" cy="1325563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option valuation (“Option valuation” sheet)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44725F-2536-4700-BFE5-68A194D4A6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485" y="1675859"/>
            <a:ext cx="6703115" cy="481701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9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F83018B-CE9E-4FF5-9E25-1808D6ABD05F}"/>
              </a:ext>
            </a:extLst>
          </p:cNvPr>
          <p:cNvSpPr/>
          <p:nvPr/>
        </p:nvSpPr>
        <p:spPr>
          <a:xfrm>
            <a:off x="8759687" y="4492487"/>
            <a:ext cx="397565" cy="20003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7D0AA2-3ACB-4B88-A6B9-767C19E92944}"/>
              </a:ext>
            </a:extLst>
          </p:cNvPr>
          <p:cNvSpPr/>
          <p:nvPr/>
        </p:nvSpPr>
        <p:spPr>
          <a:xfrm>
            <a:off x="9306339" y="5000061"/>
            <a:ext cx="2236304" cy="84871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Additional input for option valuation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141B7E-6542-49B7-ABB9-FEC2524D65B0}"/>
                  </a:ext>
                </a:extLst>
              </p:cNvPr>
              <p:cNvSpPr txBox="1"/>
              <p:nvPr/>
            </p:nvSpPr>
            <p:spPr>
              <a:xfrm>
                <a:off x="-387212" y="3793547"/>
                <a:ext cx="2450824" cy="170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GB" sz="2000" b="0" dirty="0"/>
                  <a:t>Risk neutral probability,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141B7E-6542-49B7-ABB9-FEC2524D6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7212" y="3793547"/>
                <a:ext cx="2450824" cy="17095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4A872E-CB23-4B3C-A964-C58825673C3E}"/>
              </a:ext>
            </a:extLst>
          </p:cNvPr>
          <p:cNvCxnSpPr>
            <a:cxnSpLocks/>
          </p:cNvCxnSpPr>
          <p:nvPr/>
        </p:nvCxnSpPr>
        <p:spPr>
          <a:xfrm>
            <a:off x="1364974" y="5182141"/>
            <a:ext cx="542511" cy="310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82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457</Words>
  <Application>Microsoft Office PowerPoint</Application>
  <PresentationFormat>Widescreen</PresentationFormat>
  <Paragraphs>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Valuation of a generator option to a community- Computing with Excel</vt:lpstr>
      <vt:lpstr>Download the Excel file</vt:lpstr>
      <vt:lpstr>Download the Excel file</vt:lpstr>
      <vt:lpstr>Download the Excel file</vt:lpstr>
      <vt:lpstr>Excel file</vt:lpstr>
      <vt:lpstr>Input of demand lattice (“Option valuation” sheet)</vt:lpstr>
      <vt:lpstr>Output of demand lattice (“Demand lattice” sheet)</vt:lpstr>
      <vt:lpstr>Demand lattice (“Demand lattice” sheet)</vt:lpstr>
      <vt:lpstr>Input of option valuation (“Option valuation” sheet)</vt:lpstr>
      <vt:lpstr>Output (“Option valuation” sheet)</vt:lpstr>
      <vt:lpstr>“Intermediate lattices” sheet </vt:lpstr>
      <vt:lpstr>Let’s try ourselves…</vt:lpstr>
      <vt:lpstr>Let’s try ourselves…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lattice</dc:title>
  <dc:creator>Nur, Gazi Nazia [IMSE]</dc:creator>
  <cp:lastModifiedBy>Nur, Gazi Nazia [IMSE]</cp:lastModifiedBy>
  <cp:revision>30</cp:revision>
  <dcterms:created xsi:type="dcterms:W3CDTF">2021-07-17T19:03:13Z</dcterms:created>
  <dcterms:modified xsi:type="dcterms:W3CDTF">2021-08-11T03:03:36Z</dcterms:modified>
</cp:coreProperties>
</file>