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2" r:id="rId2"/>
    <p:sldId id="278" r:id="rId3"/>
    <p:sldId id="293" r:id="rId4"/>
    <p:sldId id="294" r:id="rId5"/>
    <p:sldId id="279" r:id="rId6"/>
    <p:sldId id="280" r:id="rId7"/>
    <p:sldId id="281" r:id="rId8"/>
    <p:sldId id="295" r:id="rId9"/>
    <p:sldId id="282" r:id="rId10"/>
    <p:sldId id="302" r:id="rId11"/>
    <p:sldId id="296" r:id="rId12"/>
    <p:sldId id="303" r:id="rId13"/>
    <p:sldId id="297" r:id="rId14"/>
    <p:sldId id="283" r:id="rId15"/>
    <p:sldId id="298" r:id="rId16"/>
    <p:sldId id="304" r:id="rId17"/>
    <p:sldId id="299" r:id="rId18"/>
    <p:sldId id="305" r:id="rId19"/>
    <p:sldId id="313" r:id="rId20"/>
    <p:sldId id="300" r:id="rId21"/>
    <p:sldId id="315" r:id="rId22"/>
    <p:sldId id="306" r:id="rId23"/>
    <p:sldId id="314" r:id="rId24"/>
    <p:sldId id="30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6B97E-6495-4CC1-8654-429F64E8BE02}" type="datetimeFigureOut">
              <a:rPr lang="en-US" smtClean="0"/>
              <a:t>10/6/2021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6691D3-9B8B-49FF-B153-CC4AA498E46E}" type="slidenum">
              <a:rPr lang="en-US" smtClean="0"/>
              <a:t>‹#›</a:t>
            </a:fld>
            <a:endParaRPr lang="en-US"/>
          </a:p>
        </p:txBody>
      </p:sp>
    </p:spTree>
    <p:extLst>
      <p:ext uri="{BB962C8B-B14F-4D97-AF65-F5344CB8AC3E}">
        <p14:creationId xmlns:p14="http://schemas.microsoft.com/office/powerpoint/2010/main" val="233692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A6D18E-8B09-B24B-9169-4FC527B8D84F}"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28648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8904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97380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8904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28312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07776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95858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8904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91825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8904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54726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16085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5820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35256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89040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60209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00803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88036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2831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1384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922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55709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043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7611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51C64-6503-408D-A4DB-389299A658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101682-E9EF-4985-8976-60FDF309DC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1D63E8-03C6-47E5-812A-D269E1C47A6E}"/>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5" name="Footer Placeholder 4">
            <a:extLst>
              <a:ext uri="{FF2B5EF4-FFF2-40B4-BE49-F238E27FC236}">
                <a16:creationId xmlns:a16="http://schemas.microsoft.com/office/drawing/2014/main" id="{9ADFA4B6-FF70-48D1-96E2-284959E95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C0B25-5E40-48A8-AAAD-E1FE3F4AA182}"/>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318002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CB37-BBB0-414B-B907-79D98AEDED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28A182-7F03-4264-836A-4D1BC62B29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EF83A-81DE-49A6-A913-A98164C31551}"/>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5" name="Footer Placeholder 4">
            <a:extLst>
              <a:ext uri="{FF2B5EF4-FFF2-40B4-BE49-F238E27FC236}">
                <a16:creationId xmlns:a16="http://schemas.microsoft.com/office/drawing/2014/main" id="{9CD9D48A-75A3-4F45-AC16-45819C4FE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68E58-EC8E-4401-8AEB-BDA4571B9E50}"/>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286062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B25DAB-5732-4976-BC81-979376FCD9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382ADE-C68A-44BD-9CD2-F2F2CE7341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950C6-5BD1-48A8-BA63-3D3D1997245F}"/>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5" name="Footer Placeholder 4">
            <a:extLst>
              <a:ext uri="{FF2B5EF4-FFF2-40B4-BE49-F238E27FC236}">
                <a16:creationId xmlns:a16="http://schemas.microsoft.com/office/drawing/2014/main" id="{CED3AC5D-97E1-4F6C-BD24-9E7706BEE5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A8B62-D8CB-470F-93E1-09417B01A7A9}"/>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321468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46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57FAD-508D-4F9A-A04C-4E61A5B45C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4B90B9-FBAF-43DD-8EEC-20BB3A6566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DF620-9486-494A-8255-1477C83C2CFE}"/>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5" name="Footer Placeholder 4">
            <a:extLst>
              <a:ext uri="{FF2B5EF4-FFF2-40B4-BE49-F238E27FC236}">
                <a16:creationId xmlns:a16="http://schemas.microsoft.com/office/drawing/2014/main" id="{A02B5DAC-A7F0-4480-AB8D-66CA862835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37648-0147-4B24-9B4F-E63DFCC22FE4}"/>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33859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1DBD1-9C04-4FE8-8641-625B6069B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96D5F7-F129-4BF0-9CC8-CC46A5240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BEE43A-2C36-408E-AE0E-12BEFD2C9A7B}"/>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5" name="Footer Placeholder 4">
            <a:extLst>
              <a:ext uri="{FF2B5EF4-FFF2-40B4-BE49-F238E27FC236}">
                <a16:creationId xmlns:a16="http://schemas.microsoft.com/office/drawing/2014/main" id="{195575B3-9282-4827-ABDB-8C52B584D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5CEB3-EC87-48E8-A0B8-3756EF0E3322}"/>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213441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AFB67-D248-43B9-93C7-863B238DD3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8EA83-32B6-4F26-BBA8-BE285B32CF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FA957-9CA3-4EDD-B664-5835F124ED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01EA5E-C1F0-4CA6-B21E-D60F429A742C}"/>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6" name="Footer Placeholder 5">
            <a:extLst>
              <a:ext uri="{FF2B5EF4-FFF2-40B4-BE49-F238E27FC236}">
                <a16:creationId xmlns:a16="http://schemas.microsoft.com/office/drawing/2014/main" id="{3EAAF6D4-169E-440C-A859-E80C017A02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18F8C-9888-4D1B-BFC0-A9ACC57C26F3}"/>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89779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1D8E-6D92-41BC-B20C-0EE4F288CC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CB5FCE-88E6-4E40-AE48-CC7FF86411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EE2D9F-E312-405B-8A22-CA13EFD74C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FCBC57-C535-44E2-AA25-34BA18069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99CDD7-6457-40F1-B93B-E6C2D7DA96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55006E-A6BD-483D-8F83-FAF3F690C417}"/>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8" name="Footer Placeholder 7">
            <a:extLst>
              <a:ext uri="{FF2B5EF4-FFF2-40B4-BE49-F238E27FC236}">
                <a16:creationId xmlns:a16="http://schemas.microsoft.com/office/drawing/2014/main" id="{43D889B7-D686-4FD9-A6AA-6C6BA03F89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0D7D66-61B3-4B43-961C-6E70AEA9F1BD}"/>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51874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8B8FC-E030-4AB6-BD4A-5A7591B1C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2FE8B4-AB5D-49BC-9CAD-BA6B92CDCEB5}"/>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4" name="Footer Placeholder 3">
            <a:extLst>
              <a:ext uri="{FF2B5EF4-FFF2-40B4-BE49-F238E27FC236}">
                <a16:creationId xmlns:a16="http://schemas.microsoft.com/office/drawing/2014/main" id="{1EADC36F-68DB-402D-B3EB-4CECAFE0CB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FFEF17-F671-4A7A-8BCE-8759A53647E7}"/>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32441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9D732-E8CF-4005-8879-928EB86A175D}"/>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3" name="Footer Placeholder 2">
            <a:extLst>
              <a:ext uri="{FF2B5EF4-FFF2-40B4-BE49-F238E27FC236}">
                <a16:creationId xmlns:a16="http://schemas.microsoft.com/office/drawing/2014/main" id="{57E35250-E66B-4606-A70E-3510795330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48DAC8-192F-4040-9A57-94C5B650F09A}"/>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4112017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5F1F6-723C-4E3F-803F-1E87C44735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2FA49B-194F-4AB2-8678-C62FAAFEDF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6EEB93-8262-4E79-9786-D670CD9DD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945D1F-D852-4C9D-9E3D-6FD1F5DD86F4}"/>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6" name="Footer Placeholder 5">
            <a:extLst>
              <a:ext uri="{FF2B5EF4-FFF2-40B4-BE49-F238E27FC236}">
                <a16:creationId xmlns:a16="http://schemas.microsoft.com/office/drawing/2014/main" id="{80F28FA5-05D8-4A08-B525-DFD7E0D30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2DDC1F-31F1-438F-A1EC-2CCE094A0DAE}"/>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2176599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2938-C5ED-479B-8BF2-D401D4190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FE7DF6-1C8A-47D6-A897-5036F46DD0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C899E0-537A-46FA-8090-6323F1BE1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227EF-B53D-4C59-9737-A684CFB3526E}"/>
              </a:ext>
            </a:extLst>
          </p:cNvPr>
          <p:cNvSpPr>
            <a:spLocks noGrp="1"/>
          </p:cNvSpPr>
          <p:nvPr>
            <p:ph type="dt" sz="half" idx="10"/>
          </p:nvPr>
        </p:nvSpPr>
        <p:spPr/>
        <p:txBody>
          <a:bodyPr/>
          <a:lstStyle/>
          <a:p>
            <a:fld id="{1674D902-21D5-4114-9C53-B5103E9EC856}" type="datetimeFigureOut">
              <a:rPr lang="en-US" smtClean="0"/>
              <a:t>10/6/2021</a:t>
            </a:fld>
            <a:endParaRPr lang="en-US"/>
          </a:p>
        </p:txBody>
      </p:sp>
      <p:sp>
        <p:nvSpPr>
          <p:cNvPr id="6" name="Footer Placeholder 5">
            <a:extLst>
              <a:ext uri="{FF2B5EF4-FFF2-40B4-BE49-F238E27FC236}">
                <a16:creationId xmlns:a16="http://schemas.microsoft.com/office/drawing/2014/main" id="{A5B890BF-EAD7-439D-83BB-49616C8000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F02419-4BDC-4A0D-A0A7-B79FD4914FF9}"/>
              </a:ext>
            </a:extLst>
          </p:cNvPr>
          <p:cNvSpPr>
            <a:spLocks noGrp="1"/>
          </p:cNvSpPr>
          <p:nvPr>
            <p:ph type="sldNum" sz="quarter" idx="12"/>
          </p:nvPr>
        </p:nvSpPr>
        <p:spPr/>
        <p:txBody>
          <a:bodyPr/>
          <a:lstStyle/>
          <a:p>
            <a:fld id="{50E53D74-FB87-42DC-8149-51D43F3423B2}" type="slidenum">
              <a:rPr lang="en-US" smtClean="0"/>
              <a:t>‹#›</a:t>
            </a:fld>
            <a:endParaRPr lang="en-US"/>
          </a:p>
        </p:txBody>
      </p:sp>
    </p:spTree>
    <p:extLst>
      <p:ext uri="{BB962C8B-B14F-4D97-AF65-F5344CB8AC3E}">
        <p14:creationId xmlns:p14="http://schemas.microsoft.com/office/powerpoint/2010/main" val="409143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C3411B-A7A5-40E3-BE54-8748D4F99F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7C32B6-E14B-460E-A838-65B387F928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9F2A1-0A1F-4599-98B0-AACE127AB4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4D902-21D5-4114-9C53-B5103E9EC856}" type="datetimeFigureOut">
              <a:rPr lang="en-US" smtClean="0"/>
              <a:t>10/6/2021</a:t>
            </a:fld>
            <a:endParaRPr lang="en-US"/>
          </a:p>
        </p:txBody>
      </p:sp>
      <p:sp>
        <p:nvSpPr>
          <p:cNvPr id="5" name="Footer Placeholder 4">
            <a:extLst>
              <a:ext uri="{FF2B5EF4-FFF2-40B4-BE49-F238E27FC236}">
                <a16:creationId xmlns:a16="http://schemas.microsoft.com/office/drawing/2014/main" id="{1809FD64-4A8B-4490-BC80-DE5A865E0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BE6F27-0A4A-4B83-9C89-C957B93546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53D74-FB87-42DC-8149-51D43F3423B2}" type="slidenum">
              <a:rPr lang="en-US" smtClean="0"/>
              <a:t>‹#›</a:t>
            </a:fld>
            <a:endParaRPr lang="en-US"/>
          </a:p>
        </p:txBody>
      </p:sp>
    </p:spTree>
    <p:extLst>
      <p:ext uri="{BB962C8B-B14F-4D97-AF65-F5344CB8AC3E}">
        <p14:creationId xmlns:p14="http://schemas.microsoft.com/office/powerpoint/2010/main" val="2047203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2" name="Rectangle 11"/>
          <p:cNvSpPr/>
          <p:nvPr/>
        </p:nvSpPr>
        <p:spPr bwMode="auto">
          <a:xfrm>
            <a:off x="0" y="0"/>
            <a:ext cx="12192000" cy="6858000"/>
          </a:xfrm>
          <a:prstGeom prst="rect">
            <a:avLst/>
          </a:prstGeom>
          <a:solidFill>
            <a:srgbClr val="C8102E">
              <a:alpha val="90000"/>
            </a:srgb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solidFill>
                <a:srgbClr val="C8102E"/>
              </a:solidFill>
              <a:latin typeface="Times" charset="0"/>
            </a:endParaRPr>
          </a:p>
        </p:txBody>
      </p:sp>
      <p:cxnSp>
        <p:nvCxnSpPr>
          <p:cNvPr id="49" name="Straight Connector 48"/>
          <p:cNvCxnSpPr/>
          <p:nvPr/>
        </p:nvCxnSpPr>
        <p:spPr bwMode="auto">
          <a:xfrm>
            <a:off x="0" y="4682067"/>
            <a:ext cx="12192000" cy="0"/>
          </a:xfrm>
          <a:prstGeom prst="line">
            <a:avLst/>
          </a:prstGeom>
          <a:solidFill>
            <a:schemeClr val="accent1"/>
          </a:solidFill>
          <a:ln w="9525" cap="flat" cmpd="sng" algn="ctr">
            <a:solidFill>
              <a:srgbClr val="F1BE48">
                <a:alpha val="80000"/>
              </a:srgbClr>
            </a:solidFill>
            <a:prstDash val="solid"/>
            <a:round/>
            <a:headEnd type="none" w="med" len="med"/>
            <a:tailEnd type="none" w="med" len="med"/>
          </a:ln>
          <a:effectLst/>
        </p:spPr>
      </p:cxnSp>
      <p:sp>
        <p:nvSpPr>
          <p:cNvPr id="11" name="TextBox 10"/>
          <p:cNvSpPr txBox="1"/>
          <p:nvPr/>
        </p:nvSpPr>
        <p:spPr>
          <a:xfrm>
            <a:off x="1219200" y="1148331"/>
            <a:ext cx="9550400" cy="2554354"/>
          </a:xfrm>
          <a:prstGeom prst="rect">
            <a:avLst/>
          </a:prstGeom>
          <a:noFill/>
        </p:spPr>
        <p:txBody>
          <a:bodyPr wrap="square" rtlCol="0" anchor="b" anchorCtr="0">
            <a:spAutoFit/>
          </a:bodyPr>
          <a:lstStyle/>
          <a:p>
            <a:r>
              <a:rPr lang="en-US" sz="5333" dirty="0">
                <a:solidFill>
                  <a:schemeClr val="bg1"/>
                </a:solidFill>
                <a:latin typeface="Univers 57 Condensed" charset="0"/>
                <a:ea typeface="Univers 57 Condensed" charset="0"/>
                <a:cs typeface="Univers 57 Condensed" charset="0"/>
              </a:rPr>
              <a:t>Electric Power Planning for a Transmission Network Under Demand Volatility</a:t>
            </a:r>
          </a:p>
        </p:txBody>
      </p:sp>
      <p:pic>
        <p:nvPicPr>
          <p:cNvPr id="13" name="Picture 12" descr="ISU LEFT white.eps"/>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636000" y="6384954"/>
            <a:ext cx="3195320" cy="263145"/>
          </a:xfrm>
          <a:prstGeom prst="rect">
            <a:avLst/>
          </a:prstGeom>
          <a:noFill/>
          <a:ln w="9525">
            <a:noFill/>
            <a:miter lim="800000"/>
            <a:headEnd/>
            <a:tailEnd/>
          </a:ln>
        </p:spPr>
      </p:pic>
      <p:sp>
        <p:nvSpPr>
          <p:cNvPr id="14" name="TextBox 13"/>
          <p:cNvSpPr txBox="1"/>
          <p:nvPr/>
        </p:nvSpPr>
        <p:spPr>
          <a:xfrm>
            <a:off x="1219200" y="5097113"/>
            <a:ext cx="9550400" cy="1077026"/>
          </a:xfrm>
          <a:prstGeom prst="rect">
            <a:avLst/>
          </a:prstGeom>
          <a:noFill/>
        </p:spPr>
        <p:txBody>
          <a:bodyPr wrap="square" rtlCol="0">
            <a:spAutoFit/>
          </a:bodyPr>
          <a:lstStyle/>
          <a:p>
            <a:pPr fontAlgn="b"/>
            <a:r>
              <a:rPr lang="en-US" sz="2133" i="1" dirty="0">
                <a:solidFill>
                  <a:schemeClr val="bg1"/>
                </a:solidFill>
                <a:latin typeface="ITC Berkeley Oldstyle Book" charset="0"/>
                <a:ea typeface="ITC Berkeley Oldstyle Book" charset="0"/>
                <a:cs typeface="ITC Berkeley Oldstyle Book" charset="0"/>
              </a:rPr>
              <a:t>Jay Ghodke</a:t>
            </a:r>
          </a:p>
          <a:p>
            <a:pPr fontAlgn="b"/>
            <a:r>
              <a:rPr lang="en-US" sz="2133" i="1" dirty="0">
                <a:solidFill>
                  <a:schemeClr val="bg1"/>
                </a:solidFill>
                <a:latin typeface="ITC Berkeley Oldstyle Book" charset="0"/>
                <a:ea typeface="ITC Berkeley Oldstyle Book" charset="0"/>
                <a:cs typeface="ITC Berkeley Oldstyle Book" charset="0"/>
              </a:rPr>
              <a:t>Dr. K. Jo Min</a:t>
            </a:r>
            <a:br>
              <a:rPr lang="en-US" sz="2133" i="1" dirty="0">
                <a:solidFill>
                  <a:schemeClr val="bg1"/>
                </a:solidFill>
                <a:latin typeface="ITC Berkeley Oldstyle Book" charset="0"/>
                <a:ea typeface="ITC Berkeley Oldstyle Book" charset="0"/>
                <a:cs typeface="ITC Berkeley Oldstyle Book" charset="0"/>
              </a:rPr>
            </a:br>
            <a:r>
              <a:rPr lang="en-US" sz="2133" i="1" dirty="0">
                <a:solidFill>
                  <a:schemeClr val="bg1"/>
                </a:solidFill>
                <a:latin typeface="ITC Berkeley Oldstyle Book" charset="0"/>
                <a:ea typeface="ITC Berkeley Oldstyle Book" charset="0"/>
                <a:cs typeface="ITC Berkeley Oldstyle Book" charset="0"/>
              </a:rPr>
              <a:t>Dr. Cameron </a:t>
            </a:r>
            <a:r>
              <a:rPr lang="en-US" sz="2133" i="1" dirty="0" err="1">
                <a:solidFill>
                  <a:schemeClr val="bg1"/>
                </a:solidFill>
                <a:latin typeface="ITC Berkeley Oldstyle Book" charset="0"/>
                <a:ea typeface="ITC Berkeley Oldstyle Book" charset="0"/>
                <a:cs typeface="ITC Berkeley Oldstyle Book" charset="0"/>
              </a:rPr>
              <a:t>MacKenzie</a:t>
            </a:r>
            <a:endParaRPr lang="en-US" sz="2133" i="1" dirty="0">
              <a:solidFill>
                <a:schemeClr val="bg1"/>
              </a:solidFill>
              <a:latin typeface="ITC Berkeley Oldstyle Book" charset="0"/>
              <a:ea typeface="ITC Berkeley Oldstyle Book" charset="0"/>
              <a:cs typeface="ITC Berkeley Oldstyle Book" charset="0"/>
            </a:endParaRPr>
          </a:p>
        </p:txBody>
      </p:sp>
    </p:spTree>
    <p:extLst>
      <p:ext uri="{BB962C8B-B14F-4D97-AF65-F5344CB8AC3E}">
        <p14:creationId xmlns:p14="http://schemas.microsoft.com/office/powerpoint/2010/main" val="69381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p:tgtEl>
                                          <p:spTgt spid="11"/>
                                        </p:tgtEl>
                                        <p:attrNameLst>
                                          <p:attrName>ppt_y</p:attrName>
                                        </p:attrNameLst>
                                      </p:cBhvr>
                                      <p:tavLst>
                                        <p:tav tm="0">
                                          <p:val>
                                            <p:strVal val="#ppt_y+#ppt_h*1.125000"/>
                                          </p:val>
                                        </p:tav>
                                        <p:tav tm="100000">
                                          <p:val>
                                            <p:strVal val="#ppt_y"/>
                                          </p:val>
                                        </p:tav>
                                      </p:tavLst>
                                    </p:anim>
                                    <p:animEffect transition="in" filter="wipe(up)">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ppt_y</p:attrName>
                                        </p:attrNameLst>
                                      </p:cBhvr>
                                      <p:tavLst>
                                        <p:tav tm="0">
                                          <p:val>
                                            <p:strVal val="#ppt_y+#ppt_h*1.125000"/>
                                          </p:val>
                                        </p:tav>
                                        <p:tav tm="100000">
                                          <p:val>
                                            <p:strVal val="#ppt_y"/>
                                          </p:val>
                                        </p:tav>
                                      </p:tavLst>
                                    </p:anim>
                                    <p:animEffect transition="in" filter="wipe(up)">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Case 1 – Results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F0FF4591-657C-465D-925B-AF8D0292B836}"/>
              </a:ext>
            </a:extLst>
          </p:cNvPr>
          <p:cNvSpPr txBox="1"/>
          <p:nvPr/>
        </p:nvSpPr>
        <p:spPr>
          <a:xfrm>
            <a:off x="702173" y="1592246"/>
            <a:ext cx="10732266" cy="3200235"/>
          </a:xfrm>
          <a:prstGeom prst="rect">
            <a:avLst/>
          </a:prstGeom>
          <a:noFill/>
        </p:spPr>
        <p:txBody>
          <a:bodyPr wrap="square" rtlCol="0">
            <a:spAutoFit/>
          </a:bodyPr>
          <a:lstStyle/>
          <a:p>
            <a:pPr>
              <a:lnSpc>
                <a:spcPct val="150000"/>
              </a:lnSpc>
              <a:spcBef>
                <a:spcPts val="0"/>
              </a:spcBef>
            </a:pPr>
            <a:r>
              <a:rPr lang="en-US" dirty="0">
                <a:ea typeface="ITC Berkeley Oldstyle Medium" charset="0"/>
                <a:cs typeface="ITC Berkeley Oldstyle Medium" charset="0"/>
              </a:rPr>
              <a:t>G2 = 827.5 MW, Cost = 6496.87 $/h</a:t>
            </a:r>
            <a:br>
              <a:rPr lang="en-US" dirty="0">
                <a:ea typeface="ITC Berkeley Oldstyle Medium" charset="0"/>
                <a:cs typeface="ITC Berkeley Oldstyle Medium" charset="0"/>
              </a:rPr>
            </a:br>
            <a:r>
              <a:rPr lang="en-US" dirty="0">
                <a:ea typeface="ITC Berkeley Oldstyle Medium" charset="0"/>
                <a:cs typeface="ITC Berkeley Oldstyle Medium" charset="0"/>
              </a:rPr>
              <a:t>G3 = 92. 5 MW, Cost = 737.22 $/h</a:t>
            </a:r>
          </a:p>
          <a:p>
            <a:pPr>
              <a:lnSpc>
                <a:spcPct val="200000"/>
              </a:lnSpc>
              <a:spcBef>
                <a:spcPts val="0"/>
              </a:spcBef>
            </a:pPr>
            <a:r>
              <a:rPr lang="en-US" b="1" dirty="0">
                <a:ea typeface="ITC Berkeley Oldstyle Medium" charset="0"/>
                <a:cs typeface="ITC Berkeley Oldstyle Medium" charset="0"/>
              </a:rPr>
              <a:t>OPF </a:t>
            </a:r>
            <a:r>
              <a:rPr lang="en-US" dirty="0">
                <a:ea typeface="ITC Berkeley Oldstyle Medium" charset="0"/>
                <a:cs typeface="ITC Berkeley Oldstyle Medium" charset="0"/>
              </a:rPr>
              <a:t>– </a:t>
            </a:r>
          </a:p>
          <a:p>
            <a:pPr>
              <a:lnSpc>
                <a:spcPct val="150000"/>
              </a:lnSpc>
              <a:spcBef>
                <a:spcPts val="0"/>
              </a:spcBef>
            </a:pPr>
            <a:r>
              <a:rPr lang="en-US" dirty="0">
                <a:ea typeface="ITC Berkeley Oldstyle Medium" charset="0"/>
                <a:cs typeface="ITC Berkeley Oldstyle Medium" charset="0"/>
              </a:rPr>
              <a:t>P12 = 210 MW</a:t>
            </a:r>
          </a:p>
          <a:p>
            <a:pPr>
              <a:lnSpc>
                <a:spcPct val="150000"/>
              </a:lnSpc>
              <a:spcBef>
                <a:spcPts val="0"/>
              </a:spcBef>
            </a:pPr>
            <a:r>
              <a:rPr lang="en-US" dirty="0">
                <a:ea typeface="ITC Berkeley Oldstyle Medium" charset="0"/>
                <a:cs typeface="ITC Berkeley Oldstyle Medium" charset="0"/>
              </a:rPr>
              <a:t>P31 = 60 MW</a:t>
            </a:r>
          </a:p>
          <a:p>
            <a:pPr>
              <a:lnSpc>
                <a:spcPct val="150000"/>
              </a:lnSpc>
              <a:spcBef>
                <a:spcPts val="0"/>
              </a:spcBef>
            </a:pPr>
            <a:r>
              <a:rPr lang="en-US" dirty="0">
                <a:ea typeface="ITC Berkeley Oldstyle Medium" charset="0"/>
                <a:cs typeface="ITC Berkeley Oldstyle Medium" charset="0"/>
              </a:rPr>
              <a:t>P23 = 67.5 MW</a:t>
            </a:r>
          </a:p>
          <a:p>
            <a:pPr>
              <a:lnSpc>
                <a:spcPct val="200000"/>
              </a:lnSpc>
              <a:spcBef>
                <a:spcPts val="0"/>
              </a:spcBef>
            </a:pPr>
            <a:r>
              <a:rPr lang="en-US" b="1" dirty="0">
                <a:ea typeface="ITC Berkeley Oldstyle Medium" charset="0"/>
                <a:cs typeface="ITC Berkeley Oldstyle Medium" charset="0"/>
              </a:rPr>
              <a:t>Total Production Cost </a:t>
            </a:r>
            <a:r>
              <a:rPr lang="en-US" dirty="0">
                <a:ea typeface="ITC Berkeley Oldstyle Medium" charset="0"/>
                <a:cs typeface="ITC Berkeley Oldstyle Medium" charset="0"/>
              </a:rPr>
              <a:t>– 7233.1 $/h</a:t>
            </a:r>
          </a:p>
        </p:txBody>
      </p:sp>
      <p:pic>
        <p:nvPicPr>
          <p:cNvPr id="8" name="Picture 7">
            <a:extLst>
              <a:ext uri="{FF2B5EF4-FFF2-40B4-BE49-F238E27FC236}">
                <a16:creationId xmlns:a16="http://schemas.microsoft.com/office/drawing/2014/main" id="{CE7A4664-3D7B-4905-BE01-A81C10C9293A}"/>
              </a:ext>
            </a:extLst>
          </p:cNvPr>
          <p:cNvPicPr/>
          <p:nvPr/>
        </p:nvPicPr>
        <p:blipFill>
          <a:blip r:embed="rId3"/>
          <a:stretch>
            <a:fillRect/>
          </a:stretch>
        </p:blipFill>
        <p:spPr>
          <a:xfrm>
            <a:off x="6410461" y="727972"/>
            <a:ext cx="5023978" cy="5632879"/>
          </a:xfrm>
          <a:prstGeom prst="rect">
            <a:avLst/>
          </a:prstGeom>
        </p:spPr>
      </p:pic>
    </p:spTree>
    <p:extLst>
      <p:ext uri="{BB962C8B-B14F-4D97-AF65-F5344CB8AC3E}">
        <p14:creationId xmlns:p14="http://schemas.microsoft.com/office/powerpoint/2010/main" val="96417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Case 2 – 3 generators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pic>
        <p:nvPicPr>
          <p:cNvPr id="5" name="Picture 4">
            <a:extLst>
              <a:ext uri="{FF2B5EF4-FFF2-40B4-BE49-F238E27FC236}">
                <a16:creationId xmlns:a16="http://schemas.microsoft.com/office/drawing/2014/main" id="{AA52802B-6713-4A0F-AD5F-32548AD13127}"/>
              </a:ext>
            </a:extLst>
          </p:cNvPr>
          <p:cNvPicPr/>
          <p:nvPr/>
        </p:nvPicPr>
        <p:blipFill>
          <a:blip r:embed="rId3"/>
          <a:stretch>
            <a:fillRect/>
          </a:stretch>
        </p:blipFill>
        <p:spPr>
          <a:xfrm>
            <a:off x="1016000" y="2450238"/>
            <a:ext cx="6130524" cy="303616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6E4CE3F-B3E7-4129-AD01-B6A047999FEA}"/>
                  </a:ext>
                </a:extLst>
              </p:cNvPr>
              <p:cNvSpPr txBox="1"/>
              <p:nvPr/>
            </p:nvSpPr>
            <p:spPr>
              <a:xfrm>
                <a:off x="7314214" y="1755962"/>
                <a:ext cx="3861786" cy="2308324"/>
              </a:xfrm>
              <a:prstGeom prst="rect">
                <a:avLst/>
              </a:prstGeom>
              <a:noFill/>
            </p:spPr>
            <p:txBody>
              <a:bodyPr wrap="square" rtlCol="0">
                <a:spAutoFit/>
              </a:bodyPr>
              <a:lstStyle/>
              <a:p>
                <a:r>
                  <a:rPr lang="en-US" b="1" dirty="0">
                    <a:effectLst/>
                    <a:ea typeface="Calibri" panose="020F0502020204030204" pitchFamily="34" charset="0"/>
                    <a:cs typeface="Times New Roman" panose="02020603050405020304" pitchFamily="18" charset="0"/>
                  </a:rPr>
                  <a:t>Objective Function will be </a:t>
                </a:r>
                <a:r>
                  <a:rPr lang="en-US" dirty="0">
                    <a:effectLst/>
                    <a:ea typeface="Calibri" panose="020F0502020204030204" pitchFamily="34" charset="0"/>
                    <a:cs typeface="Times New Roman" panose="02020603050405020304" pitchFamily="18" charset="0"/>
                  </a:rPr>
                  <a:t>- </a:t>
                </a:r>
              </a:p>
              <a:p>
                <a:r>
                  <a:rPr lang="en-US" dirty="0">
                    <a:effectLst/>
                    <a:ea typeface="Calibri" panose="020F0502020204030204" pitchFamily="34" charset="0"/>
                    <a:cs typeface="Times New Roman" panose="02020603050405020304" pitchFamily="18" charset="0"/>
                  </a:rPr>
                  <a:t>minimize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𝑀𝐶</m:t>
                        </m:r>
                      </m:e>
                      <m:sub>
                        <m:r>
                          <a:rPr lang="en-US" b="0" i="1" smtClean="0">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b="0" i="1" smtClean="0">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n-US" dirty="0">
                    <a:effectLst/>
                    <a:ea typeface="Calibri" panose="020F0502020204030204" pitchFamily="34" charset="0"/>
                    <a:cs typeface="Times New Roman" panose="02020603050405020304" pitchFamily="18" charset="0"/>
                  </a:rPr>
                  <a:t> +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𝑀𝐶</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oMath>
                </a14:m>
                <a:r>
                  <a:rPr lang="en-US" dirty="0">
                    <a:ea typeface="Calibri" panose="020F0502020204030204" pitchFamily="34" charset="0"/>
                    <a:cs typeface="Times New Roman" panose="02020603050405020304" pitchFamily="18" charset="0"/>
                  </a:rPr>
                  <a:t> + </a:t>
                </a:r>
                <a14:m>
                  <m:oMath xmlns:m="http://schemas.openxmlformats.org/officeDocument/2006/math">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𝑀𝐶</m:t>
                        </m:r>
                      </m:e>
                      <m:sub>
                        <m:r>
                          <a:rPr lang="en-US" i="1">
                            <a:latin typeface="Cambria Math" panose="02040503050406030204" pitchFamily="18" charset="0"/>
                            <a:ea typeface="Calibri" panose="020F0502020204030204" pitchFamily="34" charset="0"/>
                            <a:cs typeface="Times New Roman" panose="02020603050405020304" pitchFamily="18" charset="0"/>
                          </a:rPr>
                          <m:t>3</m:t>
                        </m:r>
                      </m:sub>
                    </m:sSub>
                    <m:r>
                      <a:rPr lang="en-US" i="1">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𝐺</m:t>
                        </m:r>
                      </m:e>
                      <m:sub>
                        <m:r>
                          <a:rPr lang="en-US" i="1">
                            <a:latin typeface="Cambria Math" panose="02040503050406030204" pitchFamily="18" charset="0"/>
                            <a:ea typeface="Calibri" panose="020F0502020204030204" pitchFamily="34" charset="0"/>
                            <a:cs typeface="Times New Roman" panose="02020603050405020304" pitchFamily="18" charset="0"/>
                          </a:rPr>
                          <m:t>3</m:t>
                        </m:r>
                      </m:sub>
                    </m:sSub>
                  </m:oMath>
                </a14:m>
                <a:r>
                  <a:rPr lang="en-US" dirty="0">
                    <a:ea typeface="Calibri" panose="020F0502020204030204" pitchFamily="34" charset="0"/>
                    <a:cs typeface="Times New Roman" panose="02020603050405020304" pitchFamily="18" charset="0"/>
                  </a:rPr>
                  <a:t> </a:t>
                </a:r>
                <a:r>
                  <a:rPr lang="en-US" dirty="0"/>
                  <a:t>)</a:t>
                </a:r>
              </a:p>
              <a:p>
                <a:endParaRPr lang="en-US" dirty="0"/>
              </a:p>
              <a:p>
                <a:r>
                  <a:rPr lang="en-US" dirty="0"/>
                  <a:t>The total demand on the network will be covered by G1, G2 and G3. </a:t>
                </a:r>
              </a:p>
              <a:p>
                <a:endParaRPr lang="en-US" dirty="0"/>
              </a:p>
              <a:p>
                <a:r>
                  <a:rPr lang="en-US" dirty="0"/>
                  <a:t>Marginal cost of G1 is 7.92 $/MWh. </a:t>
                </a:r>
              </a:p>
            </p:txBody>
          </p:sp>
        </mc:Choice>
        <mc:Fallback xmlns="">
          <p:sp>
            <p:nvSpPr>
              <p:cNvPr id="7" name="TextBox 6">
                <a:extLst>
                  <a:ext uri="{FF2B5EF4-FFF2-40B4-BE49-F238E27FC236}">
                    <a16:creationId xmlns:a16="http://schemas.microsoft.com/office/drawing/2014/main" id="{56E4CE3F-B3E7-4129-AD01-B6A047999FEA}"/>
                  </a:ext>
                </a:extLst>
              </p:cNvPr>
              <p:cNvSpPr txBox="1">
                <a:spLocks noRot="1" noChangeAspect="1" noMove="1" noResize="1" noEditPoints="1" noAdjustHandles="1" noChangeArrowheads="1" noChangeShapeType="1" noTextEdit="1"/>
              </p:cNvSpPr>
              <p:nvPr/>
            </p:nvSpPr>
            <p:spPr>
              <a:xfrm>
                <a:off x="7314214" y="1755962"/>
                <a:ext cx="3861786" cy="2308324"/>
              </a:xfrm>
              <a:prstGeom prst="rect">
                <a:avLst/>
              </a:prstGeom>
              <a:blipFill>
                <a:blip r:embed="rId4"/>
                <a:stretch>
                  <a:fillRect l="-1422" t="-1319" b="-3166"/>
                </a:stretch>
              </a:blipFill>
            </p:spPr>
            <p:txBody>
              <a:bodyPr/>
              <a:lstStyle/>
              <a:p>
                <a:r>
                  <a:rPr lang="en-US">
                    <a:noFill/>
                  </a:rPr>
                  <a:t> </a:t>
                </a:r>
              </a:p>
            </p:txBody>
          </p:sp>
        </mc:Fallback>
      </mc:AlternateContent>
    </p:spTree>
    <p:extLst>
      <p:ext uri="{BB962C8B-B14F-4D97-AF65-F5344CB8AC3E}">
        <p14:creationId xmlns:p14="http://schemas.microsoft.com/office/powerpoint/2010/main" val="140098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Case 2 – Results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F0FF4591-657C-465D-925B-AF8D0292B836}"/>
              </a:ext>
            </a:extLst>
          </p:cNvPr>
          <p:cNvSpPr txBox="1"/>
          <p:nvPr/>
        </p:nvSpPr>
        <p:spPr>
          <a:xfrm>
            <a:off x="702173" y="1592246"/>
            <a:ext cx="10732266" cy="3200235"/>
          </a:xfrm>
          <a:prstGeom prst="rect">
            <a:avLst/>
          </a:prstGeom>
          <a:noFill/>
        </p:spPr>
        <p:txBody>
          <a:bodyPr wrap="square" rtlCol="0">
            <a:spAutoFit/>
          </a:bodyPr>
          <a:lstStyle/>
          <a:p>
            <a:pPr>
              <a:lnSpc>
                <a:spcPct val="150000"/>
              </a:lnSpc>
              <a:spcBef>
                <a:spcPts val="0"/>
              </a:spcBef>
            </a:pPr>
            <a:r>
              <a:rPr lang="en-US" dirty="0">
                <a:ea typeface="ITC Berkeley Oldstyle Medium" charset="0"/>
                <a:cs typeface="ITC Berkeley Oldstyle Medium" charset="0"/>
              </a:rPr>
              <a:t>G1 = 56.92 MW, Cost = 450.83 $/h</a:t>
            </a:r>
            <a:br>
              <a:rPr lang="en-US" dirty="0">
                <a:ea typeface="ITC Berkeley Oldstyle Medium" charset="0"/>
                <a:cs typeface="ITC Berkeley Oldstyle Medium" charset="0"/>
              </a:rPr>
            </a:br>
            <a:r>
              <a:rPr lang="en-US" dirty="0">
                <a:ea typeface="ITC Berkeley Oldstyle Medium" charset="0"/>
                <a:cs typeface="ITC Berkeley Oldstyle Medium" charset="0"/>
              </a:rPr>
              <a:t>G2 = 863.07 MW, Cost = 6775.15 $/h</a:t>
            </a:r>
          </a:p>
          <a:p>
            <a:pPr>
              <a:lnSpc>
                <a:spcPct val="200000"/>
              </a:lnSpc>
              <a:spcBef>
                <a:spcPts val="0"/>
              </a:spcBef>
            </a:pPr>
            <a:r>
              <a:rPr lang="en-US" b="1" dirty="0">
                <a:ea typeface="ITC Berkeley Oldstyle Medium" charset="0"/>
                <a:cs typeface="ITC Berkeley Oldstyle Medium" charset="0"/>
              </a:rPr>
              <a:t>OPF </a:t>
            </a:r>
            <a:r>
              <a:rPr lang="en-US" dirty="0">
                <a:ea typeface="ITC Berkeley Oldstyle Medium" charset="0"/>
                <a:cs typeface="ITC Berkeley Oldstyle Medium" charset="0"/>
              </a:rPr>
              <a:t>– </a:t>
            </a:r>
          </a:p>
          <a:p>
            <a:pPr>
              <a:lnSpc>
                <a:spcPct val="150000"/>
              </a:lnSpc>
              <a:spcBef>
                <a:spcPts val="0"/>
              </a:spcBef>
            </a:pPr>
            <a:r>
              <a:rPr lang="en-US" dirty="0">
                <a:ea typeface="ITC Berkeley Oldstyle Medium" charset="0"/>
                <a:cs typeface="ITC Berkeley Oldstyle Medium" charset="0"/>
              </a:rPr>
              <a:t>P12 = 210 MW</a:t>
            </a:r>
          </a:p>
          <a:p>
            <a:pPr>
              <a:lnSpc>
                <a:spcPct val="150000"/>
              </a:lnSpc>
              <a:spcBef>
                <a:spcPts val="0"/>
              </a:spcBef>
            </a:pPr>
            <a:r>
              <a:rPr lang="en-US" dirty="0">
                <a:ea typeface="ITC Berkeley Oldstyle Medium" charset="0"/>
                <a:cs typeface="ITC Berkeley Oldstyle Medium" charset="0"/>
              </a:rPr>
              <a:t>P31 = -3.07 MW</a:t>
            </a:r>
          </a:p>
          <a:p>
            <a:pPr>
              <a:lnSpc>
                <a:spcPct val="150000"/>
              </a:lnSpc>
              <a:spcBef>
                <a:spcPts val="0"/>
              </a:spcBef>
            </a:pPr>
            <a:r>
              <a:rPr lang="en-US" dirty="0">
                <a:ea typeface="ITC Berkeley Oldstyle Medium" charset="0"/>
                <a:cs typeface="ITC Berkeley Oldstyle Medium" charset="0"/>
              </a:rPr>
              <a:t>P23 = 103.07 MW</a:t>
            </a:r>
          </a:p>
          <a:p>
            <a:pPr>
              <a:lnSpc>
                <a:spcPct val="200000"/>
              </a:lnSpc>
              <a:spcBef>
                <a:spcPts val="0"/>
              </a:spcBef>
            </a:pPr>
            <a:r>
              <a:rPr lang="en-US" b="1" dirty="0">
                <a:ea typeface="ITC Berkeley Oldstyle Medium" charset="0"/>
                <a:cs typeface="ITC Berkeley Oldstyle Medium" charset="0"/>
              </a:rPr>
              <a:t>Total Production Cost </a:t>
            </a:r>
            <a:r>
              <a:rPr lang="en-US" dirty="0">
                <a:ea typeface="ITC Berkeley Oldstyle Medium" charset="0"/>
                <a:cs typeface="ITC Berkeley Oldstyle Medium" charset="0"/>
              </a:rPr>
              <a:t>– 7225.98 $/h</a:t>
            </a:r>
          </a:p>
        </p:txBody>
      </p:sp>
      <p:pic>
        <p:nvPicPr>
          <p:cNvPr id="6" name="Picture 5">
            <a:extLst>
              <a:ext uri="{FF2B5EF4-FFF2-40B4-BE49-F238E27FC236}">
                <a16:creationId xmlns:a16="http://schemas.microsoft.com/office/drawing/2014/main" id="{B8E2CA36-3559-4121-9403-DD15347B9733}"/>
              </a:ext>
            </a:extLst>
          </p:cNvPr>
          <p:cNvPicPr/>
          <p:nvPr/>
        </p:nvPicPr>
        <p:blipFill>
          <a:blip r:embed="rId3"/>
          <a:stretch>
            <a:fillRect/>
          </a:stretch>
        </p:blipFill>
        <p:spPr>
          <a:xfrm>
            <a:off x="6708788" y="747851"/>
            <a:ext cx="4725651" cy="5644059"/>
          </a:xfrm>
          <a:prstGeom prst="rect">
            <a:avLst/>
          </a:prstGeom>
        </p:spPr>
      </p:pic>
    </p:spTree>
    <p:extLst>
      <p:ext uri="{BB962C8B-B14F-4D97-AF65-F5344CB8AC3E}">
        <p14:creationId xmlns:p14="http://schemas.microsoft.com/office/powerpoint/2010/main" val="220896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Locational Marginal Price (LMP)</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B853387D-55F1-4805-BC39-E2F7A30A0E02}"/>
              </a:ext>
            </a:extLst>
          </p:cNvPr>
          <p:cNvSpPr txBox="1"/>
          <p:nvPr/>
        </p:nvSpPr>
        <p:spPr>
          <a:xfrm>
            <a:off x="702173" y="1592246"/>
            <a:ext cx="10732266" cy="4446730"/>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Locational Marginal Price </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 node in the network is the marginal cost of the generation source to deliver one additional unit of energy</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LMP is determined considering that at this node energy source is already deployed by a generation source</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LMP is a method for wholesale electric energy prices to reflect the value of electric energy at different locations, accounting for the patterns of demand, generation, and the physical constraints of the transmission system</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Prices in LMP-based wholesale power markets vary by location and time and reflect the </a:t>
            </a:r>
            <a:r>
              <a:rPr lang="en-US" b="1" dirty="0">
                <a:ea typeface="ITC Berkeley Oldstyle Medium" charset="0"/>
                <a:cs typeface="ITC Berkeley Oldstyle Medium" charset="0"/>
              </a:rPr>
              <a:t>incremental cost </a:t>
            </a:r>
            <a:r>
              <a:rPr lang="en-US" dirty="0">
                <a:ea typeface="ITC Berkeley Oldstyle Medium" charset="0"/>
                <a:cs typeface="ITC Berkeley Oldstyle Medium" charset="0"/>
              </a:rPr>
              <a:t>of meeting demand at any location at any point in time</a:t>
            </a:r>
          </a:p>
        </p:txBody>
      </p:sp>
    </p:spTree>
    <p:extLst>
      <p:ext uri="{BB962C8B-B14F-4D97-AF65-F5344CB8AC3E}">
        <p14:creationId xmlns:p14="http://schemas.microsoft.com/office/powerpoint/2010/main" val="3247363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How to calculate LMP</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92246"/>
            <a:ext cx="10732266" cy="4446730"/>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solving th</a:t>
            </a:r>
            <a:r>
              <a:rPr lang="en-US" dirty="0">
                <a:latin typeface="Calibri" panose="020F0502020204030204" pitchFamily="34" charset="0"/>
                <a:ea typeface="Calibri" panose="020F0502020204030204" pitchFamily="34" charset="0"/>
                <a:cs typeface="Times New Roman" panose="02020603050405020304" pitchFamily="18" charset="0"/>
              </a:rPr>
              <a:t>e mathematical model of the DCOPF, </a:t>
            </a:r>
            <a:r>
              <a:rPr lang="en-US" sz="1800" dirty="0">
                <a:effectLst/>
                <a:latin typeface="Calibri" panose="020F0502020204030204" pitchFamily="34" charset="0"/>
                <a:ea typeface="Calibri" panose="020F0502020204030204" pitchFamily="34" charset="0"/>
                <a:cs typeface="Times New Roman" panose="02020603050405020304" pitchFamily="18" charset="0"/>
              </a:rPr>
              <a:t>LMP is given by the Lagrangian multiplier obtained from the optimization proble</a:t>
            </a:r>
            <a:r>
              <a:rPr lang="en-US" dirty="0">
                <a:latin typeface="Calibri" panose="020F0502020204030204" pitchFamily="34" charset="0"/>
                <a:ea typeface="Calibri" panose="020F0502020204030204" pitchFamily="34" charset="0"/>
                <a:cs typeface="Times New Roman" panose="02020603050405020304" pitchFamily="18" charset="0"/>
              </a:rPr>
              <a:t>m</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The Lagrangian multiplier of respective power balance equation is the value of the LMP for that node</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In our DCOPF example, we use </a:t>
            </a:r>
            <a:r>
              <a:rPr lang="en-US" b="1" dirty="0">
                <a:latin typeface="Calibri" panose="020F0502020204030204" pitchFamily="34" charset="0"/>
                <a:ea typeface="ITC Berkeley Oldstyle Medium" charset="0"/>
                <a:cs typeface="Times New Roman" panose="02020603050405020304" pitchFamily="18" charset="0"/>
              </a:rPr>
              <a:t>Excel Solver </a:t>
            </a:r>
            <a:r>
              <a:rPr lang="en-US" dirty="0">
                <a:latin typeface="Calibri" panose="020F0502020204030204" pitchFamily="34" charset="0"/>
                <a:ea typeface="ITC Berkeley Oldstyle Medium" charset="0"/>
                <a:cs typeface="Times New Roman" panose="02020603050405020304" pitchFamily="18" charset="0"/>
              </a:rPr>
              <a:t>to obtain the LMP</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Solving the model using “</a:t>
            </a:r>
            <a:r>
              <a:rPr lang="en-US" b="1" dirty="0">
                <a:latin typeface="Calibri" panose="020F0502020204030204" pitchFamily="34" charset="0"/>
                <a:ea typeface="ITC Berkeley Oldstyle Medium" charset="0"/>
                <a:cs typeface="Times New Roman" panose="02020603050405020304" pitchFamily="18" charset="0"/>
              </a:rPr>
              <a:t>simplex LP/ GRG Nonlinear</a:t>
            </a:r>
            <a:r>
              <a:rPr lang="en-US" dirty="0">
                <a:latin typeface="Calibri" panose="020F0502020204030204" pitchFamily="34" charset="0"/>
                <a:ea typeface="ITC Berkeley Oldstyle Medium" charset="0"/>
                <a:cs typeface="Times New Roman" panose="02020603050405020304" pitchFamily="18" charset="0"/>
              </a:rPr>
              <a:t>” function and setting the decision variables as mentioned in the OPF module, we obtain the DCOPF.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The sensitivity report of our model gives us the LMP values as the shadow prices/Lagrangian Multiplier where the Lagrangian multiplier is a dual variable.</a:t>
            </a:r>
          </a:p>
        </p:txBody>
      </p:sp>
    </p:spTree>
    <p:extLst>
      <p:ext uri="{BB962C8B-B14F-4D97-AF65-F5344CB8AC3E}">
        <p14:creationId xmlns:p14="http://schemas.microsoft.com/office/powerpoint/2010/main" val="3867875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6" y="619285"/>
            <a:ext cx="9046633" cy="543675"/>
          </a:xfrm>
          <a:prstGeom prst="rect">
            <a:avLst/>
          </a:prstGeom>
          <a:noFill/>
        </p:spPr>
        <p:txBody>
          <a:bodyPr wrap="square" rtlCol="0">
            <a:spAutoFit/>
          </a:bodyPr>
          <a:lstStyle/>
          <a:p>
            <a:r>
              <a:rPr lang="en-US" sz="2933" b="1" dirty="0">
                <a:solidFill>
                  <a:srgbClr val="C8102E"/>
                </a:solidFill>
                <a:latin typeface="Univers 75 Black" charset="0"/>
              </a:rPr>
              <a:t>Case 1 (2 Generators) – Scenario 1: Limit is not reached </a:t>
            </a: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6506495" cy="3892732"/>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 case 1, we will consider 2 scenarios. For the first scenario, the load at node 1 is 200 MW</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Now the total load is 850 MW on the network. After solving the DCOPF, we see that G2 alone meets the whole demand</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The transmission limit on line 1-2 is not violated</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The LMP at all nodes will be MC of G2</a:t>
            </a:r>
          </a:p>
          <a:p>
            <a:pPr marL="285750" indent="-285750" algn="just">
              <a:lnSpc>
                <a:spcPct val="20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p:txBody>
      </p:sp>
      <p:pic>
        <p:nvPicPr>
          <p:cNvPr id="6" name="Picture 5">
            <a:extLst>
              <a:ext uri="{FF2B5EF4-FFF2-40B4-BE49-F238E27FC236}">
                <a16:creationId xmlns:a16="http://schemas.microsoft.com/office/drawing/2014/main" id="{ABA2CDB3-1878-4110-86DC-FCA08C9831C5}"/>
              </a:ext>
            </a:extLst>
          </p:cNvPr>
          <p:cNvPicPr/>
          <p:nvPr/>
        </p:nvPicPr>
        <p:blipFill rotWithShape="1">
          <a:blip r:embed="rId3"/>
          <a:srcRect l="4952" r="4062"/>
          <a:stretch/>
        </p:blipFill>
        <p:spPr>
          <a:xfrm>
            <a:off x="7137648" y="1903426"/>
            <a:ext cx="4909352" cy="2819494"/>
          </a:xfrm>
          <a:prstGeom prst="rect">
            <a:avLst/>
          </a:prstGeom>
        </p:spPr>
      </p:pic>
      <p:sp>
        <p:nvSpPr>
          <p:cNvPr id="2" name="TextBox 1">
            <a:extLst>
              <a:ext uri="{FF2B5EF4-FFF2-40B4-BE49-F238E27FC236}">
                <a16:creationId xmlns:a16="http://schemas.microsoft.com/office/drawing/2014/main" id="{27489366-88E0-409E-9C7B-8B75323B937A}"/>
              </a:ext>
            </a:extLst>
          </p:cNvPr>
          <p:cNvSpPr txBox="1"/>
          <p:nvPr/>
        </p:nvSpPr>
        <p:spPr>
          <a:xfrm>
            <a:off x="7965527" y="3957145"/>
            <a:ext cx="697623" cy="276999"/>
          </a:xfrm>
          <a:prstGeom prst="rect">
            <a:avLst/>
          </a:prstGeom>
          <a:solidFill>
            <a:schemeClr val="bg1"/>
          </a:solidFill>
        </p:spPr>
        <p:txBody>
          <a:bodyPr wrap="square" rtlCol="0">
            <a:spAutoFit/>
          </a:bodyPr>
          <a:lstStyle/>
          <a:p>
            <a:r>
              <a:rPr lang="en-US" sz="1200" dirty="0">
                <a:latin typeface="Times" panose="02020603050405020304" pitchFamily="18" charset="0"/>
                <a:cs typeface="Times" panose="02020603050405020304" pitchFamily="18" charset="0"/>
              </a:rPr>
              <a:t>200MW</a:t>
            </a:r>
          </a:p>
        </p:txBody>
      </p:sp>
      <p:sp>
        <p:nvSpPr>
          <p:cNvPr id="7" name="Multiplication Sign 6">
            <a:extLst>
              <a:ext uri="{FF2B5EF4-FFF2-40B4-BE49-F238E27FC236}">
                <a16:creationId xmlns:a16="http://schemas.microsoft.com/office/drawing/2014/main" id="{81A001C0-506E-4322-8751-84AB58A2E252}"/>
              </a:ext>
            </a:extLst>
          </p:cNvPr>
          <p:cNvSpPr/>
          <p:nvPr/>
        </p:nvSpPr>
        <p:spPr>
          <a:xfrm>
            <a:off x="7332957" y="2546415"/>
            <a:ext cx="958788" cy="1340528"/>
          </a:xfrm>
          <a:prstGeom prst="mathMultiply">
            <a:avLst>
              <a:gd name="adj1" fmla="val 491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761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Case 1 – Scenario 1 Results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F0FF4591-657C-465D-925B-AF8D0292B836}"/>
              </a:ext>
            </a:extLst>
          </p:cNvPr>
          <p:cNvSpPr txBox="1"/>
          <p:nvPr/>
        </p:nvSpPr>
        <p:spPr>
          <a:xfrm>
            <a:off x="702173" y="1592246"/>
            <a:ext cx="10732266" cy="1711366"/>
          </a:xfrm>
          <a:prstGeom prst="rect">
            <a:avLst/>
          </a:prstGeom>
          <a:noFill/>
        </p:spPr>
        <p:txBody>
          <a:bodyPr wrap="square" rtlCol="0">
            <a:spAutoFit/>
          </a:bodyPr>
          <a:lstStyle/>
          <a:p>
            <a:pPr>
              <a:lnSpc>
                <a:spcPct val="150000"/>
              </a:lnSpc>
              <a:spcBef>
                <a:spcPts val="0"/>
              </a:spcBef>
            </a:pPr>
            <a:r>
              <a:rPr lang="en-US" dirty="0">
                <a:ea typeface="ITC Berkeley Oldstyle Medium" charset="0"/>
                <a:cs typeface="ITC Berkeley Oldstyle Medium" charset="0"/>
              </a:rPr>
              <a:t>G2 = 850 MW</a:t>
            </a:r>
          </a:p>
          <a:p>
            <a:pPr>
              <a:lnSpc>
                <a:spcPct val="150000"/>
              </a:lnSpc>
              <a:spcBef>
                <a:spcPts val="0"/>
              </a:spcBef>
            </a:pPr>
            <a:endParaRPr lang="en-US" dirty="0">
              <a:ea typeface="ITC Berkeley Oldstyle Medium" charset="0"/>
              <a:cs typeface="ITC Berkeley Oldstyle Medium" charset="0"/>
            </a:endParaRPr>
          </a:p>
          <a:p>
            <a:pPr>
              <a:lnSpc>
                <a:spcPct val="150000"/>
              </a:lnSpc>
              <a:spcBef>
                <a:spcPts val="0"/>
              </a:spcBef>
            </a:pPr>
            <a:r>
              <a:rPr lang="en-US" b="1" dirty="0">
                <a:ea typeface="ITC Berkeley Oldstyle Medium" charset="0"/>
                <a:cs typeface="ITC Berkeley Oldstyle Medium" charset="0"/>
              </a:rPr>
              <a:t>LMP – </a:t>
            </a:r>
          </a:p>
          <a:p>
            <a:pPr>
              <a:lnSpc>
                <a:spcPct val="150000"/>
              </a:lnSpc>
              <a:spcBef>
                <a:spcPts val="0"/>
              </a:spcBef>
            </a:pPr>
            <a:r>
              <a:rPr lang="en-US" dirty="0">
                <a:ea typeface="ITC Berkeley Oldstyle Medium" charset="0"/>
                <a:cs typeface="ITC Berkeley Oldstyle Medium" charset="0"/>
              </a:rPr>
              <a:t>Bus 1 = Bus 2 = Bus 3 = 7.85 $/h</a:t>
            </a:r>
          </a:p>
        </p:txBody>
      </p:sp>
      <p:pic>
        <p:nvPicPr>
          <p:cNvPr id="3" name="Picture 2" descr="Table&#10;&#10;Description automatically generated">
            <a:extLst>
              <a:ext uri="{FF2B5EF4-FFF2-40B4-BE49-F238E27FC236}">
                <a16:creationId xmlns:a16="http://schemas.microsoft.com/office/drawing/2014/main" id="{5121FC91-B5E9-4E23-B6D8-351B9F9F3695}"/>
              </a:ext>
            </a:extLst>
          </p:cNvPr>
          <p:cNvPicPr>
            <a:picLocks noChangeAspect="1"/>
          </p:cNvPicPr>
          <p:nvPr/>
        </p:nvPicPr>
        <p:blipFill>
          <a:blip r:embed="rId3"/>
          <a:stretch>
            <a:fillRect/>
          </a:stretch>
        </p:blipFill>
        <p:spPr>
          <a:xfrm>
            <a:off x="6417852" y="1724687"/>
            <a:ext cx="5071975" cy="4358868"/>
          </a:xfrm>
          <a:prstGeom prst="rect">
            <a:avLst/>
          </a:prstGeom>
        </p:spPr>
      </p:pic>
    </p:spTree>
    <p:extLst>
      <p:ext uri="{BB962C8B-B14F-4D97-AF65-F5344CB8AC3E}">
        <p14:creationId xmlns:p14="http://schemas.microsoft.com/office/powerpoint/2010/main" val="2104154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6" y="609332"/>
            <a:ext cx="9580033" cy="543675"/>
          </a:xfrm>
          <a:prstGeom prst="rect">
            <a:avLst/>
          </a:prstGeom>
          <a:noFill/>
        </p:spPr>
        <p:txBody>
          <a:bodyPr wrap="square" rtlCol="0">
            <a:spAutoFit/>
          </a:bodyPr>
          <a:lstStyle/>
          <a:p>
            <a:r>
              <a:rPr lang="en-US" sz="2933" b="1" dirty="0">
                <a:solidFill>
                  <a:srgbClr val="C8102E"/>
                </a:solidFill>
                <a:latin typeface="Univers 75 Black" charset="0"/>
              </a:rPr>
              <a:t>Case 1 (2 Generators) – Scenario 2: Limit is reached </a:t>
            </a: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2" y="1363129"/>
            <a:ext cx="6630785" cy="5000728"/>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 scenario 2, the load at node 1 is increased to 270 MW</a:t>
            </a:r>
          </a:p>
          <a:p>
            <a:pPr marL="285750" indent="-285750" algn="just">
              <a:lnSpc>
                <a:spcPct val="2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transmission limit </a:t>
            </a:r>
            <a:r>
              <a:rPr lang="en-US" dirty="0">
                <a:latin typeface="Calibri" panose="020F0502020204030204" pitchFamily="34" charset="0"/>
                <a:ea typeface="Calibri" panose="020F0502020204030204" pitchFamily="34" charset="0"/>
                <a:cs typeface="Times New Roman" panose="02020603050405020304" pitchFamily="18" charset="0"/>
              </a:rPr>
              <a:t>on line 1-2 is reached before meeting demand at node 1</a:t>
            </a:r>
          </a:p>
          <a:p>
            <a:pPr marL="285750" indent="-285750" algn="just">
              <a:lnSpc>
                <a:spcPct val="2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Hence, G3 will contribute towards the to</a:t>
            </a:r>
            <a:r>
              <a:rPr lang="en-US" dirty="0">
                <a:latin typeface="Calibri" panose="020F0502020204030204" pitchFamily="34" charset="0"/>
                <a:ea typeface="Calibri" panose="020F0502020204030204" pitchFamily="34" charset="0"/>
                <a:cs typeface="Times New Roman" panose="02020603050405020304" pitchFamily="18" charset="0"/>
              </a:rPr>
              <a:t>tal demand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2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LMP at node 2 will be the MC of G2 since any extra demand at node 2 can be met by G2</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Similarly, LMP at node 3 will be the MC of G3</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LMP of node 1 will be a combination of G2 and G3 because the load at node 1 is met by both G2 and G3</a:t>
            </a:r>
          </a:p>
        </p:txBody>
      </p:sp>
      <p:pic>
        <p:nvPicPr>
          <p:cNvPr id="6" name="Picture 5">
            <a:extLst>
              <a:ext uri="{FF2B5EF4-FFF2-40B4-BE49-F238E27FC236}">
                <a16:creationId xmlns:a16="http://schemas.microsoft.com/office/drawing/2014/main" id="{ABA2CDB3-1878-4110-86DC-FCA08C9831C5}"/>
              </a:ext>
            </a:extLst>
          </p:cNvPr>
          <p:cNvPicPr/>
          <p:nvPr/>
        </p:nvPicPr>
        <p:blipFill rotWithShape="1">
          <a:blip r:embed="rId3"/>
          <a:srcRect l="4952" r="4062"/>
          <a:stretch/>
        </p:blipFill>
        <p:spPr>
          <a:xfrm>
            <a:off x="7208668" y="2453746"/>
            <a:ext cx="4909352" cy="2819494"/>
          </a:xfrm>
          <a:prstGeom prst="rect">
            <a:avLst/>
          </a:prstGeom>
        </p:spPr>
      </p:pic>
      <p:sp>
        <p:nvSpPr>
          <p:cNvPr id="7" name="Multiplication Sign 6">
            <a:extLst>
              <a:ext uri="{FF2B5EF4-FFF2-40B4-BE49-F238E27FC236}">
                <a16:creationId xmlns:a16="http://schemas.microsoft.com/office/drawing/2014/main" id="{81A001C0-506E-4322-8751-84AB58A2E252}"/>
              </a:ext>
            </a:extLst>
          </p:cNvPr>
          <p:cNvSpPr/>
          <p:nvPr/>
        </p:nvSpPr>
        <p:spPr>
          <a:xfrm>
            <a:off x="7412856" y="3061319"/>
            <a:ext cx="958788" cy="1340528"/>
          </a:xfrm>
          <a:prstGeom prst="mathMultiply">
            <a:avLst>
              <a:gd name="adj1" fmla="val 491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4772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Case 1 –Scenario 2 Results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F0FF4591-657C-465D-925B-AF8D0292B836}"/>
              </a:ext>
            </a:extLst>
          </p:cNvPr>
          <p:cNvSpPr txBox="1"/>
          <p:nvPr/>
        </p:nvSpPr>
        <p:spPr>
          <a:xfrm>
            <a:off x="702173" y="1592246"/>
            <a:ext cx="10732266" cy="2957861"/>
          </a:xfrm>
          <a:prstGeom prst="rect">
            <a:avLst/>
          </a:prstGeom>
          <a:noFill/>
        </p:spPr>
        <p:txBody>
          <a:bodyPr wrap="square" rtlCol="0">
            <a:spAutoFit/>
          </a:bodyPr>
          <a:lstStyle/>
          <a:p>
            <a:pPr>
              <a:lnSpc>
                <a:spcPct val="150000"/>
              </a:lnSpc>
              <a:spcBef>
                <a:spcPts val="0"/>
              </a:spcBef>
            </a:pPr>
            <a:r>
              <a:rPr lang="en-US" dirty="0">
                <a:ea typeface="ITC Berkeley Oldstyle Medium" charset="0"/>
                <a:cs typeface="ITC Berkeley Oldstyle Medium" charset="0"/>
              </a:rPr>
              <a:t>G2 = 827.5 MW</a:t>
            </a:r>
          </a:p>
          <a:p>
            <a:pPr>
              <a:lnSpc>
                <a:spcPct val="150000"/>
              </a:lnSpc>
              <a:spcBef>
                <a:spcPts val="0"/>
              </a:spcBef>
            </a:pPr>
            <a:r>
              <a:rPr lang="en-US" dirty="0">
                <a:ea typeface="ITC Berkeley Oldstyle Medium" charset="0"/>
                <a:cs typeface="ITC Berkeley Oldstyle Medium" charset="0"/>
              </a:rPr>
              <a:t>G1 = 92.5 MW</a:t>
            </a:r>
          </a:p>
          <a:p>
            <a:pPr>
              <a:lnSpc>
                <a:spcPct val="150000"/>
              </a:lnSpc>
              <a:spcBef>
                <a:spcPts val="0"/>
              </a:spcBef>
            </a:pPr>
            <a:endParaRPr lang="en-US" b="1" dirty="0">
              <a:ea typeface="ITC Berkeley Oldstyle Medium" charset="0"/>
              <a:cs typeface="ITC Berkeley Oldstyle Medium" charset="0"/>
            </a:endParaRPr>
          </a:p>
          <a:p>
            <a:pPr>
              <a:lnSpc>
                <a:spcPct val="150000"/>
              </a:lnSpc>
              <a:spcBef>
                <a:spcPts val="0"/>
              </a:spcBef>
            </a:pPr>
            <a:r>
              <a:rPr lang="en-US" b="1" dirty="0">
                <a:ea typeface="ITC Berkeley Oldstyle Medium" charset="0"/>
                <a:cs typeface="ITC Berkeley Oldstyle Medium" charset="0"/>
              </a:rPr>
              <a:t>LMP – </a:t>
            </a:r>
          </a:p>
          <a:p>
            <a:pPr>
              <a:lnSpc>
                <a:spcPct val="150000"/>
              </a:lnSpc>
              <a:spcBef>
                <a:spcPts val="0"/>
              </a:spcBef>
            </a:pPr>
            <a:r>
              <a:rPr lang="en-US" dirty="0">
                <a:ea typeface="ITC Berkeley Oldstyle Medium" charset="0"/>
                <a:cs typeface="ITC Berkeley Oldstyle Medium" charset="0"/>
              </a:rPr>
              <a:t>Bus 1 = 8.045 $/h</a:t>
            </a:r>
          </a:p>
          <a:p>
            <a:pPr>
              <a:lnSpc>
                <a:spcPct val="150000"/>
              </a:lnSpc>
              <a:spcBef>
                <a:spcPts val="0"/>
              </a:spcBef>
            </a:pPr>
            <a:r>
              <a:rPr lang="en-US" dirty="0">
                <a:ea typeface="ITC Berkeley Oldstyle Medium" charset="0"/>
                <a:cs typeface="ITC Berkeley Oldstyle Medium" charset="0"/>
              </a:rPr>
              <a:t>Bus 2 = 7.85 $/h</a:t>
            </a:r>
          </a:p>
          <a:p>
            <a:pPr>
              <a:lnSpc>
                <a:spcPct val="150000"/>
              </a:lnSpc>
              <a:spcBef>
                <a:spcPts val="0"/>
              </a:spcBef>
            </a:pPr>
            <a:r>
              <a:rPr lang="en-US" dirty="0">
                <a:ea typeface="ITC Berkeley Oldstyle Medium" charset="0"/>
                <a:cs typeface="ITC Berkeley Oldstyle Medium" charset="0"/>
              </a:rPr>
              <a:t>Bus 3 = 7.97 $/h</a:t>
            </a:r>
          </a:p>
        </p:txBody>
      </p:sp>
      <p:pic>
        <p:nvPicPr>
          <p:cNvPr id="6" name="Picture 5" descr="Table&#10;&#10;Description automatically generated">
            <a:extLst>
              <a:ext uri="{FF2B5EF4-FFF2-40B4-BE49-F238E27FC236}">
                <a16:creationId xmlns:a16="http://schemas.microsoft.com/office/drawing/2014/main" id="{D850C1F3-D3ED-4381-A712-F70BC9F50510}"/>
              </a:ext>
            </a:extLst>
          </p:cNvPr>
          <p:cNvPicPr>
            <a:picLocks noChangeAspect="1"/>
          </p:cNvPicPr>
          <p:nvPr/>
        </p:nvPicPr>
        <p:blipFill>
          <a:blip r:embed="rId3"/>
          <a:stretch>
            <a:fillRect/>
          </a:stretch>
        </p:blipFill>
        <p:spPr>
          <a:xfrm>
            <a:off x="5928989" y="1724687"/>
            <a:ext cx="5505450" cy="4524375"/>
          </a:xfrm>
          <a:prstGeom prst="rect">
            <a:avLst/>
          </a:prstGeom>
        </p:spPr>
      </p:pic>
    </p:spTree>
    <p:extLst>
      <p:ext uri="{BB962C8B-B14F-4D97-AF65-F5344CB8AC3E}">
        <p14:creationId xmlns:p14="http://schemas.microsoft.com/office/powerpoint/2010/main" val="409693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6" y="619285"/>
            <a:ext cx="8202801" cy="543675"/>
          </a:xfrm>
          <a:prstGeom prst="rect">
            <a:avLst/>
          </a:prstGeom>
          <a:noFill/>
        </p:spPr>
        <p:txBody>
          <a:bodyPr wrap="square" rtlCol="0">
            <a:spAutoFit/>
          </a:bodyPr>
          <a:lstStyle/>
          <a:p>
            <a:r>
              <a:rPr lang="en-US" sz="2933" b="1" dirty="0">
                <a:solidFill>
                  <a:srgbClr val="C8102E"/>
                </a:solidFill>
                <a:latin typeface="Univers 75 Black" charset="0"/>
              </a:rPr>
              <a:t>Comparison (Case 1) – Scenario 1 and Scenario 2</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F0FF4591-657C-465D-925B-AF8D0292B836}"/>
              </a:ext>
            </a:extLst>
          </p:cNvPr>
          <p:cNvSpPr txBox="1"/>
          <p:nvPr/>
        </p:nvSpPr>
        <p:spPr>
          <a:xfrm>
            <a:off x="729867" y="1592246"/>
            <a:ext cx="10732266" cy="4446730"/>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In scenario 1, the total demand in the network was such that the transmission limit was not violated and hence G2 being the least expensive generator was meeting the whole demand</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The LMP at all nodes is the MC of G2 since G2 is meeting the demand at all the nodes</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When the load is increased at node 1 in scenario 2, the transmission limit is violated and hence G2 cannot supply enough power to node 1 </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G3 contributes to the total demand but G3 being the more expensive than G1, the LMP at node 1 and 3 increases</a:t>
            </a:r>
          </a:p>
          <a:p>
            <a:pPr marL="285750" indent="-285750" algn="just">
              <a:lnSpc>
                <a:spcPct val="200000"/>
              </a:lnSpc>
              <a:spcBef>
                <a:spcPts val="0"/>
              </a:spcBef>
              <a:buFont typeface="Arial" panose="020B0604020202020204" pitchFamily="34" charset="0"/>
              <a:buChar char="•"/>
            </a:pPr>
            <a:endParaRPr lang="en-US" dirty="0">
              <a:ea typeface="ITC Berkeley Oldstyle Medium" charset="0"/>
              <a:cs typeface="ITC Berkeley Oldstyle Medium" charset="0"/>
            </a:endParaRPr>
          </a:p>
        </p:txBody>
      </p:sp>
    </p:spTree>
    <p:extLst>
      <p:ext uri="{BB962C8B-B14F-4D97-AF65-F5344CB8AC3E}">
        <p14:creationId xmlns:p14="http://schemas.microsoft.com/office/powerpoint/2010/main" val="28018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Introduction</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B853387D-55F1-4805-BC39-E2F7A30A0E02}"/>
              </a:ext>
            </a:extLst>
          </p:cNvPr>
          <p:cNvSpPr txBox="1"/>
          <p:nvPr/>
        </p:nvSpPr>
        <p:spPr>
          <a:xfrm>
            <a:off x="702173" y="1592246"/>
            <a:ext cx="10732266" cy="4446730"/>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Whether to build a new power plant at a community or transmit from another community to meet its demand is a significant decision for generation and transmission planners.</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Such a decision has a significant consequence on labor and capital requirements as well as the entire transmission network.</a:t>
            </a:r>
          </a:p>
          <a:p>
            <a:pPr marL="285750" indent="-285750" algn="just">
              <a:lnSpc>
                <a:spcPct val="200000"/>
              </a:lnSpc>
              <a:buFont typeface="Arial" panose="020B0604020202020204" pitchFamily="34" charset="0"/>
              <a:buChar char="•"/>
            </a:pPr>
            <a:r>
              <a:rPr lang="en-US" b="1" dirty="0">
                <a:ea typeface="ITC Berkeley Oldstyle Medium" charset="0"/>
                <a:cs typeface="ITC Berkeley Oldstyle Medium" charset="0"/>
              </a:rPr>
              <a:t>Optimal Power Flow </a:t>
            </a:r>
            <a:r>
              <a:rPr lang="en-US" dirty="0">
                <a:ea typeface="ITC Berkeley Oldstyle Medium" charset="0"/>
                <a:cs typeface="ITC Berkeley Oldstyle Medium" charset="0"/>
              </a:rPr>
              <a:t>(OPF) has been widely used in system planning where the goal is to fulfill the customer demand while minimizing the cost.</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We use DC approximation of the AC network for our model to calculate the OPF. </a:t>
            </a:r>
          </a:p>
          <a:p>
            <a:pPr marL="285750" indent="-285750" algn="just">
              <a:lnSpc>
                <a:spcPct val="200000"/>
              </a:lnSpc>
              <a:spcBef>
                <a:spcPts val="0"/>
              </a:spcBef>
              <a:buFont typeface="Arial" panose="020B0604020202020204" pitchFamily="34" charset="0"/>
              <a:buChar char="•"/>
            </a:pPr>
            <a:endParaRPr lang="en-US" dirty="0">
              <a:ea typeface="ITC Berkeley Oldstyle Medium" charset="0"/>
              <a:cs typeface="ITC Berkeley Oldstyle Medium" charset="0"/>
            </a:endParaRPr>
          </a:p>
        </p:txBody>
      </p:sp>
    </p:spTree>
    <p:extLst>
      <p:ext uri="{BB962C8B-B14F-4D97-AF65-F5344CB8AC3E}">
        <p14:creationId xmlns:p14="http://schemas.microsoft.com/office/powerpoint/2010/main" val="3010931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6" y="619285"/>
            <a:ext cx="8835123" cy="543675"/>
          </a:xfrm>
          <a:prstGeom prst="rect">
            <a:avLst/>
          </a:prstGeom>
          <a:noFill/>
        </p:spPr>
        <p:txBody>
          <a:bodyPr wrap="square" rtlCol="0">
            <a:spAutoFit/>
          </a:bodyPr>
          <a:lstStyle/>
          <a:p>
            <a:r>
              <a:rPr lang="en-US" sz="2933" b="1" dirty="0">
                <a:solidFill>
                  <a:srgbClr val="C8102E"/>
                </a:solidFill>
                <a:latin typeface="Univers 75 Black" charset="0"/>
              </a:rPr>
              <a:t>Case 2 (3 Generators) – Adding a generator to Bus 1</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6506495" cy="5000728"/>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 case 2, we will consider the third scenario where the load is 270 MW at node 1 and G1 is added to the network</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The MC of G2 is the least expensive followed by G1 and G2. Hence our goal is use G2 to supply most of the load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After solving, G2 and G1 contribute to meet the total demand</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G1 is introduced due to physical limits</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Now, the LMP at node 1 will be reduced since the contributing generators are G1 and G2, and G1 has lower MC than G3</a:t>
            </a:r>
          </a:p>
          <a:p>
            <a:pPr marL="285750" indent="-285750" algn="just">
              <a:lnSpc>
                <a:spcPct val="20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p:txBody>
      </p:sp>
      <p:pic>
        <p:nvPicPr>
          <p:cNvPr id="6" name="Picture 5">
            <a:extLst>
              <a:ext uri="{FF2B5EF4-FFF2-40B4-BE49-F238E27FC236}">
                <a16:creationId xmlns:a16="http://schemas.microsoft.com/office/drawing/2014/main" id="{ABA2CDB3-1878-4110-86DC-FCA08C9831C5}"/>
              </a:ext>
            </a:extLst>
          </p:cNvPr>
          <p:cNvPicPr/>
          <p:nvPr/>
        </p:nvPicPr>
        <p:blipFill rotWithShape="1">
          <a:blip r:embed="rId3"/>
          <a:srcRect l="4952" r="4062"/>
          <a:stretch/>
        </p:blipFill>
        <p:spPr>
          <a:xfrm>
            <a:off x="7137648" y="1903426"/>
            <a:ext cx="4909352" cy="2819494"/>
          </a:xfrm>
          <a:prstGeom prst="rect">
            <a:avLst/>
          </a:prstGeom>
        </p:spPr>
      </p:pic>
    </p:spTree>
    <p:extLst>
      <p:ext uri="{BB962C8B-B14F-4D97-AF65-F5344CB8AC3E}">
        <p14:creationId xmlns:p14="http://schemas.microsoft.com/office/powerpoint/2010/main" val="1621486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6" y="619285"/>
            <a:ext cx="8835123" cy="543675"/>
          </a:xfrm>
          <a:prstGeom prst="rect">
            <a:avLst/>
          </a:prstGeom>
          <a:noFill/>
        </p:spPr>
        <p:txBody>
          <a:bodyPr wrap="square" rtlCol="0">
            <a:spAutoFit/>
          </a:bodyPr>
          <a:lstStyle/>
          <a:p>
            <a:r>
              <a:rPr lang="en-US" sz="2933" b="1" dirty="0">
                <a:solidFill>
                  <a:srgbClr val="C8102E"/>
                </a:solidFill>
                <a:latin typeface="Univers 75 Black" charset="0"/>
              </a:rPr>
              <a:t>Case 2 (3 Generators) – Addition in Input</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6506495" cy="4013022"/>
              </a:xfrm>
              <a:prstGeom prst="rect">
                <a:avLst/>
              </a:prstGeom>
              <a:noFill/>
            </p:spPr>
            <p:txBody>
              <a:bodyPr wrap="square" rtlCol="0">
                <a:spAutoFit/>
              </a:bodyPr>
              <a:lstStyle/>
              <a:p>
                <a:pPr marL="0" marR="0" algn="just">
                  <a:lnSpc>
                    <a:spcPct val="200000"/>
                  </a:lnSpc>
                  <a:spcBef>
                    <a:spcPts val="0"/>
                  </a:spcBef>
                  <a:spcAft>
                    <a:spcPts val="0"/>
                  </a:spcAft>
                </a:pPr>
                <a:r>
                  <a:rPr lang="en-US" b="1" dirty="0">
                    <a:ea typeface="Calibri" panose="020F0502020204030204" pitchFamily="34" charset="0"/>
                    <a:cs typeface="Times New Roman" panose="02020603050405020304" pitchFamily="18" charset="0"/>
                  </a:rPr>
                  <a:t>Additional Equation in the DCOPF model from Case 1 </a:t>
                </a:r>
                <a:r>
                  <a:rPr lang="en-US" dirty="0">
                    <a:ea typeface="Calibri" panose="020F0502020204030204" pitchFamily="34" charset="0"/>
                    <a:cs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gn="just">
                  <a:lnSpc>
                    <a:spcPct val="200000"/>
                  </a:lnSpc>
                  <a:spcBef>
                    <a:spcPts val="0"/>
                  </a:spcBef>
                  <a:spcAft>
                    <a:spcPts val="0"/>
                  </a:spcAft>
                </a:pPr>
                <a:r>
                  <a:rPr lang="en-US" dirty="0">
                    <a:effectLst/>
                    <a:ea typeface="Calibri" panose="020F0502020204030204" pitchFamily="34" charset="0"/>
                    <a:cs typeface="Times New Roman" panose="02020603050405020304" pitchFamily="18" charset="0"/>
                  </a:rPr>
                  <a:t>When G1 is added to the network, the nodal power balance equation for G1 must be included in the DCOPF model i.e., - </a:t>
                </a:r>
              </a:p>
              <a:p>
                <a:pPr marL="0" marR="0" algn="just">
                  <a:lnSpc>
                    <a:spcPct val="200000"/>
                  </a:lnSpc>
                  <a:spcBef>
                    <a:spcPts val="0"/>
                  </a:spcBef>
                  <a:spcAft>
                    <a:spcPts val="0"/>
                  </a:spcAft>
                </a:pPr>
                <a:endParaRPr lang="en-US"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200000"/>
                  </a:lnSpc>
                  <a:spcBef>
                    <a:spcPts val="0"/>
                  </a:spcBef>
                  <a:spcAft>
                    <a:spcPts val="0"/>
                  </a:spcAft>
                </a:pPr>
                <a:r>
                  <a:rPr lang="en-US" b="1" dirty="0">
                    <a:effectLst/>
                    <a:ea typeface="Calibri" panose="020F0502020204030204" pitchFamily="34" charset="0"/>
                    <a:cs typeface="Times New Roman" panose="02020603050405020304" pitchFamily="18" charset="0"/>
                  </a:rPr>
                  <a:t>Nodal power balance</a:t>
                </a:r>
                <a:endParaRPr lang="en-US" i="1" dirty="0">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200000"/>
                  </a:lnSpc>
                  <a:spcBef>
                    <a:spcPts val="0"/>
                  </a:spcBef>
                  <a:spcAft>
                    <a:spcPts val="0"/>
                  </a:spcAft>
                </a:pPr>
                <a14:m>
                  <m:oMathPara xmlns:m="http://schemas.openxmlformats.org/officeDocument/2006/math">
                    <m:oMathParaPr>
                      <m:jc m:val="left"/>
                    </m:oMathParaPr>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100×</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𝑥</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bar>
                      <m:r>
                        <a:rPr lang="en-US" i="1">
                          <a:effectLst/>
                          <a:latin typeface="Cambria Math" panose="02040503050406030204" pitchFamily="18" charset="0"/>
                          <a:ea typeface="Calibri" panose="020F0502020204030204" pitchFamily="34" charset="0"/>
                          <a:cs typeface="Times New Roman" panose="02020603050405020304" pitchFamily="18" charset="0"/>
                        </a:rPr>
                        <m:t>= </m:t>
                      </m:r>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𝐺</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1</m:t>
                              </m:r>
                            </m:sub>
                          </m:sSub>
                        </m:e>
                      </m:bar>
                      <m:r>
                        <a:rPr lang="en-US" i="1">
                          <a:effectLst/>
                          <a:latin typeface="Cambria Math" panose="02040503050406030204" pitchFamily="18" charset="0"/>
                          <a:ea typeface="Calibri" panose="020F0502020204030204" pitchFamily="34" charset="0"/>
                          <a:cs typeface="Times New Roman" panose="02020603050405020304" pitchFamily="18" charset="0"/>
                        </a:rPr>
                        <m:t>− </m:t>
                      </m:r>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𝑙𝑜𝑎𝑑</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1</m:t>
                              </m:r>
                            </m:sub>
                          </m:sSub>
                        </m:e>
                      </m:bar>
                    </m:oMath>
                  </m:oMathPara>
                </a14:m>
                <a:endParaRPr lang="en-US" dirty="0">
                  <a:effectLst/>
                  <a:ea typeface="Calibri" panose="020F0502020204030204" pitchFamily="34" charset="0"/>
                  <a:cs typeface="Times New Roman" panose="02020603050405020304" pitchFamily="18" charset="0"/>
                </a:endParaRPr>
              </a:p>
              <a:p>
                <a:pPr algn="just">
                  <a:lnSpc>
                    <a:spcPct val="200000"/>
                  </a:lnSpc>
                  <a:spcBef>
                    <a:spcPts val="0"/>
                  </a:spcBef>
                </a:pPr>
                <a:endParaRPr lang="en-US" dirty="0">
                  <a:latin typeface="Calibri" panose="020F0502020204030204" pitchFamily="34" charset="0"/>
                  <a:ea typeface="ITC Berkeley Oldstyle Medium" charset="0"/>
                  <a:cs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12ADAE02-3815-450D-B188-BDBE82668F60}"/>
                  </a:ext>
                </a:extLst>
              </p:cNvPr>
              <p:cNvSpPr txBox="1">
                <a:spLocks noRot="1" noChangeAspect="1" noMove="1" noResize="1" noEditPoints="1" noAdjustHandles="1" noChangeArrowheads="1" noChangeShapeType="1" noTextEdit="1"/>
              </p:cNvSpPr>
              <p:nvPr/>
            </p:nvSpPr>
            <p:spPr>
              <a:xfrm>
                <a:off x="702173" y="1530100"/>
                <a:ext cx="6506495" cy="4013022"/>
              </a:xfrm>
              <a:prstGeom prst="rect">
                <a:avLst/>
              </a:prstGeom>
              <a:blipFill>
                <a:blip r:embed="rId3"/>
                <a:stretch>
                  <a:fillRect l="-749" r="-749"/>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ABA2CDB3-1878-4110-86DC-FCA08C9831C5}"/>
              </a:ext>
            </a:extLst>
          </p:cNvPr>
          <p:cNvPicPr/>
          <p:nvPr/>
        </p:nvPicPr>
        <p:blipFill rotWithShape="1">
          <a:blip r:embed="rId4"/>
          <a:srcRect l="4952" r="4062"/>
          <a:stretch/>
        </p:blipFill>
        <p:spPr>
          <a:xfrm>
            <a:off x="6400800" y="2822726"/>
            <a:ext cx="5153219" cy="2955095"/>
          </a:xfrm>
          <a:prstGeom prst="rect">
            <a:avLst/>
          </a:prstGeom>
        </p:spPr>
      </p:pic>
    </p:spTree>
    <p:extLst>
      <p:ext uri="{BB962C8B-B14F-4D97-AF65-F5344CB8AC3E}">
        <p14:creationId xmlns:p14="http://schemas.microsoft.com/office/powerpoint/2010/main" val="863943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Case 2 – Scenario 3 Results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F0FF4591-657C-465D-925B-AF8D0292B836}"/>
              </a:ext>
            </a:extLst>
          </p:cNvPr>
          <p:cNvSpPr txBox="1"/>
          <p:nvPr/>
        </p:nvSpPr>
        <p:spPr>
          <a:xfrm>
            <a:off x="702173" y="1592246"/>
            <a:ext cx="10732266" cy="2542363"/>
          </a:xfrm>
          <a:prstGeom prst="rect">
            <a:avLst/>
          </a:prstGeom>
          <a:noFill/>
        </p:spPr>
        <p:txBody>
          <a:bodyPr wrap="square" rtlCol="0">
            <a:spAutoFit/>
          </a:bodyPr>
          <a:lstStyle/>
          <a:p>
            <a:pPr>
              <a:lnSpc>
                <a:spcPct val="150000"/>
              </a:lnSpc>
              <a:spcBef>
                <a:spcPts val="0"/>
              </a:spcBef>
            </a:pPr>
            <a:r>
              <a:rPr lang="en-US" dirty="0">
                <a:ea typeface="ITC Berkeley Oldstyle Medium" charset="0"/>
                <a:cs typeface="ITC Berkeley Oldstyle Medium" charset="0"/>
              </a:rPr>
              <a:t>G2 = 863.07 MW</a:t>
            </a:r>
          </a:p>
          <a:p>
            <a:pPr>
              <a:lnSpc>
                <a:spcPct val="150000"/>
              </a:lnSpc>
              <a:spcBef>
                <a:spcPts val="0"/>
              </a:spcBef>
            </a:pPr>
            <a:r>
              <a:rPr lang="en-US" dirty="0">
                <a:ea typeface="ITC Berkeley Oldstyle Medium" charset="0"/>
                <a:cs typeface="ITC Berkeley Oldstyle Medium" charset="0"/>
              </a:rPr>
              <a:t>G1 = 56.92 MW</a:t>
            </a:r>
          </a:p>
          <a:p>
            <a:pPr>
              <a:lnSpc>
                <a:spcPct val="150000"/>
              </a:lnSpc>
              <a:spcBef>
                <a:spcPts val="0"/>
              </a:spcBef>
            </a:pPr>
            <a:r>
              <a:rPr lang="en-US" b="1" dirty="0">
                <a:ea typeface="ITC Berkeley Oldstyle Medium" charset="0"/>
                <a:cs typeface="ITC Berkeley Oldstyle Medium" charset="0"/>
              </a:rPr>
              <a:t>LMP – </a:t>
            </a:r>
          </a:p>
          <a:p>
            <a:pPr>
              <a:lnSpc>
                <a:spcPct val="150000"/>
              </a:lnSpc>
              <a:spcBef>
                <a:spcPts val="0"/>
              </a:spcBef>
            </a:pPr>
            <a:r>
              <a:rPr lang="en-US" dirty="0">
                <a:ea typeface="ITC Berkeley Oldstyle Medium" charset="0"/>
                <a:cs typeface="ITC Berkeley Oldstyle Medium" charset="0"/>
              </a:rPr>
              <a:t>Bus 1 = </a:t>
            </a:r>
            <a:r>
              <a:rPr lang="en-US" dirty="0">
                <a:solidFill>
                  <a:srgbClr val="FF0000"/>
                </a:solidFill>
                <a:ea typeface="ITC Berkeley Oldstyle Medium" charset="0"/>
                <a:cs typeface="ITC Berkeley Oldstyle Medium" charset="0"/>
              </a:rPr>
              <a:t>7.92</a:t>
            </a:r>
            <a:r>
              <a:rPr lang="en-US" dirty="0">
                <a:ea typeface="ITC Berkeley Oldstyle Medium" charset="0"/>
                <a:cs typeface="ITC Berkeley Oldstyle Medium" charset="0"/>
              </a:rPr>
              <a:t> $/h</a:t>
            </a:r>
          </a:p>
          <a:p>
            <a:pPr>
              <a:lnSpc>
                <a:spcPct val="150000"/>
              </a:lnSpc>
              <a:spcBef>
                <a:spcPts val="0"/>
              </a:spcBef>
            </a:pPr>
            <a:r>
              <a:rPr lang="en-US" dirty="0">
                <a:ea typeface="ITC Berkeley Oldstyle Medium" charset="0"/>
                <a:cs typeface="ITC Berkeley Oldstyle Medium" charset="0"/>
              </a:rPr>
              <a:t>Bus 2 = 7.85 $/h</a:t>
            </a:r>
          </a:p>
          <a:p>
            <a:pPr>
              <a:lnSpc>
                <a:spcPct val="150000"/>
              </a:lnSpc>
              <a:spcBef>
                <a:spcPts val="0"/>
              </a:spcBef>
            </a:pPr>
            <a:r>
              <a:rPr lang="en-US" dirty="0">
                <a:ea typeface="ITC Berkeley Oldstyle Medium" charset="0"/>
                <a:cs typeface="ITC Berkeley Oldstyle Medium" charset="0"/>
              </a:rPr>
              <a:t>Bus 3 = </a:t>
            </a:r>
            <a:r>
              <a:rPr lang="en-US" dirty="0">
                <a:solidFill>
                  <a:srgbClr val="FF0000"/>
                </a:solidFill>
                <a:ea typeface="ITC Berkeley Oldstyle Medium" charset="0"/>
                <a:cs typeface="ITC Berkeley Oldstyle Medium" charset="0"/>
              </a:rPr>
              <a:t>7.89</a:t>
            </a:r>
            <a:r>
              <a:rPr lang="en-US" dirty="0">
                <a:ea typeface="ITC Berkeley Oldstyle Medium" charset="0"/>
                <a:cs typeface="ITC Berkeley Oldstyle Medium" charset="0"/>
              </a:rPr>
              <a:t> $/h</a:t>
            </a:r>
          </a:p>
        </p:txBody>
      </p:sp>
      <p:pic>
        <p:nvPicPr>
          <p:cNvPr id="3" name="Picture 2" descr="Table&#10;&#10;Description automatically generated">
            <a:extLst>
              <a:ext uri="{FF2B5EF4-FFF2-40B4-BE49-F238E27FC236}">
                <a16:creationId xmlns:a16="http://schemas.microsoft.com/office/drawing/2014/main" id="{1B9D723C-7868-4AB9-A096-2CA236472D72}"/>
              </a:ext>
            </a:extLst>
          </p:cNvPr>
          <p:cNvPicPr>
            <a:picLocks noChangeAspect="1"/>
          </p:cNvPicPr>
          <p:nvPr/>
        </p:nvPicPr>
        <p:blipFill>
          <a:blip r:embed="rId3"/>
          <a:stretch>
            <a:fillRect/>
          </a:stretch>
        </p:blipFill>
        <p:spPr>
          <a:xfrm>
            <a:off x="5431927" y="1508094"/>
            <a:ext cx="6057900" cy="4800600"/>
          </a:xfrm>
          <a:prstGeom prst="rect">
            <a:avLst/>
          </a:prstGeom>
        </p:spPr>
      </p:pic>
    </p:spTree>
    <p:extLst>
      <p:ext uri="{BB962C8B-B14F-4D97-AF65-F5344CB8AC3E}">
        <p14:creationId xmlns:p14="http://schemas.microsoft.com/office/powerpoint/2010/main" val="2946177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Comparison – Scenario 2 and Scenario 3</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F0FF4591-657C-465D-925B-AF8D0292B836}"/>
              </a:ext>
            </a:extLst>
          </p:cNvPr>
          <p:cNvSpPr txBox="1"/>
          <p:nvPr/>
        </p:nvSpPr>
        <p:spPr>
          <a:xfrm>
            <a:off x="729867" y="1592246"/>
            <a:ext cx="10732266" cy="3892732"/>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In scenario 2, the transmission limit on line 1-2 causes G3 to come into action to complete the demand</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Since G3 is more expensive, we introduced G1 at node 1 which less expensive than G3 but more than G1</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Adding G1 to the DCOPF model and solving it, we find - the additional amount of power is now given by G1</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Now, the LMP at node 1 and node 3 reduces since the MC of G1 is lesser compared to G3</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Therefore, the total production cost reduces as well</a:t>
            </a:r>
          </a:p>
          <a:p>
            <a:pPr marL="285750" indent="-285750" algn="just">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Adding generator 1 to node affects the community at node 1 as well as the node 3 community</a:t>
            </a:r>
          </a:p>
          <a:p>
            <a:pPr marL="285750" indent="-285750" algn="just">
              <a:lnSpc>
                <a:spcPct val="200000"/>
              </a:lnSpc>
              <a:spcBef>
                <a:spcPts val="0"/>
              </a:spcBef>
              <a:buFont typeface="Arial" panose="020B0604020202020204" pitchFamily="34" charset="0"/>
              <a:buChar char="•"/>
            </a:pPr>
            <a:endParaRPr lang="en-US" dirty="0">
              <a:ea typeface="ITC Berkeley Oldstyle Medium" charset="0"/>
              <a:cs typeface="ITC Berkeley Oldstyle Medium" charset="0"/>
            </a:endParaRPr>
          </a:p>
        </p:txBody>
      </p:sp>
    </p:spTree>
    <p:extLst>
      <p:ext uri="{BB962C8B-B14F-4D97-AF65-F5344CB8AC3E}">
        <p14:creationId xmlns:p14="http://schemas.microsoft.com/office/powerpoint/2010/main" val="3208522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Discussion</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10501446" cy="3892732"/>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From the DCOPF example it is evident that how the constraints play a vital role in deciding the total cost</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As the demand increases, the chances of the constraints getting violated increases and hence the production cost increases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In such a case, the decision of adding a generator to the system becomes crucial for the network owners</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This decision can affect not only the community in question but the entire grid</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Another alternative to overcome congestion would be adding new transmission lines in the network</a:t>
            </a:r>
          </a:p>
          <a:p>
            <a:pPr marL="285750" indent="-285750" algn="just">
              <a:lnSpc>
                <a:spcPct val="20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p:txBody>
      </p:sp>
    </p:spTree>
    <p:extLst>
      <p:ext uri="{BB962C8B-B14F-4D97-AF65-F5344CB8AC3E}">
        <p14:creationId xmlns:p14="http://schemas.microsoft.com/office/powerpoint/2010/main" val="398447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3 Bus Network Model</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pic>
        <p:nvPicPr>
          <p:cNvPr id="8" name="Picture 7">
            <a:extLst>
              <a:ext uri="{FF2B5EF4-FFF2-40B4-BE49-F238E27FC236}">
                <a16:creationId xmlns:a16="http://schemas.microsoft.com/office/drawing/2014/main" id="{3A077084-F3C6-4EF6-B8EB-6C195B9E2368}"/>
              </a:ext>
            </a:extLst>
          </p:cNvPr>
          <p:cNvPicPr/>
          <p:nvPr/>
        </p:nvPicPr>
        <p:blipFill>
          <a:blip r:embed="rId3"/>
          <a:stretch>
            <a:fillRect/>
          </a:stretch>
        </p:blipFill>
        <p:spPr>
          <a:xfrm>
            <a:off x="1935330" y="1775535"/>
            <a:ext cx="8131947" cy="4092602"/>
          </a:xfrm>
          <a:prstGeom prst="rect">
            <a:avLst/>
          </a:prstGeom>
        </p:spPr>
      </p:pic>
    </p:spTree>
    <p:extLst>
      <p:ext uri="{BB962C8B-B14F-4D97-AF65-F5344CB8AC3E}">
        <p14:creationId xmlns:p14="http://schemas.microsoft.com/office/powerpoint/2010/main" val="17153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3 Bus Network Model</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B853387D-55F1-4805-BC39-E2F7A30A0E02}"/>
              </a:ext>
            </a:extLst>
          </p:cNvPr>
          <p:cNvSpPr txBox="1"/>
          <p:nvPr/>
        </p:nvSpPr>
        <p:spPr>
          <a:xfrm>
            <a:off x="702173" y="1592246"/>
            <a:ext cx="10732266" cy="3892732"/>
          </a:xfrm>
          <a:prstGeom prst="rect">
            <a:avLst/>
          </a:prstGeom>
          <a:noFill/>
        </p:spPr>
        <p:txBody>
          <a:bodyPr wrap="square" rtlCol="0">
            <a:spAutoFit/>
          </a:bodyPr>
          <a:lstStyle/>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There are three generators over bus 1, 2 and 3. The marginal cost of generator 1, 2 and 3 is $7.92/MWh $7.85/MWh and $7.97/MWh, respectively. The physical transmission limit of transmission line P12 is 210MW. </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The demand load at bus 1 is 270 MW, bus 2 is 550 MW and bus 3 is 100 MW, and the total load is 920 MW.</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Reactance for line 1-2, 1-3 and 2-3 is 0.1 PU, 0.125 PU and 0.2 PU, respectively.</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We will consider two cases for this model. Case 1 – Only G2 and G3 will be present in the network and G1 is non-existent. Case 2 – We add G1 in the network. </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There is no upper bound for the production limit of the generators. </a:t>
            </a:r>
          </a:p>
        </p:txBody>
      </p:sp>
    </p:spTree>
    <p:extLst>
      <p:ext uri="{BB962C8B-B14F-4D97-AF65-F5344CB8AC3E}">
        <p14:creationId xmlns:p14="http://schemas.microsoft.com/office/powerpoint/2010/main" val="160838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Objectives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8" name="TextBox 7">
            <a:extLst>
              <a:ext uri="{FF2B5EF4-FFF2-40B4-BE49-F238E27FC236}">
                <a16:creationId xmlns:a16="http://schemas.microsoft.com/office/drawing/2014/main" id="{2DA76C36-44D6-4DF0-9066-591E320C4B79}"/>
              </a:ext>
            </a:extLst>
          </p:cNvPr>
          <p:cNvSpPr txBox="1"/>
          <p:nvPr/>
        </p:nvSpPr>
        <p:spPr>
          <a:xfrm>
            <a:off x="702173" y="1592246"/>
            <a:ext cx="10732266" cy="3892732"/>
          </a:xfrm>
          <a:prstGeom prst="rect">
            <a:avLst/>
          </a:prstGeom>
          <a:noFill/>
        </p:spPr>
        <p:txBody>
          <a:bodyPr wrap="square" rtlCol="0">
            <a:spAutoFit/>
          </a:bodyPr>
          <a:lstStyle/>
          <a:p>
            <a:pPr>
              <a:lnSpc>
                <a:spcPct val="200000"/>
              </a:lnSpc>
              <a:spcBef>
                <a:spcPts val="0"/>
              </a:spcBef>
            </a:pPr>
            <a:r>
              <a:rPr lang="en-US" dirty="0">
                <a:ea typeface="ITC Berkeley Oldstyle Medium" charset="0"/>
                <a:cs typeface="ITC Berkeley Oldstyle Medium" charset="0"/>
              </a:rPr>
              <a:t>A three-bus network is designed with 3 demand loads and 3 generators and physical limits on line 1-2 - </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Use the </a:t>
            </a:r>
            <a:r>
              <a:rPr lang="en-US" b="1" dirty="0">
                <a:ea typeface="ITC Berkeley Oldstyle Medium" charset="0"/>
                <a:cs typeface="ITC Berkeley Oldstyle Medium" charset="0"/>
              </a:rPr>
              <a:t>DCOPF</a:t>
            </a:r>
            <a:r>
              <a:rPr lang="en-US" dirty="0">
                <a:ea typeface="ITC Berkeley Oldstyle Medium" charset="0"/>
                <a:cs typeface="ITC Berkeley Oldstyle Medium" charset="0"/>
              </a:rPr>
              <a:t> formulation for the 3-bus network to calculate the optimal power flow and LMP</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Model the OPF problem in </a:t>
            </a:r>
            <a:r>
              <a:rPr lang="en-US" b="1" dirty="0">
                <a:ea typeface="ITC Berkeley Oldstyle Medium" charset="0"/>
                <a:cs typeface="ITC Berkeley Oldstyle Medium" charset="0"/>
              </a:rPr>
              <a:t>Excel</a:t>
            </a:r>
            <a:r>
              <a:rPr lang="en-US" dirty="0">
                <a:ea typeface="ITC Berkeley Oldstyle Medium" charset="0"/>
                <a:cs typeface="ITC Berkeley Oldstyle Medium" charset="0"/>
              </a:rPr>
              <a:t>. Use excel solver to solve the optimization problem </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Calculate OPF and LMPs for </a:t>
            </a:r>
            <a:r>
              <a:rPr lang="en-US" b="1" dirty="0">
                <a:ea typeface="ITC Berkeley Oldstyle Medium" charset="0"/>
                <a:cs typeface="ITC Berkeley Oldstyle Medium" charset="0"/>
              </a:rPr>
              <a:t>case 1</a:t>
            </a:r>
            <a:r>
              <a:rPr lang="en-US" dirty="0">
                <a:ea typeface="ITC Berkeley Oldstyle Medium" charset="0"/>
                <a:cs typeface="ITC Berkeley Oldstyle Medium" charset="0"/>
              </a:rPr>
              <a:t> where G1 is not present</a:t>
            </a:r>
          </a:p>
          <a:p>
            <a:pPr marL="285750" indent="-285750">
              <a:lnSpc>
                <a:spcPct val="200000"/>
              </a:lnSpc>
              <a:spcBef>
                <a:spcPts val="0"/>
              </a:spcBef>
              <a:buFont typeface="Arial" panose="020B0604020202020204" pitchFamily="34" charset="0"/>
              <a:buChar char="•"/>
            </a:pPr>
            <a:r>
              <a:rPr lang="en-US" dirty="0">
                <a:ea typeface="ITC Berkeley Oldstyle Medium" charset="0"/>
                <a:cs typeface="ITC Berkeley Oldstyle Medium" charset="0"/>
              </a:rPr>
              <a:t>Calculate OPF and LMP for </a:t>
            </a:r>
            <a:r>
              <a:rPr lang="en-US" b="1" dirty="0">
                <a:ea typeface="ITC Berkeley Oldstyle Medium" charset="0"/>
                <a:cs typeface="ITC Berkeley Oldstyle Medium" charset="0"/>
              </a:rPr>
              <a:t>case 2</a:t>
            </a:r>
            <a:r>
              <a:rPr lang="en-US" dirty="0">
                <a:ea typeface="ITC Berkeley Oldstyle Medium" charset="0"/>
                <a:cs typeface="ITC Berkeley Oldstyle Medium" charset="0"/>
              </a:rPr>
              <a:t> with G1 in the system and compare with case 1</a:t>
            </a:r>
          </a:p>
          <a:p>
            <a:pPr marL="285750" indent="-285750">
              <a:lnSpc>
                <a:spcPct val="200000"/>
              </a:lnSpc>
              <a:spcBef>
                <a:spcPts val="0"/>
              </a:spcBef>
              <a:buFont typeface="Arial" panose="020B0604020202020204" pitchFamily="34" charset="0"/>
              <a:buChar char="•"/>
            </a:pPr>
            <a:endParaRPr lang="en-US" dirty="0">
              <a:ea typeface="ITC Berkeley Oldstyle Medium" charset="0"/>
              <a:cs typeface="ITC Berkeley Oldstyle Medium" charset="0"/>
            </a:endParaRPr>
          </a:p>
          <a:p>
            <a:pPr marL="285750" indent="-285750">
              <a:lnSpc>
                <a:spcPct val="200000"/>
              </a:lnSpc>
              <a:spcBef>
                <a:spcPts val="0"/>
              </a:spcBef>
              <a:buFont typeface="Arial" panose="020B0604020202020204" pitchFamily="34" charset="0"/>
              <a:buChar char="•"/>
            </a:pPr>
            <a:endParaRPr lang="en-US" dirty="0">
              <a:ea typeface="ITC Berkeley Oldstyle Medium" charset="0"/>
              <a:cs typeface="ITC Berkeley Oldstyle Medium" charset="0"/>
            </a:endParaRPr>
          </a:p>
        </p:txBody>
      </p:sp>
    </p:spTree>
    <p:extLst>
      <p:ext uri="{BB962C8B-B14F-4D97-AF65-F5344CB8AC3E}">
        <p14:creationId xmlns:p14="http://schemas.microsoft.com/office/powerpoint/2010/main" val="418901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DCOPF Formulation</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89D818D-1DA7-4905-B719-275DFC55049F}"/>
                  </a:ext>
                </a:extLst>
              </p:cNvPr>
              <p:cNvSpPr txBox="1"/>
              <p:nvPr/>
            </p:nvSpPr>
            <p:spPr>
              <a:xfrm>
                <a:off x="896645" y="1589103"/>
                <a:ext cx="9756559" cy="4607480"/>
              </a:xfrm>
              <a:prstGeom prst="rect">
                <a:avLst/>
              </a:prstGeom>
              <a:noFill/>
            </p:spPr>
            <p:txBody>
              <a:bodyPr wrap="square" rtlCol="0">
                <a:spAutoFit/>
              </a:bodyPr>
              <a:lstStyle/>
              <a:p>
                <a:pPr marL="0" marR="0" algn="just">
                  <a:lnSpc>
                    <a:spcPct val="107000"/>
                  </a:lnSpc>
                  <a:spcBef>
                    <a:spcPts val="0"/>
                  </a:spcBef>
                  <a:spcAft>
                    <a:spcPts val="0"/>
                  </a:spcAft>
                </a:pPr>
                <a:r>
                  <a:rPr lang="en-US" b="1" dirty="0">
                    <a:effectLst/>
                    <a:ea typeface="Calibri" panose="020F0502020204030204" pitchFamily="34" charset="0"/>
                    <a:cs typeface="Times New Roman" panose="02020603050405020304" pitchFamily="18" charset="0"/>
                  </a:rPr>
                  <a:t>Mathematical formulation for DCOPF model – </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𝑀𝐶</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en-US" dirty="0">
                    <a:effectLst/>
                    <a:ea typeface="Calibri" panose="020F0502020204030204" pitchFamily="34" charset="0"/>
                    <a:cs typeface="Times New Roman" panose="02020603050405020304" pitchFamily="18" charset="0"/>
                  </a:rPr>
                  <a:t> = marginal cost of generator </a:t>
                </a:r>
                <a:r>
                  <a:rPr lang="en-US" i="1" dirty="0" err="1">
                    <a:effectLst/>
                    <a:ea typeface="Calibri" panose="020F0502020204030204" pitchFamily="34" charset="0"/>
                    <a:cs typeface="Times New Roman" panose="02020603050405020304" pitchFamily="18" charset="0"/>
                  </a:rPr>
                  <a:t>i</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en-US" dirty="0">
                    <a:effectLst/>
                    <a:ea typeface="Calibri" panose="020F0502020204030204" pitchFamily="34" charset="0"/>
                    <a:cs typeface="Times New Roman" panose="02020603050405020304" pitchFamily="18" charset="0"/>
                  </a:rPr>
                  <a:t> = generation at bus </a:t>
                </a:r>
                <a:r>
                  <a:rPr lang="en-US" i="1" dirty="0" err="1">
                    <a:effectLst/>
                    <a:ea typeface="Calibri" panose="020F0502020204030204" pitchFamily="34" charset="0"/>
                    <a:cs typeface="Times New Roman" panose="02020603050405020304" pitchFamily="18" charset="0"/>
                  </a:rPr>
                  <a:t>i</a:t>
                </a:r>
                <a:r>
                  <a:rPr lang="en-US" i="1" dirty="0">
                    <a:effectLst/>
                    <a:ea typeface="Calibri" panose="020F0502020204030204" pitchFamily="34" charset="0"/>
                    <a:cs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en-US" dirty="0">
                    <a:effectLst/>
                    <a:ea typeface="Calibri" panose="020F0502020204030204" pitchFamily="34" charset="0"/>
                    <a:cs typeface="Times New Roman" panose="02020603050405020304" pitchFamily="18" charset="0"/>
                  </a:rPr>
                  <a:t> = phase angle for bus </a:t>
                </a:r>
                <a:r>
                  <a:rPr lang="en-US" i="1" dirty="0" err="1">
                    <a:effectLst/>
                    <a:ea typeface="Calibri" panose="020F0502020204030204" pitchFamily="34" charset="0"/>
                    <a:cs typeface="Times New Roman" panose="02020603050405020304" pitchFamily="18" charset="0"/>
                  </a:rPr>
                  <a:t>i</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oMath>
                </a14:m>
                <a:r>
                  <a:rPr lang="en-US" dirty="0">
                    <a:effectLst/>
                    <a:ea typeface="Calibri" panose="020F0502020204030204" pitchFamily="34" charset="0"/>
                    <a:cs typeface="Times New Roman" panose="02020603050405020304" pitchFamily="18" charset="0"/>
                  </a:rPr>
                  <a:t> = Power-flow in line </a:t>
                </a:r>
                <a:r>
                  <a:rPr lang="en-US" i="1" dirty="0" err="1">
                    <a:effectLst/>
                    <a:ea typeface="Calibri" panose="020F0502020204030204" pitchFamily="34" charset="0"/>
                    <a:cs typeface="Times New Roman" panose="02020603050405020304" pitchFamily="18" charset="0"/>
                  </a:rPr>
                  <a:t>i</a:t>
                </a:r>
                <a:r>
                  <a:rPr lang="en-US" i="1" dirty="0">
                    <a:effectLst/>
                    <a:ea typeface="Calibri" panose="020F0502020204030204" pitchFamily="34" charset="0"/>
                    <a:cs typeface="Times New Roman" panose="02020603050405020304" pitchFamily="18" charset="0"/>
                  </a:rPr>
                  <a:t>-j</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𝑙𝑜𝑎𝑑</m:t>
                            </m:r>
                          </m:sub>
                        </m:sSub>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en-US" dirty="0">
                    <a:effectLst/>
                    <a:ea typeface="Calibri" panose="020F0502020204030204" pitchFamily="34" charset="0"/>
                    <a:cs typeface="Times New Roman" panose="02020603050405020304" pitchFamily="18" charset="0"/>
                  </a:rPr>
                  <a:t> = demand load at bus </a:t>
                </a:r>
                <a:r>
                  <a:rPr lang="en-US" i="1" dirty="0" err="1">
                    <a:effectLst/>
                    <a:ea typeface="Calibri" panose="020F0502020204030204" pitchFamily="34" charset="0"/>
                    <a:cs typeface="Times New Roman" panose="02020603050405020304" pitchFamily="18" charset="0"/>
                  </a:rPr>
                  <a:t>i</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b="1" dirty="0">
                    <a:effectLst/>
                    <a:ea typeface="Calibri" panose="020F0502020204030204" pitchFamily="34" charset="0"/>
                    <a:cs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algn="just">
                  <a:lnSpc>
                    <a:spcPct val="107000"/>
                  </a:lnSpc>
                </a:pPr>
                <a:r>
                  <a:rPr lang="en-US" b="1" dirty="0">
                    <a:effectLst/>
                    <a:ea typeface="Calibri" panose="020F0502020204030204" pitchFamily="34" charset="0"/>
                    <a:cs typeface="Times New Roman" panose="02020603050405020304" pitchFamily="18" charset="0"/>
                  </a:rPr>
                  <a:t>Objective Function:</a:t>
                </a:r>
                <a:r>
                  <a:rPr lang="en-US" dirty="0">
                    <a:effectLst/>
                    <a:ea typeface="Calibri" panose="020F0502020204030204" pitchFamily="34" charset="0"/>
                    <a:cs typeface="Times New Roman" panose="02020603050405020304" pitchFamily="18" charset="0"/>
                  </a:rPr>
                  <a:t> </a:t>
                </a:r>
              </a:p>
              <a:p>
                <a:pPr algn="just">
                  <a:lnSpc>
                    <a:spcPct val="107000"/>
                  </a:lnSpc>
                </a:pPr>
                <a:r>
                  <a:rPr lang="en-US" dirty="0">
                    <a:effectLst/>
                    <a:ea typeface="Calibri" panose="020F0502020204030204" pitchFamily="34" charset="0"/>
                    <a:cs typeface="Times New Roman" panose="02020603050405020304" pitchFamily="18" charset="0"/>
                  </a:rPr>
                  <a:t>minimize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𝑀𝐶</m:t>
                        </m:r>
                      </m:e>
                      <m:sub>
                        <m:r>
                          <a:rPr lang="en-US"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n-US" dirty="0">
                    <a:effectLst/>
                    <a:ea typeface="Calibri" panose="020F0502020204030204" pitchFamily="34" charset="0"/>
                    <a:cs typeface="Times New Roman" panose="02020603050405020304" pitchFamily="18" charset="0"/>
                  </a:rPr>
                  <a:t> +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𝑀𝐶</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oMath>
                </a14:m>
                <a:r>
                  <a:rPr lang="en-US" dirty="0">
                    <a:effectLst/>
                    <a:ea typeface="Calibri" panose="020F0502020204030204" pitchFamily="34" charset="0"/>
                    <a:cs typeface="Times New Roman" panose="02020603050405020304" pitchFamily="18" charset="0"/>
                  </a:rPr>
                  <a:t> + </a:t>
                </a:r>
                <a14:m>
                  <m:oMath xmlns:m="http://schemas.openxmlformats.org/officeDocument/2006/math">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𝑀𝐶</m:t>
                        </m:r>
                      </m:e>
                      <m:sub>
                        <m:r>
                          <a:rPr lang="en-US" b="0" i="1" smtClean="0">
                            <a:latin typeface="Cambria Math" panose="02040503050406030204" pitchFamily="18" charset="0"/>
                            <a:ea typeface="Calibri" panose="020F0502020204030204" pitchFamily="34" charset="0"/>
                            <a:cs typeface="Times New Roman" panose="02020603050405020304" pitchFamily="18" charset="0"/>
                          </a:rPr>
                          <m:t>3</m:t>
                        </m:r>
                      </m:sub>
                    </m:sSub>
                    <m:r>
                      <a:rPr lang="en-US" i="1">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𝐺</m:t>
                        </m:r>
                      </m:e>
                      <m:sub>
                        <m:r>
                          <a:rPr lang="en-US" b="0" i="1" smtClean="0">
                            <a:latin typeface="Cambria Math" panose="02040503050406030204" pitchFamily="18" charset="0"/>
                            <a:ea typeface="Calibri" panose="020F0502020204030204" pitchFamily="34" charset="0"/>
                            <a:cs typeface="Times New Roman" panose="02020603050405020304" pitchFamily="18" charset="0"/>
                          </a:rPr>
                          <m:t>3</m:t>
                        </m:r>
                      </m:sub>
                    </m:sSub>
                  </m:oMath>
                </a14:m>
                <a:r>
                  <a:rPr lang="en-US" dirty="0">
                    <a:effectLs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Decision variables </a:t>
                </a:r>
                <a:r>
                  <a:rPr lang="en-US" dirty="0">
                    <a:effectLst/>
                    <a:ea typeface="Calibri" panose="020F0502020204030204" pitchFamily="34" charset="0"/>
                    <a:cs typeface="Times New Roman" panose="02020603050405020304" pitchFamily="18" charset="0"/>
                  </a:rPr>
                  <a:t>are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3 </m:t>
                        </m:r>
                      </m:sub>
                    </m:sSub>
                  </m:oMath>
                </a14:m>
                <a:r>
                  <a:rPr lang="en-US" dirty="0">
                    <a:effectLst/>
                    <a:ea typeface="Calibri" panose="020F0502020204030204" pitchFamily="34" charset="0"/>
                    <a:cs typeface="Times New Roman" panose="02020603050405020304" pitchFamily="18" charset="0"/>
                  </a:rPr>
                  <a:t>and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3, </m:t>
                        </m:r>
                      </m:sub>
                    </m:sSub>
                  </m:oMath>
                </a14:m>
                <a:r>
                  <a:rPr lang="en-US" dirty="0">
                    <a:effectLst/>
                    <a:ea typeface="Calibri" panose="020F0502020204030204" pitchFamily="34" charset="0"/>
                    <a:cs typeface="Times New Roman" panose="02020603050405020304" pitchFamily="18" charset="0"/>
                  </a:rPr>
                  <a:t> and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12</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 </m:t>
                        </m:r>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13</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23</m:t>
                        </m:r>
                      </m:sub>
                    </m:sSub>
                  </m:oMath>
                </a14:m>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dirty="0">
                  <a:effectLst/>
                  <a:ea typeface="Calibri" panose="020F0502020204030204" pitchFamily="34"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E89D818D-1DA7-4905-B719-275DFC55049F}"/>
                  </a:ext>
                </a:extLst>
              </p:cNvPr>
              <p:cNvSpPr txBox="1">
                <a:spLocks noRot="1" noChangeAspect="1" noMove="1" noResize="1" noEditPoints="1" noAdjustHandles="1" noChangeArrowheads="1" noChangeShapeType="1" noTextEdit="1"/>
              </p:cNvSpPr>
              <p:nvPr/>
            </p:nvSpPr>
            <p:spPr>
              <a:xfrm>
                <a:off x="896645" y="1589103"/>
                <a:ext cx="9756559" cy="4607480"/>
              </a:xfrm>
              <a:prstGeom prst="rect">
                <a:avLst/>
              </a:prstGeom>
              <a:blipFill>
                <a:blip r:embed="rId3"/>
                <a:stretch>
                  <a:fillRect l="-500" t="-662"/>
                </a:stretch>
              </a:blipFill>
            </p:spPr>
            <p:txBody>
              <a:bodyPr/>
              <a:lstStyle/>
              <a:p>
                <a:r>
                  <a:rPr lang="en-US">
                    <a:noFill/>
                  </a:rPr>
                  <a:t> </a:t>
                </a:r>
              </a:p>
            </p:txBody>
          </p:sp>
        </mc:Fallback>
      </mc:AlternateContent>
    </p:spTree>
    <p:extLst>
      <p:ext uri="{BB962C8B-B14F-4D97-AF65-F5344CB8AC3E}">
        <p14:creationId xmlns:p14="http://schemas.microsoft.com/office/powerpoint/2010/main" val="322481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DCOPF Formulation</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89D818D-1DA7-4905-B719-275DFC55049F}"/>
                  </a:ext>
                </a:extLst>
              </p:cNvPr>
              <p:cNvSpPr txBox="1"/>
              <p:nvPr/>
            </p:nvSpPr>
            <p:spPr>
              <a:xfrm>
                <a:off x="896645" y="1589104"/>
                <a:ext cx="9756559" cy="4641014"/>
              </a:xfrm>
              <a:prstGeom prst="rect">
                <a:avLst/>
              </a:prstGeom>
              <a:noFill/>
            </p:spPr>
            <p:txBody>
              <a:bodyPr wrap="square" rtlCol="0">
                <a:spAutoFit/>
              </a:bodyPr>
              <a:lstStyle/>
              <a:p>
                <a:pPr marL="0" marR="0" algn="just">
                  <a:lnSpc>
                    <a:spcPct val="107000"/>
                  </a:lnSpc>
                  <a:spcBef>
                    <a:spcPts val="0"/>
                  </a:spcBef>
                  <a:spcAft>
                    <a:spcPts val="0"/>
                  </a:spcAft>
                </a:pPr>
                <a:r>
                  <a:rPr lang="en-US" b="1" dirty="0">
                    <a:effectLst/>
                    <a:ea typeface="Calibri" panose="020F0502020204030204" pitchFamily="34" charset="0"/>
                    <a:cs typeface="Times New Roman" panose="02020603050405020304" pitchFamily="18" charset="0"/>
                  </a:rPr>
                  <a:t>Subject to following constraints: </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b="1" dirty="0">
                    <a:effectLst/>
                    <a:ea typeface="Calibri" panose="020F0502020204030204" pitchFamily="34" charset="0"/>
                    <a:cs typeface="Times New Roman" panose="02020603050405020304" pitchFamily="18" charset="0"/>
                  </a:rPr>
                  <a:t>Nodal power balance constraints:</a:t>
                </a:r>
                <a:endParaRPr lang="en-US" dirty="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left"/>
                    </m:oMathParaPr>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100×</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𝑥</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bar>
                      <m:r>
                        <a:rPr lang="en-US" i="1">
                          <a:effectLst/>
                          <a:latin typeface="Cambria Math" panose="02040503050406030204" pitchFamily="18" charset="0"/>
                          <a:ea typeface="Calibri" panose="020F0502020204030204" pitchFamily="34" charset="0"/>
                          <a:cs typeface="Times New Roman" panose="02020603050405020304" pitchFamily="18" charset="0"/>
                        </a:rPr>
                        <m:t>= </m:t>
                      </m:r>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𝑔𝑒𝑛</m:t>
                              </m:r>
                            </m:sub>
                          </m:sSub>
                        </m:e>
                      </m:bar>
                      <m:r>
                        <a:rPr lang="en-US" i="1">
                          <a:effectLst/>
                          <a:latin typeface="Cambria Math" panose="02040503050406030204" pitchFamily="18" charset="0"/>
                          <a:ea typeface="Calibri" panose="020F0502020204030204" pitchFamily="34" charset="0"/>
                          <a:cs typeface="Times New Roman" panose="02020603050405020304" pitchFamily="18" charset="0"/>
                        </a:rPr>
                        <m:t>− </m:t>
                      </m:r>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𝑙𝑜𝑎𝑑</m:t>
                              </m:r>
                            </m:sub>
                          </m:sSub>
                        </m:e>
                      </m:bar>
                    </m:oMath>
                  </m:oMathPara>
                </a14:m>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Where, </a:t>
                </a:r>
                <a14:m>
                  <m:oMath xmlns:m="http://schemas.openxmlformats.org/officeDocument/2006/math">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bar>
                  </m:oMath>
                </a14:m>
                <a:r>
                  <a:rPr lang="en-US" dirty="0">
                    <a:effectLst/>
                    <a:ea typeface="Calibri" panose="020F0502020204030204" pitchFamily="34" charset="0"/>
                    <a:cs typeface="Times New Roman" panose="02020603050405020304" pitchFamily="18" charset="0"/>
                  </a:rPr>
                  <a:t> is in radians and</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𝑥</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ea typeface="Calibri" panose="020F0502020204030204" pitchFamily="34" charset="0"/>
                    <a:cs typeface="Times New Roman" panose="02020603050405020304" pitchFamily="18" charset="0"/>
                  </a:rPr>
                  <a:t> is in per unit.</a:t>
                </a:r>
              </a:p>
              <a:p>
                <a:pPr marL="0" marR="0" algn="just">
                  <a:lnSpc>
                    <a:spcPct val="107000"/>
                  </a:lnSpc>
                  <a:spcBef>
                    <a:spcPts val="0"/>
                  </a:spcBef>
                  <a:spcAft>
                    <a:spcPts val="0"/>
                  </a:spcAft>
                </a:pP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dirty="0">
                    <a:effectLst/>
                    <a:ea typeface="Calibri" panose="020F0502020204030204" pitchFamily="34" charset="0"/>
                    <a:cs typeface="Times New Roman" panose="02020603050405020304" pitchFamily="18" charset="0"/>
                  </a:rPr>
                  <a:t>Where,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𝑥</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ea typeface="Calibri" panose="020F0502020204030204" pitchFamily="34" charset="0"/>
                    <a:cs typeface="Times New Roman" panose="02020603050405020304" pitchFamily="18" charset="0"/>
                  </a:rPr>
                  <a:t> = </a:t>
                </a:r>
              </a:p>
              <a:p>
                <a:pPr marL="0" marR="0" algn="just">
                  <a:lnSpc>
                    <a:spcPct val="107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endParaRPr lang="en-US"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𝑥</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ea typeface="Calibri" panose="020F0502020204030204" pitchFamily="34" charset="0"/>
                    <a:cs typeface="Times New Roman" panose="02020603050405020304" pitchFamily="18" charset="0"/>
                  </a:rPr>
                  <a:t> is the susceptance matrix with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dirty="0">
                    <a:effectLst/>
                    <a:ea typeface="Calibri" panose="020F0502020204030204" pitchFamily="34" charset="0"/>
                    <a:cs typeface="Times New Roman" panose="02020603050405020304" pitchFamily="18" charset="0"/>
                  </a:rPr>
                  <a:t>components and, </a:t>
                </a:r>
              </a:p>
              <a:p>
                <a:pPr marL="0" marR="0" algn="just">
                  <a:lnSpc>
                    <a:spcPct val="107000"/>
                  </a:lnSpc>
                  <a:spcBef>
                    <a:spcPts val="0"/>
                  </a:spcBef>
                  <a:spcAft>
                    <a:spcPts val="80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1"/>
                                  <m:mcJc m:val="center"/>
                                </m:mcPr>
                              </m:mc>
                            </m:mcs>
                            <m:ctrlPr>
                              <a:rPr lang="en-US" i="1">
                                <a:effectLst/>
                                <a:latin typeface="Cambria Math" panose="02040503050406030204" pitchFamily="18" charset="0"/>
                                <a:ea typeface="Calibri" panose="020F0502020204030204" pitchFamily="34" charset="0"/>
                                <a:cs typeface="Times New Roman" panose="02020603050405020304" pitchFamily="18" charset="0"/>
                              </a:rPr>
                            </m:ctrlPr>
                          </m:mP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1</m:t>
                                  </m:r>
                                </m:sub>
                              </m:sSub>
                            </m:e>
                          </m:m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e>
                          </m:m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3</m:t>
                                  </m:r>
                                </m:sub>
                              </m:sSub>
                            </m:e>
                          </m:mr>
                        </m:m>
                      </m:e>
                    </m:d>
                  </m:oMath>
                </a14:m>
                <a:r>
                  <a:rPr lang="en-US" dirty="0">
                    <a:effectLst/>
                    <a:ea typeface="Calibri" panose="020F0502020204030204" pitchFamily="34" charset="0"/>
                    <a:cs typeface="Times New Roman" panose="02020603050405020304" pitchFamily="18" charset="0"/>
                  </a:rPr>
                  <a:t>           </a:t>
                </a:r>
                <a14:m>
                  <m:oMath xmlns:m="http://schemas.openxmlformats.org/officeDocument/2006/math">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𝑙𝑜𝑎𝑑</m:t>
                            </m:r>
                          </m:sub>
                        </m:sSub>
                      </m:e>
                    </m:bar>
                    <m:r>
                      <a:rPr lang="en-US" i="1">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1"/>
                                  <m:mcJc m:val="center"/>
                                </m:mcPr>
                              </m:mc>
                            </m:mcs>
                            <m:ctrlPr>
                              <a:rPr lang="en-US" i="1">
                                <a:effectLst/>
                                <a:latin typeface="Cambria Math" panose="02040503050406030204" pitchFamily="18" charset="0"/>
                                <a:ea typeface="Calibri" panose="020F0502020204030204" pitchFamily="34" charset="0"/>
                                <a:cs typeface="Times New Roman" panose="02020603050405020304" pitchFamily="18" charset="0"/>
                              </a:rPr>
                            </m:ctrlPr>
                          </m:mP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𝑙𝑜𝑎𝑑</m:t>
                                      </m:r>
                                    </m:sub>
                                  </m:sSub>
                                </m:e>
                                <m:sub>
                                  <m:r>
                                    <a:rPr lang="en-US" i="1">
                                      <a:effectLst/>
                                      <a:latin typeface="Cambria Math" panose="02040503050406030204" pitchFamily="18" charset="0"/>
                                      <a:ea typeface="Calibri" panose="020F0502020204030204" pitchFamily="34" charset="0"/>
                                      <a:cs typeface="Times New Roman" panose="02020603050405020304" pitchFamily="18" charset="0"/>
                                    </a:rPr>
                                    <m:t>1</m:t>
                                  </m:r>
                                </m:sub>
                              </m:sSub>
                            </m:e>
                          </m:m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𝑙𝑜𝑎𝑑</m:t>
                                      </m:r>
                                    </m:sub>
                                  </m:sSub>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e>
                          </m:m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𝑙𝑜𝑎𝑑</m:t>
                                      </m:r>
                                    </m:sub>
                                  </m:sSub>
                                </m:e>
                                <m:sub>
                                  <m:r>
                                    <a:rPr lang="en-US" i="1">
                                      <a:effectLst/>
                                      <a:latin typeface="Cambria Math" panose="02040503050406030204" pitchFamily="18" charset="0"/>
                                      <a:ea typeface="Calibri" panose="020F0502020204030204" pitchFamily="34" charset="0"/>
                                      <a:cs typeface="Times New Roman" panose="02020603050405020304" pitchFamily="18" charset="0"/>
                                    </a:rPr>
                                    <m:t>3</m:t>
                                  </m:r>
                                </m:sub>
                              </m:sSub>
                            </m:e>
                          </m:mr>
                        </m:m>
                      </m:e>
                    </m:d>
                    <m:r>
                      <a:rPr lang="en-US" i="1">
                        <a:effectLst/>
                        <a:latin typeface="Cambria Math" panose="02040503050406030204" pitchFamily="18" charset="0"/>
                        <a:ea typeface="Calibri" panose="020F0502020204030204" pitchFamily="34" charset="0"/>
                        <a:cs typeface="Times New Roman" panose="02020603050405020304" pitchFamily="18" charset="0"/>
                      </a:rPr>
                      <m:t>              </m:t>
                    </m:r>
                    <m:bar>
                      <m:barPr>
                        <m:ctrlPr>
                          <a:rPr lang="en-US" i="1">
                            <a:effectLst/>
                            <a:latin typeface="Cambria Math" panose="02040503050406030204" pitchFamily="18" charset="0"/>
                            <a:ea typeface="Calibri" panose="020F0502020204030204" pitchFamily="34" charset="0"/>
                            <a:cs typeface="Times New Roman" panose="02020603050405020304" pitchFamily="18" charset="0"/>
                          </a:rPr>
                        </m:ctrlPr>
                      </m:barPr>
                      <m:e>
                        <m:r>
                          <a:rPr lang="en-US"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𝑔𝑒𝑛</m:t>
                            </m:r>
                          </m:sub>
                        </m:sSub>
                      </m:e>
                    </m:bar>
                    <m:r>
                      <a:rPr lang="en-US"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1"/>
                                  <m:mcJc m:val="center"/>
                                </m:mcPr>
                              </m:mc>
                            </m:mcs>
                            <m:ctrlPr>
                              <a:rPr lang="en-US" i="1">
                                <a:effectLst/>
                                <a:latin typeface="Cambria Math" panose="02040503050406030204" pitchFamily="18" charset="0"/>
                                <a:ea typeface="Calibri" panose="020F0502020204030204" pitchFamily="34" charset="0"/>
                                <a:cs typeface="Times New Roman" panose="02020603050405020304" pitchFamily="18" charset="0"/>
                              </a:rPr>
                            </m:ctrlPr>
                          </m:mP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1</m:t>
                                  </m:r>
                                </m:sub>
                              </m:sSub>
                            </m:e>
                          </m:m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e>
                          </m:mr>
                          <m:m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3</m:t>
                                  </m:r>
                                </m:sub>
                              </m:sSub>
                            </m:e>
                          </m:mr>
                        </m:m>
                      </m:e>
                    </m:d>
                  </m:oMath>
                </a14:m>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dirty="0">
                  <a:effectLst/>
                  <a:ea typeface="Calibri" panose="020F0502020204030204" pitchFamily="34"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E89D818D-1DA7-4905-B719-275DFC55049F}"/>
                  </a:ext>
                </a:extLst>
              </p:cNvPr>
              <p:cNvSpPr txBox="1">
                <a:spLocks noRot="1" noChangeAspect="1" noMove="1" noResize="1" noEditPoints="1" noAdjustHandles="1" noChangeArrowheads="1" noChangeShapeType="1" noTextEdit="1"/>
              </p:cNvSpPr>
              <p:nvPr/>
            </p:nvSpPr>
            <p:spPr>
              <a:xfrm>
                <a:off x="896645" y="1589104"/>
                <a:ext cx="9756559" cy="4641014"/>
              </a:xfrm>
              <a:prstGeom prst="rect">
                <a:avLst/>
              </a:prstGeom>
              <a:blipFill>
                <a:blip r:embed="rId3"/>
                <a:stretch>
                  <a:fillRect l="-500" t="-657"/>
                </a:stretch>
              </a:blipFill>
            </p:spPr>
            <p:txBody>
              <a:bodyPr/>
              <a:lstStyle/>
              <a:p>
                <a:r>
                  <a:rPr lang="en-US">
                    <a:noFill/>
                  </a:rPr>
                  <a:t> </a:t>
                </a:r>
              </a:p>
            </p:txBody>
          </p:sp>
        </mc:Fallback>
      </mc:AlternateContent>
      <p:pic>
        <p:nvPicPr>
          <p:cNvPr id="5" name="image12.png">
            <a:extLst>
              <a:ext uri="{FF2B5EF4-FFF2-40B4-BE49-F238E27FC236}">
                <a16:creationId xmlns:a16="http://schemas.microsoft.com/office/drawing/2014/main" id="{1C372DBF-2472-479E-9B74-6523EF769576}"/>
              </a:ext>
            </a:extLst>
          </p:cNvPr>
          <p:cNvPicPr/>
          <p:nvPr/>
        </p:nvPicPr>
        <p:blipFill>
          <a:blip r:embed="rId4"/>
          <a:srcRect/>
          <a:stretch>
            <a:fillRect/>
          </a:stretch>
        </p:blipFill>
        <p:spPr>
          <a:xfrm>
            <a:off x="2367120" y="3342495"/>
            <a:ext cx="3909393" cy="1060829"/>
          </a:xfrm>
          <a:prstGeom prst="rect">
            <a:avLst/>
          </a:prstGeom>
          <a:ln/>
        </p:spPr>
      </p:pic>
    </p:spTree>
    <p:extLst>
      <p:ext uri="{BB962C8B-B14F-4D97-AF65-F5344CB8AC3E}">
        <p14:creationId xmlns:p14="http://schemas.microsoft.com/office/powerpoint/2010/main" val="2461927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DCOPF Formulation</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89D818D-1DA7-4905-B719-275DFC55049F}"/>
                  </a:ext>
                </a:extLst>
              </p:cNvPr>
              <p:cNvSpPr txBox="1"/>
              <p:nvPr/>
            </p:nvSpPr>
            <p:spPr>
              <a:xfrm>
                <a:off x="896645" y="1589103"/>
                <a:ext cx="9756559" cy="4856394"/>
              </a:xfrm>
              <a:prstGeom prst="rect">
                <a:avLst/>
              </a:prstGeom>
              <a:noFill/>
            </p:spPr>
            <p:txBody>
              <a:bodyPr wrap="square" rtlCol="0">
                <a:spAutoFit/>
              </a:bodyPr>
              <a:lstStyle/>
              <a:p>
                <a:pPr marL="0" marR="0" algn="just">
                  <a:lnSpc>
                    <a:spcPct val="107000"/>
                  </a:lnSpc>
                  <a:spcBef>
                    <a:spcPts val="0"/>
                  </a:spcBef>
                  <a:spcAft>
                    <a:spcPts val="0"/>
                  </a:spcAft>
                </a:pP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 xmlns:m="http://schemas.openxmlformats.org/officeDocument/2006/math">
                    <m:sSub>
                      <m:sSubPr>
                        <m:ctrlPr>
                          <a:rPr lang="en-US"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oMath>
                </a14:m>
                <a:r>
                  <a:rPr lang="en-US" dirty="0">
                    <a:effectLst/>
                    <a:ea typeface="Calibri" panose="020F0502020204030204" pitchFamily="34" charset="0"/>
                    <a:cs typeface="Times New Roman" panose="02020603050405020304" pitchFamily="18" charset="0"/>
                  </a:rPr>
                  <a:t> is the susceptance of the branch </a:t>
                </a:r>
                <a:r>
                  <a:rPr lang="en-US" dirty="0" err="1">
                    <a:effectLst/>
                    <a:ea typeface="Calibri" panose="020F0502020204030204" pitchFamily="34" charset="0"/>
                    <a:cs typeface="Times New Roman" panose="02020603050405020304" pitchFamily="18" charset="0"/>
                  </a:rPr>
                  <a:t>i</a:t>
                </a:r>
                <a:r>
                  <a:rPr lang="en-US" dirty="0">
                    <a:effectLst/>
                    <a:ea typeface="Calibri" panose="020F0502020204030204" pitchFamily="34" charset="0"/>
                    <a:cs typeface="Times New Roman" panose="02020603050405020304" pitchFamily="18" charset="0"/>
                  </a:rPr>
                  <a:t> to j given by:</a:t>
                </a: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oMath>
                </a14:m>
                <a:r>
                  <a:rPr lang="en-US" dirty="0">
                    <a:effectLst/>
                    <a:ea typeface="Calibri" panose="020F0502020204030204" pitchFamily="34" charset="0"/>
                    <a:cs typeface="Times New Roman" panose="02020603050405020304" pitchFamily="18" charset="0"/>
                  </a:rPr>
                  <a:t>  = </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m:t>
                    </m:r>
                    <m:f>
                      <m:fPr>
                        <m:type m:val="lin"/>
                        <m:ctrlPr>
                          <a:rPr lang="en-US"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a:effectLst/>
                            <a:latin typeface="Cambria Math" panose="02040503050406030204" pitchFamily="18" charset="0"/>
                            <a:ea typeface="Calibri" panose="020F0502020204030204" pitchFamily="34" charset="0"/>
                            <a:cs typeface="Times New Roman" panose="02020603050405020304" pitchFamily="18" charset="0"/>
                          </a:rPr>
                          <m:t> </m:t>
                        </m:r>
                      </m:den>
                    </m:f>
                    <m:r>
                      <a:rPr lang="en-US"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ea typeface="Calibri" panose="020F0502020204030204" pitchFamily="34" charset="0"/>
                    <a:cs typeface="Times New Roman" panose="02020603050405020304" pitchFamily="18" charset="0"/>
                  </a:rPr>
                  <a:t>;</a:t>
                </a: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𝑖𝑖</m:t>
                        </m:r>
                      </m:sub>
                    </m:sSub>
                  </m:oMath>
                </a14:m>
                <a:r>
                  <a:rPr lang="en-US" dirty="0">
                    <a:effectLst/>
                    <a:ea typeface="Calibri" panose="020F0502020204030204" pitchFamily="34" charset="0"/>
                    <a:cs typeface="Times New Roman" panose="02020603050405020304" pitchFamily="18" charset="0"/>
                  </a:rPr>
                  <a:t>  = </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m:t>
                    </m:r>
                    <m:f>
                      <m:fPr>
                        <m:type m:val="lin"/>
                        <m:ctrlPr>
                          <a:rPr lang="en-US"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den>
                    </m:f>
                    <m:f>
                      <m:fPr>
                        <m:type m:val="lin"/>
                        <m:ctrlPr>
                          <a:rPr lang="en-US"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den>
                    </m:f>
                    <m:r>
                      <a:rPr lang="en-US"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ea typeface="Calibri" panose="020F0502020204030204" pitchFamily="34" charset="0"/>
                    <a:cs typeface="Times New Roman" panose="02020603050405020304" pitchFamily="18" charset="0"/>
                  </a:rPr>
                  <a:t> i.e., the sum of reactance of the lines joining at the bus. </a:t>
                </a:r>
              </a:p>
              <a:p>
                <a:pPr marL="0" marR="0" algn="just">
                  <a:lnSpc>
                    <a:spcPct val="107000"/>
                  </a:lnSpc>
                  <a:spcBef>
                    <a:spcPts val="0"/>
                  </a:spcBef>
                  <a:spcAft>
                    <a:spcPts val="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oMath>
                </a14:m>
                <a:r>
                  <a:rPr lang="en-US" dirty="0">
                    <a:effectLst/>
                    <a:ea typeface="Calibri" panose="020F0502020204030204" pitchFamily="34" charset="0"/>
                    <a:cs typeface="Times New Roman" panose="02020603050405020304" pitchFamily="18" charset="0"/>
                  </a:rPr>
                  <a:t> = reactance between line </a:t>
                </a:r>
                <a:r>
                  <a:rPr lang="en-US" i="1" dirty="0" err="1">
                    <a:effectLst/>
                    <a:ea typeface="Calibri" panose="020F0502020204030204" pitchFamily="34" charset="0"/>
                    <a:cs typeface="Times New Roman" panose="02020603050405020304" pitchFamily="18" charset="0"/>
                  </a:rPr>
                  <a:t>i</a:t>
                </a:r>
                <a:r>
                  <a:rPr lang="en-US" i="1" dirty="0">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and </a:t>
                </a:r>
                <a:r>
                  <a:rPr lang="en-US" i="1" dirty="0">
                    <a:effectLst/>
                    <a:ea typeface="Calibri" panose="020F0502020204030204" pitchFamily="34" charset="0"/>
                    <a:cs typeface="Times New Roman" panose="02020603050405020304" pitchFamily="18" charset="0"/>
                  </a:rPr>
                  <a:t>j</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Reactance for line 1-2, 1-3 and 2-3 is 0.1 PU, 0.125 PU and 0.2 PU, respectively.</a:t>
                </a:r>
              </a:p>
              <a:p>
                <a:pPr marL="0" marR="0" algn="just">
                  <a:lnSpc>
                    <a:spcPct val="107000"/>
                  </a:lnSpc>
                  <a:spcBef>
                    <a:spcPts val="0"/>
                  </a:spcBef>
                  <a:spcAft>
                    <a:spcPts val="0"/>
                  </a:spcAft>
                </a:pPr>
                <a:endParaRPr lang="en-US" b="1"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b="1" dirty="0">
                    <a:effectLst/>
                    <a:ea typeface="Calibri" panose="020F0502020204030204" pitchFamily="34" charset="0"/>
                    <a:cs typeface="Times New Roman" panose="02020603050405020304" pitchFamily="18" charset="0"/>
                  </a:rPr>
                  <a:t>Power-flow in each branch:</a:t>
                </a: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=100∗</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𝑗</m:t>
                            </m:r>
                          </m:sub>
                        </m:sSub>
                      </m:e>
                    </m:d>
                    <m:r>
                      <a:rPr lang="en-US" i="1">
                        <a:effectLst/>
                        <a:latin typeface="Cambria Math" panose="02040503050406030204" pitchFamily="18" charset="0"/>
                        <a:ea typeface="Calibri" panose="020F0502020204030204" pitchFamily="34" charset="0"/>
                        <a:cs typeface="Times New Roman" panose="02020603050405020304" pitchFamily="18" charset="0"/>
                      </a:rPr>
                      <m:t>=100∗(</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r>
                  <a:rPr lang="en-US" b="1" dirty="0">
                    <a:effectLst/>
                    <a:ea typeface="Calibri" panose="020F0502020204030204" pitchFamily="34" charset="0"/>
                    <a:cs typeface="Times New Roman" panose="02020603050405020304" pitchFamily="18" charset="0"/>
                  </a:rPr>
                  <a:t>Transmission limit constraints:</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14:m>
                  <m:oMathPara xmlns:m="http://schemas.openxmlformats.org/officeDocument/2006/math">
                    <m:oMathParaPr>
                      <m:jc m:val="left"/>
                    </m:oMathParaPr>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100∗(</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𝑖𝑗𝑚𝑎𝑥</m:t>
                          </m:r>
                        </m:sub>
                      </m:sSub>
                    </m:oMath>
                  </m:oMathPara>
                </a14:m>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14:m>
                  <m:oMathPara xmlns:m="http://schemas.openxmlformats.org/officeDocument/2006/math">
                    <m:oMathParaPr>
                      <m:jc m:val="left"/>
                    </m:oMathParaPr>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100∗(</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𝑖𝑗𝑚𝑎𝑥</m:t>
                          </m:r>
                        </m:sub>
                      </m:sSub>
                    </m:oMath>
                  </m:oMathPara>
                </a14:m>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dirty="0">
                  <a:effectLst/>
                  <a:ea typeface="Calibri" panose="020F0502020204030204" pitchFamily="34"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E89D818D-1DA7-4905-B719-275DFC55049F}"/>
                  </a:ext>
                </a:extLst>
              </p:cNvPr>
              <p:cNvSpPr txBox="1">
                <a:spLocks noRot="1" noChangeAspect="1" noMove="1" noResize="1" noEditPoints="1" noAdjustHandles="1" noChangeArrowheads="1" noChangeShapeType="1" noTextEdit="1"/>
              </p:cNvSpPr>
              <p:nvPr/>
            </p:nvSpPr>
            <p:spPr>
              <a:xfrm>
                <a:off x="896645" y="1589103"/>
                <a:ext cx="9756559" cy="4856394"/>
              </a:xfrm>
              <a:prstGeom prst="rect">
                <a:avLst/>
              </a:prstGeom>
              <a:blipFill>
                <a:blip r:embed="rId3"/>
                <a:stretch>
                  <a:fillRect l="-500"/>
                </a:stretch>
              </a:blipFill>
            </p:spPr>
            <p:txBody>
              <a:bodyPr/>
              <a:lstStyle/>
              <a:p>
                <a:r>
                  <a:rPr lang="en-US">
                    <a:noFill/>
                  </a:rPr>
                  <a:t> </a:t>
                </a:r>
              </a:p>
            </p:txBody>
          </p:sp>
        </mc:Fallback>
      </mc:AlternateContent>
    </p:spTree>
    <p:extLst>
      <p:ext uri="{BB962C8B-B14F-4D97-AF65-F5344CB8AC3E}">
        <p14:creationId xmlns:p14="http://schemas.microsoft.com/office/powerpoint/2010/main" val="202752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Case 1 – 2 generators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pic>
        <p:nvPicPr>
          <p:cNvPr id="5" name="Picture 4">
            <a:extLst>
              <a:ext uri="{FF2B5EF4-FFF2-40B4-BE49-F238E27FC236}">
                <a16:creationId xmlns:a16="http://schemas.microsoft.com/office/drawing/2014/main" id="{AA52802B-6713-4A0F-AD5F-32548AD13127}"/>
              </a:ext>
            </a:extLst>
          </p:cNvPr>
          <p:cNvPicPr/>
          <p:nvPr/>
        </p:nvPicPr>
        <p:blipFill>
          <a:blip r:embed="rId3"/>
          <a:stretch>
            <a:fillRect/>
          </a:stretch>
        </p:blipFill>
        <p:spPr>
          <a:xfrm>
            <a:off x="1015999" y="2450245"/>
            <a:ext cx="6157157" cy="3112353"/>
          </a:xfrm>
          <a:prstGeom prst="rect">
            <a:avLst/>
          </a:prstGeom>
        </p:spPr>
      </p:pic>
      <p:sp>
        <p:nvSpPr>
          <p:cNvPr id="2" name="Multiplication Sign 1">
            <a:extLst>
              <a:ext uri="{FF2B5EF4-FFF2-40B4-BE49-F238E27FC236}">
                <a16:creationId xmlns:a16="http://schemas.microsoft.com/office/drawing/2014/main" id="{C5B04BC3-29F3-4F10-913A-79EA2993EBE7}"/>
              </a:ext>
            </a:extLst>
          </p:cNvPr>
          <p:cNvSpPr/>
          <p:nvPr/>
        </p:nvSpPr>
        <p:spPr>
          <a:xfrm>
            <a:off x="1624613" y="3268801"/>
            <a:ext cx="958788" cy="1340528"/>
          </a:xfrm>
          <a:prstGeom prst="mathMultiply">
            <a:avLst>
              <a:gd name="adj1" fmla="val 491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A8CB06D-F633-46DD-8B9F-AA93DBCAAF94}"/>
                  </a:ext>
                </a:extLst>
              </p:cNvPr>
              <p:cNvSpPr txBox="1"/>
              <p:nvPr/>
            </p:nvSpPr>
            <p:spPr>
              <a:xfrm>
                <a:off x="7613227" y="1791473"/>
                <a:ext cx="3861786" cy="1477328"/>
              </a:xfrm>
              <a:prstGeom prst="rect">
                <a:avLst/>
              </a:prstGeom>
              <a:noFill/>
            </p:spPr>
            <p:txBody>
              <a:bodyPr wrap="square" rtlCol="0">
                <a:spAutoFit/>
              </a:bodyPr>
              <a:lstStyle/>
              <a:p>
                <a:r>
                  <a:rPr lang="en-US" b="1" dirty="0">
                    <a:effectLst/>
                    <a:ea typeface="Calibri" panose="020F0502020204030204" pitchFamily="34" charset="0"/>
                    <a:cs typeface="Times New Roman" panose="02020603050405020304" pitchFamily="18" charset="0"/>
                  </a:rPr>
                  <a:t>Objective Function will be </a:t>
                </a:r>
                <a:r>
                  <a:rPr lang="en-US" dirty="0">
                    <a:effectLst/>
                    <a:ea typeface="Calibri" panose="020F0502020204030204" pitchFamily="34" charset="0"/>
                    <a:cs typeface="Times New Roman" panose="02020603050405020304" pitchFamily="18" charset="0"/>
                  </a:rPr>
                  <a:t>- </a:t>
                </a:r>
              </a:p>
              <a:p>
                <a:r>
                  <a:rPr lang="en-US" dirty="0">
                    <a:effectLst/>
                    <a:ea typeface="Calibri" panose="020F0502020204030204" pitchFamily="34" charset="0"/>
                    <a:cs typeface="Times New Roman" panose="02020603050405020304" pitchFamily="18" charset="0"/>
                  </a:rPr>
                  <a:t>minimize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𝑀𝐶</m:t>
                        </m:r>
                      </m:e>
                      <m:sub>
                        <m:r>
                          <a:rPr lang="en-US" b="0" i="1" smtClean="0">
                            <a:effectLst/>
                            <a:latin typeface="Cambria Math" panose="02040503050406030204" pitchFamily="18" charset="0"/>
                            <a:ea typeface="Calibri" panose="020F0502020204030204" pitchFamily="34" charset="0"/>
                            <a:cs typeface="Times New Roman" panose="02020603050405020304" pitchFamily="18" charset="0"/>
                          </a:rPr>
                          <m:t>3</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b="0" i="1" smtClean="0">
                            <a:effectLst/>
                            <a:latin typeface="Cambria Math" panose="02040503050406030204" pitchFamily="18" charset="0"/>
                            <a:ea typeface="Calibri" panose="020F0502020204030204" pitchFamily="34" charset="0"/>
                            <a:cs typeface="Times New Roman" panose="02020603050405020304" pitchFamily="18" charset="0"/>
                          </a:rPr>
                          <m:t>3</m:t>
                        </m:r>
                      </m:sub>
                    </m:sSub>
                  </m:oMath>
                </a14:m>
                <a:r>
                  <a:rPr lang="en-US" dirty="0">
                    <a:effectLst/>
                    <a:ea typeface="Calibri" panose="020F0502020204030204" pitchFamily="34" charset="0"/>
                    <a:cs typeface="Times New Roman" panose="02020603050405020304" pitchFamily="18" charset="0"/>
                  </a:rPr>
                  <a:t> +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𝑀𝐶</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2</m:t>
                        </m:r>
                      </m:sub>
                    </m:sSub>
                  </m:oMath>
                </a14:m>
                <a:r>
                  <a:rPr lang="en-US" dirty="0"/>
                  <a:t>)</a:t>
                </a:r>
              </a:p>
              <a:p>
                <a:endParaRPr lang="en-US" dirty="0"/>
              </a:p>
              <a:p>
                <a:r>
                  <a:rPr lang="en-US" dirty="0"/>
                  <a:t>The total demand on the network will be covered by G2 and G3. </a:t>
                </a:r>
              </a:p>
            </p:txBody>
          </p:sp>
        </mc:Choice>
        <mc:Fallback xmlns="">
          <p:sp>
            <p:nvSpPr>
              <p:cNvPr id="3" name="TextBox 2">
                <a:extLst>
                  <a:ext uri="{FF2B5EF4-FFF2-40B4-BE49-F238E27FC236}">
                    <a16:creationId xmlns:a16="http://schemas.microsoft.com/office/drawing/2014/main" id="{FA8CB06D-F633-46DD-8B9F-AA93DBCAAF94}"/>
                  </a:ext>
                </a:extLst>
              </p:cNvPr>
              <p:cNvSpPr txBox="1">
                <a:spLocks noRot="1" noChangeAspect="1" noMove="1" noResize="1" noEditPoints="1" noAdjustHandles="1" noChangeArrowheads="1" noChangeShapeType="1" noTextEdit="1"/>
              </p:cNvSpPr>
              <p:nvPr/>
            </p:nvSpPr>
            <p:spPr>
              <a:xfrm>
                <a:off x="7613227" y="1791473"/>
                <a:ext cx="3861786" cy="1477328"/>
              </a:xfrm>
              <a:prstGeom prst="rect">
                <a:avLst/>
              </a:prstGeom>
              <a:blipFill>
                <a:blip r:embed="rId4"/>
                <a:stretch>
                  <a:fillRect l="-1422" t="-2479" b="-5785"/>
                </a:stretch>
              </a:blipFill>
            </p:spPr>
            <p:txBody>
              <a:bodyPr/>
              <a:lstStyle/>
              <a:p>
                <a:r>
                  <a:rPr lang="en-US">
                    <a:noFill/>
                  </a:rPr>
                  <a:t> </a:t>
                </a:r>
              </a:p>
            </p:txBody>
          </p:sp>
        </mc:Fallback>
      </mc:AlternateContent>
    </p:spTree>
    <p:extLst>
      <p:ext uri="{BB962C8B-B14F-4D97-AF65-F5344CB8AC3E}">
        <p14:creationId xmlns:p14="http://schemas.microsoft.com/office/powerpoint/2010/main" val="927125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4124</TotalTime>
  <Words>2059</Words>
  <Application>Microsoft Office PowerPoint</Application>
  <PresentationFormat>Widescreen</PresentationFormat>
  <Paragraphs>206</Paragraphs>
  <Slides>24</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Cambria Math</vt:lpstr>
      <vt:lpstr>ITC Berkeley Oldstyle Book</vt:lpstr>
      <vt:lpstr>Times</vt:lpstr>
      <vt:lpstr>Univers 57 Condensed</vt:lpstr>
      <vt:lpstr>Univers 75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Sandeep Ghodke</dc:creator>
  <cp:lastModifiedBy>Jay Sandeep Ghodke</cp:lastModifiedBy>
  <cp:revision>13</cp:revision>
  <dcterms:created xsi:type="dcterms:W3CDTF">2021-07-14T22:13:26Z</dcterms:created>
  <dcterms:modified xsi:type="dcterms:W3CDTF">2021-10-06T18:44:43Z</dcterms:modified>
</cp:coreProperties>
</file>