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5"/>
  </p:notesMasterIdLst>
  <p:sldIdLst>
    <p:sldId id="262" r:id="rId2"/>
    <p:sldId id="307" r:id="rId3"/>
    <p:sldId id="313" r:id="rId4"/>
    <p:sldId id="308" r:id="rId5"/>
    <p:sldId id="314" r:id="rId6"/>
    <p:sldId id="317" r:id="rId7"/>
    <p:sldId id="310" r:id="rId8"/>
    <p:sldId id="315" r:id="rId9"/>
    <p:sldId id="309" r:id="rId10"/>
    <p:sldId id="318" r:id="rId11"/>
    <p:sldId id="320" r:id="rId12"/>
    <p:sldId id="319" r:id="rId13"/>
    <p:sldId id="321"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4995" autoAdjust="0"/>
    <p:restoredTop sz="94660"/>
  </p:normalViewPr>
  <p:slideViewPr>
    <p:cSldViewPr snapToGrid="0">
      <p:cViewPr>
        <p:scale>
          <a:sx n="86" d="100"/>
          <a:sy n="86" d="100"/>
        </p:scale>
        <p:origin x="562" y="58"/>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4AB79FB-6258-4571-A79D-DDB4E1B6CDF7}" type="datetimeFigureOut">
              <a:rPr lang="en-US" smtClean="0"/>
              <a:t>8/9/2021</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5C99667-D271-43BC-BEBD-2D604F19126C}" type="slidenum">
              <a:rPr lang="en-US" smtClean="0"/>
              <a:t>‹#›</a:t>
            </a:fld>
            <a:endParaRPr lang="en-US"/>
          </a:p>
        </p:txBody>
      </p:sp>
    </p:spTree>
    <p:extLst>
      <p:ext uri="{BB962C8B-B14F-4D97-AF65-F5344CB8AC3E}">
        <p14:creationId xmlns:p14="http://schemas.microsoft.com/office/powerpoint/2010/main" val="2422906603"/>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A6D18E-8B09-B24B-9169-4FC527B8D84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728648745"/>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10</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16244940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11</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676647621"/>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12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0668959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A6D18E-8B09-B24B-9169-4FC527B8D84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13</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218102913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2</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318649930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3</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49117881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4</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80511538"/>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24A6D18E-8B09-B24B-9169-4FC527B8D84F}"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5</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
        <p:nvSpPr>
          <p:cNvPr id="5" name="Footer Placeholder 4"/>
          <p:cNvSpPr>
            <a:spLocks noGrp="1"/>
          </p:cNvSpPr>
          <p:nvPr>
            <p:ph type="ftr" sz="quarter" idx="1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29402465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6</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477845901"/>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7</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27671034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8</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816996705"/>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a:t>Page fades in, red pops up. Only this page</a:t>
            </a:r>
          </a:p>
        </p:txBody>
      </p:sp>
      <p:sp>
        <p:nvSpPr>
          <p:cNvPr id="4" name="Slide Number Placeholder 3"/>
          <p:cNvSpPr>
            <a:spLocks noGrp="1"/>
          </p:cNvSpPr>
          <p:nvPr>
            <p:ph type="sldNum" sz="quarter" idx="10"/>
          </p:nvPr>
        </p:nvSpPr>
        <p:spPr/>
        <p:txBody>
          <a:bodyPr/>
          <a:lstStyle/>
          <a:p>
            <a:fld id="{24A6D18E-8B09-B24B-9169-4FC527B8D84F}" type="slidenum">
              <a:rPr lang="en-US" smtClean="0"/>
              <a:pPr/>
              <a:t>9</a:t>
            </a:fld>
            <a:endParaRPr lang="en-US"/>
          </a:p>
        </p:txBody>
      </p:sp>
      <p:sp>
        <p:nvSpPr>
          <p:cNvPr id="5" name="Footer Placeholder 4"/>
          <p:cNvSpPr>
            <a:spLocks noGrp="1"/>
          </p:cNvSpPr>
          <p:nvPr>
            <p:ph type="ftr" sz="quarter" idx="11"/>
          </p:nvPr>
        </p:nvSpPr>
        <p:spPr/>
        <p:txBody>
          <a:bodyPr/>
          <a:lstStyle/>
          <a:p>
            <a:endParaRPr lang="en-US"/>
          </a:p>
        </p:txBody>
      </p:sp>
    </p:spTree>
    <p:extLst>
      <p:ext uri="{BB962C8B-B14F-4D97-AF65-F5344CB8AC3E}">
        <p14:creationId xmlns:p14="http://schemas.microsoft.com/office/powerpoint/2010/main" val="106086273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47E55-56E7-425A-95D9-72EB0E74C6F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22CCA240-3A15-4682-9F57-6B7BE27AE99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3D97D321-1CE7-49C1-AD70-6B01616B883F}"/>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5" name="Footer Placeholder 4">
            <a:extLst>
              <a:ext uri="{FF2B5EF4-FFF2-40B4-BE49-F238E27FC236}">
                <a16:creationId xmlns:a16="http://schemas.microsoft.com/office/drawing/2014/main" id="{86FD9CE9-9AB9-43F3-9286-A341AACF36FA}"/>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B22780F-B730-471B-BAAB-80EAEE91D763}"/>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122081943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96E7F50-6773-4D11-A4FE-02C6F0A312D6}"/>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41EB5FDF-49AB-45F2-9F01-7A6AE7793B6F}"/>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0610A8C9-F95F-4A95-BEBF-8F031A688664}"/>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5" name="Footer Placeholder 4">
            <a:extLst>
              <a:ext uri="{FF2B5EF4-FFF2-40B4-BE49-F238E27FC236}">
                <a16:creationId xmlns:a16="http://schemas.microsoft.com/office/drawing/2014/main" id="{FA687B70-532A-418D-917A-F3A7B7A15F4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BF6F6E0-2020-4468-AE6B-8E37E404FB54}"/>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171914776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8B75437F-FB26-452D-8F28-F84D4AA54A09}"/>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6AEFD63-8DD3-49F7-9F06-212AF3206F48}"/>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181C7F5D-4A56-4227-9A99-840BC00EB8E6}"/>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5" name="Footer Placeholder 4">
            <a:extLst>
              <a:ext uri="{FF2B5EF4-FFF2-40B4-BE49-F238E27FC236}">
                <a16:creationId xmlns:a16="http://schemas.microsoft.com/office/drawing/2014/main" id="{668F195E-3338-4644-B10A-6B16053BC9A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3C1F08EB-9739-41A7-98A8-4A6AEEF723BB}"/>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31941861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368537813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2952278-2BE0-48A0-9674-C08619C823C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CAEC049E-2623-4D2B-BBED-7175775E5D4F}"/>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3B8F8C59-B1AC-49F4-9B81-150F4548E00C}"/>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5" name="Footer Placeholder 4">
            <a:extLst>
              <a:ext uri="{FF2B5EF4-FFF2-40B4-BE49-F238E27FC236}">
                <a16:creationId xmlns:a16="http://schemas.microsoft.com/office/drawing/2014/main" id="{5190ABAF-36E5-4D1C-9797-69147DF0B7E9}"/>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AB12B8-D44D-432F-B3B8-C5DDF1F19827}"/>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51592735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8F3F69-D9CF-4D96-9026-4F98652EF59F}"/>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154309A8-9F6E-4239-B7EA-B9A719EC3CFC}"/>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15619560-C4A3-45D9-92C7-F7A51AA88AEA}"/>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5" name="Footer Placeholder 4">
            <a:extLst>
              <a:ext uri="{FF2B5EF4-FFF2-40B4-BE49-F238E27FC236}">
                <a16:creationId xmlns:a16="http://schemas.microsoft.com/office/drawing/2014/main" id="{653879F4-865D-4A51-B20A-BCF46323A65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5410270-B549-49C0-939B-5F549F4FBB79}"/>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43092718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773D2D-C1FB-49B9-A3DA-477D1091391A}"/>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3B03C36F-EF8B-4A9A-B568-592D36C0181A}"/>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FBDA922-D5B5-4467-9501-0AA967C8F39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200B7B16-A089-4B34-8C59-E65BBFBA6B31}"/>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6" name="Footer Placeholder 5">
            <a:extLst>
              <a:ext uri="{FF2B5EF4-FFF2-40B4-BE49-F238E27FC236}">
                <a16:creationId xmlns:a16="http://schemas.microsoft.com/office/drawing/2014/main" id="{5F793D36-50EA-4A82-8F78-77BA975E0FF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849349C9-8185-4926-9382-A0BB55994B0A}"/>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401668189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A747F26-0DC6-4056-A78B-4F5899F3D779}"/>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23421B4D-546C-473D-9FB2-3FBE8340FB59}"/>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3962359D-BDD7-4151-955F-526CF59471A0}"/>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FDC34AC0-8EDE-45F5-A13A-F2376AFDAB08}"/>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500B7F40-0951-48E0-AEC3-35926331061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43153712-E506-4E87-A59C-5E85632E023E}"/>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8" name="Footer Placeholder 7">
            <a:extLst>
              <a:ext uri="{FF2B5EF4-FFF2-40B4-BE49-F238E27FC236}">
                <a16:creationId xmlns:a16="http://schemas.microsoft.com/office/drawing/2014/main" id="{E4FC7168-F2D2-4564-9E2D-3D057FDE17F0}"/>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1DB4C2F3-1CF9-4195-94C0-042BE933A78A}"/>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359803975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DA0AA30-5E15-454C-847C-91D4F894DA1F}"/>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95B414C9-B83F-4972-9489-89D18FA8E68B}"/>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4" name="Footer Placeholder 3">
            <a:extLst>
              <a:ext uri="{FF2B5EF4-FFF2-40B4-BE49-F238E27FC236}">
                <a16:creationId xmlns:a16="http://schemas.microsoft.com/office/drawing/2014/main" id="{4F424428-4547-4F1D-B4F3-D89B4CAC1B1E}"/>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4F1B02D5-72A2-4CD7-A9B7-F6D401C441B1}"/>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119606469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203B7580-3722-49C6-94B5-BF969291EEE1}"/>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3" name="Footer Placeholder 2">
            <a:extLst>
              <a:ext uri="{FF2B5EF4-FFF2-40B4-BE49-F238E27FC236}">
                <a16:creationId xmlns:a16="http://schemas.microsoft.com/office/drawing/2014/main" id="{4ADEFBA3-2248-468B-BFF4-4AFBAE0A7643}"/>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C157F493-39CF-44B0-95B9-C36BE1CFB84A}"/>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33441179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54CCD9D-70D6-49CB-ABEA-E838EBAA4E1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47C9957-17E5-4845-819E-671013FDA31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11710278-3E13-4222-B057-2BA2A37B199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1F36FD03-FCEC-4351-A3E2-3E7E75976790}"/>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6" name="Footer Placeholder 5">
            <a:extLst>
              <a:ext uri="{FF2B5EF4-FFF2-40B4-BE49-F238E27FC236}">
                <a16:creationId xmlns:a16="http://schemas.microsoft.com/office/drawing/2014/main" id="{64710008-A1EC-4FF7-8E8F-2A06AF3A8A12}"/>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1B9AEC85-703B-4286-912D-5CCA134BA9B7}"/>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421141712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408EF31-8437-478B-9EFA-2864B6B9B519}"/>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2B2BB4A5-F592-47D8-BBF5-1A2F27E0DC13}"/>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F6A3802F-75E1-457A-A1EE-FF5E087F3164}"/>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E4742F03-829C-490B-8CED-1539832C78B8}"/>
              </a:ext>
            </a:extLst>
          </p:cNvPr>
          <p:cNvSpPr>
            <a:spLocks noGrp="1"/>
          </p:cNvSpPr>
          <p:nvPr>
            <p:ph type="dt" sz="half" idx="10"/>
          </p:nvPr>
        </p:nvSpPr>
        <p:spPr/>
        <p:txBody>
          <a:bodyPr/>
          <a:lstStyle/>
          <a:p>
            <a:fld id="{57A6C2C1-9A6C-43BD-AF44-3001B7F27DC2}" type="datetimeFigureOut">
              <a:rPr lang="en-US" smtClean="0"/>
              <a:t>8/9/2021</a:t>
            </a:fld>
            <a:endParaRPr lang="en-US"/>
          </a:p>
        </p:txBody>
      </p:sp>
      <p:sp>
        <p:nvSpPr>
          <p:cNvPr id="6" name="Footer Placeholder 5">
            <a:extLst>
              <a:ext uri="{FF2B5EF4-FFF2-40B4-BE49-F238E27FC236}">
                <a16:creationId xmlns:a16="http://schemas.microsoft.com/office/drawing/2014/main" id="{2E940555-692D-491C-B953-E46F54B2F68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1B90C1C-B8A2-407C-82CF-C9D2591DDE34}"/>
              </a:ext>
            </a:extLst>
          </p:cNvPr>
          <p:cNvSpPr>
            <a:spLocks noGrp="1"/>
          </p:cNvSpPr>
          <p:nvPr>
            <p:ph type="sldNum" sz="quarter" idx="12"/>
          </p:nvPr>
        </p:nvSpPr>
        <p:spPr/>
        <p:txBody>
          <a:bodyPr/>
          <a:lstStyle/>
          <a:p>
            <a:fld id="{366BAB18-2464-4827-B56E-FDE51059DCA1}" type="slidenum">
              <a:rPr lang="en-US" smtClean="0"/>
              <a:t>‹#›</a:t>
            </a:fld>
            <a:endParaRPr lang="en-US"/>
          </a:p>
        </p:txBody>
      </p:sp>
    </p:spTree>
    <p:extLst>
      <p:ext uri="{BB962C8B-B14F-4D97-AF65-F5344CB8AC3E}">
        <p14:creationId xmlns:p14="http://schemas.microsoft.com/office/powerpoint/2010/main" val="369751684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AF201AFF-B36B-4F6A-9797-82CA1332871C}"/>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49A12CA-2DB2-445D-B8FD-9A817E63D042}"/>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7DFB923-7A1C-42DE-8C44-CA57D770D219}"/>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57A6C2C1-9A6C-43BD-AF44-3001B7F27DC2}" type="datetimeFigureOut">
              <a:rPr lang="en-US" smtClean="0"/>
              <a:t>8/9/2021</a:t>
            </a:fld>
            <a:endParaRPr lang="en-US"/>
          </a:p>
        </p:txBody>
      </p:sp>
      <p:sp>
        <p:nvSpPr>
          <p:cNvPr id="5" name="Footer Placeholder 4">
            <a:extLst>
              <a:ext uri="{FF2B5EF4-FFF2-40B4-BE49-F238E27FC236}">
                <a16:creationId xmlns:a16="http://schemas.microsoft.com/office/drawing/2014/main" id="{5B28123D-C85C-4154-A4C5-70E04637FCBE}"/>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10176DD8-52DD-4A95-B875-B3E85FFF598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66BAB18-2464-4827-B56E-FDE51059DCA1}" type="slidenum">
              <a:rPr lang="en-US" smtClean="0"/>
              <a:t>‹#›</a:t>
            </a:fld>
            <a:endParaRPr lang="en-US"/>
          </a:p>
        </p:txBody>
      </p:sp>
    </p:spTree>
    <p:extLst>
      <p:ext uri="{BB962C8B-B14F-4D97-AF65-F5344CB8AC3E}">
        <p14:creationId xmlns:p14="http://schemas.microsoft.com/office/powerpoint/2010/main" val="34197458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2.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notesSlide" Target="../notesSlides/notesSlide11.xml"/><Relationship Id="rId1" Type="http://schemas.openxmlformats.org/officeDocument/2006/relationships/slideLayout" Target="../slideLayouts/slideLayout12.xml"/><Relationship Id="rId4" Type="http://schemas.openxmlformats.org/officeDocument/2006/relationships/image" Target="../media/image8.png"/></Relationships>
</file>

<file path=ppt/slides/_rels/slide12.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3" Type="http://schemas.openxmlformats.org/officeDocument/2006/relationships/image" Target="../media/image10.png"/><Relationship Id="rId2" Type="http://schemas.openxmlformats.org/officeDocument/2006/relationships/notesSlide" Target="../notesSlides/notesSlide13.xml"/><Relationship Id="rId1" Type="http://schemas.openxmlformats.org/officeDocument/2006/relationships/slideLayout" Target="../slideLayouts/slideLayout12.xml"/><Relationship Id="rId4" Type="http://schemas.openxmlformats.org/officeDocument/2006/relationships/image" Target="../media/image11.png"/></Relationships>
</file>

<file path=ppt/slides/_rels/slide2.xml.rels><?xml version="1.0" encoding="UTF-8" standalone="yes"?>
<Relationships xmlns="http://schemas.openxmlformats.org/package/2006/relationships"><Relationship Id="rId3" Type="http://schemas.openxmlformats.org/officeDocument/2006/relationships/hyperlink" Target="https://www.imse.iastate.edu/sweeet/"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3" Type="http://schemas.openxmlformats.org/officeDocument/2006/relationships/image" Target="../media/image7.png"/><Relationship Id="rId2" Type="http://schemas.openxmlformats.org/officeDocument/2006/relationships/notesSlide" Target="../notesSlides/notesSlide9.xml"/><Relationship Id="rId1" Type="http://schemas.openxmlformats.org/officeDocument/2006/relationships/slideLayout" Target="../slideLayouts/slideLayout12.xml"/><Relationship Id="rId4" Type="http://schemas.openxmlformats.org/officeDocument/2006/relationships/image" Target="../media/image8.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p:cNvPicPr>
            <a:picLocks noChangeAspect="1"/>
          </p:cNvPicPr>
          <p:nvPr/>
        </p:nvPicPr>
        <p:blipFill rotWithShape="1">
          <a:blip r:embed="rId3" cstate="screen">
            <a:extLst>
              <a:ext uri="{28A0092B-C50C-407E-A947-70E740481C1C}">
                <a14:useLocalDpi xmlns:a14="http://schemas.microsoft.com/office/drawing/2010/main"/>
              </a:ext>
            </a:extLst>
          </a:blip>
          <a:srcRect/>
          <a:stretch/>
        </p:blipFill>
        <p:spPr>
          <a:xfrm>
            <a:off x="0" y="0"/>
            <a:ext cx="12192000" cy="6858000"/>
          </a:xfrm>
          <a:prstGeom prst="rect">
            <a:avLst/>
          </a:prstGeom>
        </p:spPr>
      </p:pic>
      <p:sp>
        <p:nvSpPr>
          <p:cNvPr id="12" name="Rectangle 11"/>
          <p:cNvSpPr/>
          <p:nvPr/>
        </p:nvSpPr>
        <p:spPr bwMode="auto">
          <a:xfrm>
            <a:off x="0" y="0"/>
            <a:ext cx="12192000" cy="6858000"/>
          </a:xfrm>
          <a:prstGeom prst="rect">
            <a:avLst/>
          </a:prstGeom>
          <a:solidFill>
            <a:srgbClr val="C8102E">
              <a:alpha val="90000"/>
            </a:srgbClr>
          </a:solidFill>
          <a:ln w="9525" cap="flat" cmpd="sng" algn="ctr">
            <a:noFill/>
            <a:prstDash val="solid"/>
            <a:round/>
            <a:headEnd type="none" w="med" len="med"/>
            <a:tailEnd type="none" w="med" len="med"/>
          </a:ln>
          <a:effectLst/>
        </p:spPr>
        <p:txBody>
          <a:bodyPr vert="horz" wrap="square" lIns="121920" tIns="60960" rIns="121920" bIns="60960" numCol="1" rtlCol="0" anchor="t" anchorCtr="0" compatLnSpc="1">
            <a:prstTxWarp prst="textNoShape">
              <a:avLst/>
            </a:prstTxWarp>
          </a:bodyPr>
          <a:lstStyle/>
          <a:p>
            <a:pPr marL="0" marR="0" lvl="0" indent="0" algn="l" defTabSz="1219170" rtl="0" eaLnBrk="0" fontAlgn="base" latinLnBrk="0" hangingPunct="0">
              <a:lnSpc>
                <a:spcPct val="100000"/>
              </a:lnSpc>
              <a:spcBef>
                <a:spcPct val="0"/>
              </a:spcBef>
              <a:spcAft>
                <a:spcPct val="0"/>
              </a:spcAft>
              <a:buClrTx/>
              <a:buSzTx/>
              <a:buFontTx/>
              <a:buNone/>
              <a:tabLst/>
              <a:defRPr/>
            </a:pPr>
            <a:endParaRPr kumimoji="0" lang="en-US" sz="3200" b="0" i="0" u="none" strike="noStrike" kern="1200" cap="none" spc="0" normalizeH="0" baseline="0" noProof="0">
              <a:ln>
                <a:noFill/>
              </a:ln>
              <a:solidFill>
                <a:srgbClr val="C8102E"/>
              </a:solidFill>
              <a:effectLst/>
              <a:uLnTx/>
              <a:uFillTx/>
              <a:latin typeface="Times" charset="0"/>
              <a:ea typeface="+mn-ea"/>
              <a:cs typeface="+mn-cs"/>
            </a:endParaRPr>
          </a:p>
        </p:txBody>
      </p:sp>
      <p:cxnSp>
        <p:nvCxnSpPr>
          <p:cNvPr id="49" name="Straight Connector 48"/>
          <p:cNvCxnSpPr/>
          <p:nvPr/>
        </p:nvCxnSpPr>
        <p:spPr bwMode="auto">
          <a:xfrm>
            <a:off x="0" y="4682067"/>
            <a:ext cx="12192000" cy="0"/>
          </a:xfrm>
          <a:prstGeom prst="line">
            <a:avLst/>
          </a:prstGeom>
          <a:solidFill>
            <a:schemeClr val="accent1"/>
          </a:solidFill>
          <a:ln w="9525" cap="flat" cmpd="sng" algn="ctr">
            <a:solidFill>
              <a:srgbClr val="F1BE48">
                <a:alpha val="80000"/>
              </a:srgbClr>
            </a:solidFill>
            <a:prstDash val="solid"/>
            <a:round/>
            <a:headEnd type="none" w="med" len="med"/>
            <a:tailEnd type="none" w="med" len="med"/>
          </a:ln>
          <a:effectLst/>
        </p:spPr>
      </p:cxnSp>
      <p:sp>
        <p:nvSpPr>
          <p:cNvPr id="11" name="TextBox 10"/>
          <p:cNvSpPr txBox="1"/>
          <p:nvPr/>
        </p:nvSpPr>
        <p:spPr>
          <a:xfrm>
            <a:off x="1219200" y="2789678"/>
            <a:ext cx="9550400" cy="913007"/>
          </a:xfrm>
          <a:prstGeom prst="rect">
            <a:avLst/>
          </a:prstGeom>
          <a:noFill/>
        </p:spPr>
        <p:txBody>
          <a:bodyPr wrap="square" rtlCol="0" anchor="b" anchorCtr="0">
            <a:spAutoFit/>
          </a:bodyPr>
          <a:lstStyle/>
          <a:p>
            <a:pPr lvl="0"/>
            <a:r>
              <a:rPr lang="en-US" sz="5333" dirty="0">
                <a:solidFill>
                  <a:prstClr val="white"/>
                </a:solidFill>
                <a:latin typeface="Univers 57 Condensed" charset="0"/>
                <a:ea typeface="Univers 57 Condensed" charset="0"/>
                <a:cs typeface="Univers 57 Condensed" charset="0"/>
              </a:rPr>
              <a:t>Excel Solver - Instructions</a:t>
            </a:r>
            <a:endParaRPr kumimoji="0" lang="en-US" sz="5333" b="0" i="0" u="none" strike="noStrike" kern="1200" cap="none" spc="0" normalizeH="0" baseline="0" noProof="0" dirty="0">
              <a:ln>
                <a:noFill/>
              </a:ln>
              <a:solidFill>
                <a:prstClr val="white"/>
              </a:solidFill>
              <a:effectLst/>
              <a:uLnTx/>
              <a:uFillTx/>
              <a:latin typeface="Univers 57 Condensed" charset="0"/>
              <a:ea typeface="Univers 57 Condensed" charset="0"/>
              <a:cs typeface="Univers 57 Condensed" charset="0"/>
            </a:endParaRPr>
          </a:p>
        </p:txBody>
      </p:sp>
      <p:pic>
        <p:nvPicPr>
          <p:cNvPr id="13" name="Picture 12" descr="ISU LEFT white.eps"/>
          <p:cNvPicPr>
            <a:picLocks noChangeAspect="1"/>
          </p:cNvPicPr>
          <p:nvPr/>
        </p:nvPicPr>
        <p:blipFill>
          <a:blip r:embed="rId4" cstate="screen">
            <a:extLst>
              <a:ext uri="{28A0092B-C50C-407E-A947-70E740481C1C}">
                <a14:useLocalDpi xmlns:a14="http://schemas.microsoft.com/office/drawing/2010/main"/>
              </a:ext>
            </a:extLst>
          </a:blip>
          <a:srcRect/>
          <a:stretch>
            <a:fillRect/>
          </a:stretch>
        </p:blipFill>
        <p:spPr bwMode="auto">
          <a:xfrm>
            <a:off x="8636000" y="6384954"/>
            <a:ext cx="3195320" cy="263145"/>
          </a:xfrm>
          <a:prstGeom prst="rect">
            <a:avLst/>
          </a:prstGeom>
          <a:noFill/>
          <a:ln w="9525">
            <a:noFill/>
            <a:miter lim="800000"/>
            <a:headEnd/>
            <a:tailEnd/>
          </a:ln>
        </p:spPr>
      </p:pic>
      <p:sp>
        <p:nvSpPr>
          <p:cNvPr id="14" name="TextBox 13"/>
          <p:cNvSpPr txBox="1"/>
          <p:nvPr/>
        </p:nvSpPr>
        <p:spPr>
          <a:xfrm>
            <a:off x="1245937" y="5097113"/>
            <a:ext cx="9550400" cy="748795"/>
          </a:xfrm>
          <a:prstGeom prst="rect">
            <a:avLst/>
          </a:prstGeom>
          <a:noFill/>
        </p:spPr>
        <p:txBody>
          <a:bodyPr wrap="square" rtlCol="0">
            <a:spAutoFit/>
          </a:bodyPr>
          <a:lstStyle/>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2133" b="0" i="1" u="none" strike="noStrike" kern="1200" cap="none" spc="0" normalizeH="0" baseline="0" noProof="0" dirty="0">
                <a:ln>
                  <a:noFill/>
                </a:ln>
                <a:solidFill>
                  <a:prstClr val="white"/>
                </a:solidFill>
                <a:effectLst/>
                <a:uLnTx/>
                <a:uFillTx/>
                <a:latin typeface="ITC Berkeley Oldstyle Book" charset="0"/>
                <a:ea typeface="ITC Berkeley Oldstyle Book" charset="0"/>
                <a:cs typeface="ITC Berkeley Oldstyle Book" charset="0"/>
              </a:rPr>
              <a:t>Jay Ghodke</a:t>
            </a:r>
          </a:p>
          <a:p>
            <a:pPr marL="0" marR="0" lvl="0" indent="0" algn="l" defTabSz="914400" rtl="0" eaLnBrk="1" fontAlgn="b" latinLnBrk="0" hangingPunct="1">
              <a:lnSpc>
                <a:spcPct val="100000"/>
              </a:lnSpc>
              <a:spcBef>
                <a:spcPts val="0"/>
              </a:spcBef>
              <a:spcAft>
                <a:spcPts val="0"/>
              </a:spcAft>
              <a:buClrTx/>
              <a:buSzTx/>
              <a:buFontTx/>
              <a:buNone/>
              <a:tabLst/>
              <a:defRPr/>
            </a:pPr>
            <a:r>
              <a:rPr kumimoji="0" lang="en-US" sz="2133" b="0" i="1" u="none" strike="noStrike" kern="1200" cap="none" spc="0" normalizeH="0" baseline="0" noProof="0" dirty="0">
                <a:ln>
                  <a:noFill/>
                </a:ln>
                <a:solidFill>
                  <a:prstClr val="white"/>
                </a:solidFill>
                <a:effectLst/>
                <a:uLnTx/>
                <a:uFillTx/>
                <a:latin typeface="ITC Berkeley Oldstyle Book" charset="0"/>
                <a:ea typeface="ITC Berkeley Oldstyle Book" charset="0"/>
                <a:cs typeface="ITC Berkeley Oldstyle Book" charset="0"/>
              </a:rPr>
              <a:t>Dr. K. Jo Min</a:t>
            </a:r>
          </a:p>
        </p:txBody>
      </p:sp>
    </p:spTree>
    <p:extLst>
      <p:ext uri="{BB962C8B-B14F-4D97-AF65-F5344CB8AC3E}">
        <p14:creationId xmlns:p14="http://schemas.microsoft.com/office/powerpoint/2010/main" val="69381961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49"/>
                                        </p:tgtEl>
                                        <p:attrNameLst>
                                          <p:attrName>style.visibility</p:attrName>
                                        </p:attrNameLst>
                                      </p:cBhvr>
                                      <p:to>
                                        <p:strVal val="visible"/>
                                      </p:to>
                                    </p:set>
                                    <p:anim calcmode="lin" valueType="num">
                                      <p:cBhvr additive="base">
                                        <p:cTn id="7" dur="500" fill="hold"/>
                                        <p:tgtEl>
                                          <p:spTgt spid="49"/>
                                        </p:tgtEl>
                                        <p:attrNameLst>
                                          <p:attrName>ppt_x</p:attrName>
                                        </p:attrNameLst>
                                      </p:cBhvr>
                                      <p:tavLst>
                                        <p:tav tm="0">
                                          <p:val>
                                            <p:strVal val="#ppt_x"/>
                                          </p:val>
                                        </p:tav>
                                        <p:tav tm="100000">
                                          <p:val>
                                            <p:strVal val="#ppt_x"/>
                                          </p:val>
                                        </p:tav>
                                      </p:tavLst>
                                    </p:anim>
                                    <p:anim calcmode="lin" valueType="num">
                                      <p:cBhvr additive="base">
                                        <p:cTn id="8" dur="500" fill="hold"/>
                                        <p:tgtEl>
                                          <p:spTgt spid="49"/>
                                        </p:tgtEl>
                                        <p:attrNameLst>
                                          <p:attrName>ppt_y</p:attrName>
                                        </p:attrNameLst>
                                      </p:cBhvr>
                                      <p:tavLst>
                                        <p:tav tm="0">
                                          <p:val>
                                            <p:strVal val="1+#ppt_h/2"/>
                                          </p:val>
                                        </p:tav>
                                        <p:tav tm="100000">
                                          <p:val>
                                            <p:strVal val="#ppt_y"/>
                                          </p:val>
                                        </p:tav>
                                      </p:tavLst>
                                    </p:anim>
                                  </p:childTnLst>
                                </p:cTn>
                              </p:par>
                            </p:childTnLst>
                          </p:cTn>
                        </p:par>
                      </p:childTnLst>
                    </p:cTn>
                  </p:par>
                  <p:par>
                    <p:cTn id="9" fill="hold">
                      <p:stCondLst>
                        <p:cond delay="indefinite"/>
                      </p:stCondLst>
                      <p:childTnLst>
                        <p:par>
                          <p:cTn id="10" fill="hold">
                            <p:stCondLst>
                              <p:cond delay="0"/>
                            </p:stCondLst>
                            <p:childTnLst>
                              <p:par>
                                <p:cTn id="11" presetID="12" presetClass="entr" presetSubtype="4" fill="hold" grpId="0" nodeType="clickEffect">
                                  <p:stCondLst>
                                    <p:cond delay="0"/>
                                  </p:stCondLst>
                                  <p:childTnLst>
                                    <p:set>
                                      <p:cBhvr>
                                        <p:cTn id="12" dur="1" fill="hold">
                                          <p:stCondLst>
                                            <p:cond delay="0"/>
                                          </p:stCondLst>
                                        </p:cTn>
                                        <p:tgtEl>
                                          <p:spTgt spid="11"/>
                                        </p:tgtEl>
                                        <p:attrNameLst>
                                          <p:attrName>style.visibility</p:attrName>
                                        </p:attrNameLst>
                                      </p:cBhvr>
                                      <p:to>
                                        <p:strVal val="visible"/>
                                      </p:to>
                                    </p:set>
                                    <p:anim calcmode="lin" valueType="num">
                                      <p:cBhvr additive="base">
                                        <p:cTn id="13" dur="500"/>
                                        <p:tgtEl>
                                          <p:spTgt spid="11"/>
                                        </p:tgtEl>
                                        <p:attrNameLst>
                                          <p:attrName>ppt_y</p:attrName>
                                        </p:attrNameLst>
                                      </p:cBhvr>
                                      <p:tavLst>
                                        <p:tav tm="0">
                                          <p:val>
                                            <p:strVal val="#ppt_y+#ppt_h*1.125000"/>
                                          </p:val>
                                        </p:tav>
                                        <p:tav tm="100000">
                                          <p:val>
                                            <p:strVal val="#ppt_y"/>
                                          </p:val>
                                        </p:tav>
                                      </p:tavLst>
                                    </p:anim>
                                    <p:animEffect transition="in" filter="wipe(up)">
                                      <p:cBhvr>
                                        <p:cTn id="14" dur="500"/>
                                        <p:tgtEl>
                                          <p:spTgt spid="11"/>
                                        </p:tgtEl>
                                      </p:cBhvr>
                                    </p:animEffect>
                                  </p:childTnLst>
                                </p:cTn>
                              </p:par>
                            </p:childTnLst>
                          </p:cTn>
                        </p:par>
                      </p:childTnLst>
                    </p:cTn>
                  </p:par>
                  <p:par>
                    <p:cTn id="15" fill="hold">
                      <p:stCondLst>
                        <p:cond delay="indefinite"/>
                      </p:stCondLst>
                      <p:childTnLst>
                        <p:par>
                          <p:cTn id="16" fill="hold">
                            <p:stCondLst>
                              <p:cond delay="0"/>
                            </p:stCondLst>
                            <p:childTnLst>
                              <p:par>
                                <p:cTn id="17" presetID="12" presetClass="entr" presetSubtype="4" fill="hold" grpId="0" nodeType="clickEffect">
                                  <p:stCondLst>
                                    <p:cond delay="0"/>
                                  </p:stCondLst>
                                  <p:childTnLst>
                                    <p:set>
                                      <p:cBhvr>
                                        <p:cTn id="18" dur="1" fill="hold">
                                          <p:stCondLst>
                                            <p:cond delay="0"/>
                                          </p:stCondLst>
                                        </p:cTn>
                                        <p:tgtEl>
                                          <p:spTgt spid="14"/>
                                        </p:tgtEl>
                                        <p:attrNameLst>
                                          <p:attrName>style.visibility</p:attrName>
                                        </p:attrNameLst>
                                      </p:cBhvr>
                                      <p:to>
                                        <p:strVal val="visible"/>
                                      </p:to>
                                    </p:set>
                                    <p:anim calcmode="lin" valueType="num">
                                      <p:cBhvr additive="base">
                                        <p:cTn id="19" dur="500"/>
                                        <p:tgtEl>
                                          <p:spTgt spid="14"/>
                                        </p:tgtEl>
                                        <p:attrNameLst>
                                          <p:attrName>ppt_y</p:attrName>
                                        </p:attrNameLst>
                                      </p:cBhvr>
                                      <p:tavLst>
                                        <p:tav tm="0">
                                          <p:val>
                                            <p:strVal val="#ppt_y+#ppt_h*1.125000"/>
                                          </p:val>
                                        </p:tav>
                                        <p:tav tm="100000">
                                          <p:val>
                                            <p:strVal val="#ppt_y"/>
                                          </p:val>
                                        </p:tav>
                                      </p:tavLst>
                                    </p:anim>
                                    <p:animEffect transition="in" filter="wipe(up)">
                                      <p:cBhvr>
                                        <p:cTn id="20"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1" grpId="0"/>
      <p:bldP spid="14"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29AF4CA-B671-4DC5-823D-D5C78CF1C7B4}"/>
              </a:ext>
            </a:extLst>
          </p:cNvPr>
          <p:cNvPicPr/>
          <p:nvPr/>
        </p:nvPicPr>
        <p:blipFill>
          <a:blip r:embed="rId3"/>
          <a:stretch>
            <a:fillRect/>
          </a:stretch>
        </p:blipFill>
        <p:spPr>
          <a:xfrm>
            <a:off x="6472190" y="192245"/>
            <a:ext cx="5343987" cy="6455750"/>
          </a:xfrm>
          <a:prstGeom prst="rect">
            <a:avLst/>
          </a:prstGeom>
        </p:spPr>
      </p:pic>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Solver – Case 1 (Scenario 2) </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43677" y="1530100"/>
            <a:ext cx="5426304" cy="3892732"/>
          </a:xfrm>
          <a:prstGeom prst="rect">
            <a:avLst/>
          </a:prstGeom>
          <a:noFill/>
        </p:spPr>
        <p:txBody>
          <a:bodyPr wrap="square" rtlCol="0">
            <a:spAutoFit/>
          </a:bodyPr>
          <a:lstStyle/>
          <a:p>
            <a:pPr algn="just">
              <a:lnSpc>
                <a:spcPct val="200000"/>
              </a:lnSpc>
              <a:spcBef>
                <a:spcPts val="0"/>
              </a:spcBef>
            </a:pPr>
            <a:r>
              <a:rPr lang="en-US" b="1" dirty="0">
                <a:latin typeface="Calibri" panose="020F0502020204030204" pitchFamily="34" charset="0"/>
                <a:ea typeface="ITC Berkeley Oldstyle Medium" charset="0"/>
                <a:cs typeface="Times New Roman" panose="02020603050405020304" pitchFamily="18" charset="0"/>
              </a:rPr>
              <a:t>Input Parameters and Values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Total load – 850 and 920 MW</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Demand load at bus 1 – 200 and 270 MW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Line reactance -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Transmission limit – 210 MW at line 1-2</a:t>
            </a:r>
          </a:p>
          <a:p>
            <a:pPr algn="just">
              <a:lnSpc>
                <a:spcPct val="200000"/>
              </a:lnSpc>
              <a:spcBef>
                <a:spcPts val="0"/>
              </a:spcBef>
            </a:pPr>
            <a:endParaRPr lang="en-US" b="1" dirty="0">
              <a:latin typeface="Calibri" panose="020F0502020204030204" pitchFamily="34" charset="0"/>
              <a:ea typeface="ITC Berkeley Oldstyle Medium" charset="0"/>
              <a:cs typeface="Times New Roman" panose="02020603050405020304" pitchFamily="18" charset="0"/>
            </a:endParaRPr>
          </a:p>
          <a:p>
            <a:pPr algn="just">
              <a:lnSpc>
                <a:spcPct val="200000"/>
              </a:lnSpc>
              <a:spcBef>
                <a:spcPts val="0"/>
              </a:spcBef>
            </a:pPr>
            <a:endParaRPr lang="en-US" dirty="0">
              <a:latin typeface="Calibri" panose="020F0502020204030204" pitchFamily="34" charset="0"/>
              <a:ea typeface="ITC Berkeley Oldstyle Medium" charset="0"/>
              <a:cs typeface="Times New Roman" panose="02020603050405020304" pitchFamily="18" charset="0"/>
            </a:endParaRPr>
          </a:p>
        </p:txBody>
      </p:sp>
      <p:sp>
        <p:nvSpPr>
          <p:cNvPr id="2" name="Rectangle 1">
            <a:extLst>
              <a:ext uri="{FF2B5EF4-FFF2-40B4-BE49-F238E27FC236}">
                <a16:creationId xmlns:a16="http://schemas.microsoft.com/office/drawing/2014/main" id="{6182A6B6-3D17-4ECD-8F0F-5AE3F9D5C9EF}"/>
              </a:ext>
            </a:extLst>
          </p:cNvPr>
          <p:cNvSpPr/>
          <p:nvPr/>
        </p:nvSpPr>
        <p:spPr>
          <a:xfrm>
            <a:off x="7856741" y="1485710"/>
            <a:ext cx="1482571" cy="21343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6CAC61A-A3E2-4D3F-8067-B88814A63E6A}"/>
              </a:ext>
            </a:extLst>
          </p:cNvPr>
          <p:cNvSpPr/>
          <p:nvPr/>
        </p:nvSpPr>
        <p:spPr>
          <a:xfrm>
            <a:off x="7821229" y="4123861"/>
            <a:ext cx="1526961" cy="6789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05A8CB3-E80E-4810-9318-37A574819FD8}"/>
              </a:ext>
            </a:extLst>
          </p:cNvPr>
          <p:cNvSpPr/>
          <p:nvPr/>
        </p:nvSpPr>
        <p:spPr>
          <a:xfrm>
            <a:off x="9127725" y="5810620"/>
            <a:ext cx="2688452" cy="79436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76193028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 name="Picture 8">
            <a:extLst>
              <a:ext uri="{FF2B5EF4-FFF2-40B4-BE49-F238E27FC236}">
                <a16:creationId xmlns:a16="http://schemas.microsoft.com/office/drawing/2014/main" id="{F29AF4CA-B671-4DC5-823D-D5C78CF1C7B4}"/>
              </a:ext>
            </a:extLst>
          </p:cNvPr>
          <p:cNvPicPr/>
          <p:nvPr/>
        </p:nvPicPr>
        <p:blipFill>
          <a:blip r:embed="rId3"/>
          <a:stretch>
            <a:fillRect/>
          </a:stretch>
        </p:blipFill>
        <p:spPr>
          <a:xfrm>
            <a:off x="6472190" y="192245"/>
            <a:ext cx="5343987" cy="6455750"/>
          </a:xfrm>
          <a:prstGeom prst="rect">
            <a:avLst/>
          </a:prstGeom>
        </p:spPr>
      </p:pic>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Solver – Case 1 (Scenario 2) </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43677" y="1530100"/>
            <a:ext cx="5426304" cy="568745"/>
          </a:xfrm>
          <a:prstGeom prst="rect">
            <a:avLst/>
          </a:prstGeom>
          <a:noFill/>
        </p:spPr>
        <p:txBody>
          <a:bodyPr wrap="square" rtlCol="0">
            <a:spAutoFit/>
          </a:bodyPr>
          <a:lstStyle/>
          <a:p>
            <a:pPr algn="just">
              <a:lnSpc>
                <a:spcPct val="200000"/>
              </a:lnSpc>
              <a:spcBef>
                <a:spcPts val="0"/>
              </a:spcBef>
            </a:pPr>
            <a:r>
              <a:rPr lang="en-US" b="1" dirty="0">
                <a:latin typeface="Calibri" panose="020F0502020204030204" pitchFamily="34" charset="0"/>
                <a:ea typeface="ITC Berkeley Oldstyle Medium" charset="0"/>
                <a:cs typeface="Times New Roman" panose="02020603050405020304" pitchFamily="18" charset="0"/>
              </a:rPr>
              <a:t>Output – Sensitivity Report</a:t>
            </a:r>
            <a:endParaRPr lang="en-US" dirty="0">
              <a:latin typeface="Calibri" panose="020F0502020204030204" pitchFamily="34" charset="0"/>
              <a:ea typeface="ITC Berkeley Oldstyle Medium" charset="0"/>
              <a:cs typeface="Times New Roman" panose="02020603050405020304" pitchFamily="18" charset="0"/>
            </a:endParaRPr>
          </a:p>
        </p:txBody>
      </p:sp>
      <p:sp>
        <p:nvSpPr>
          <p:cNvPr id="2" name="Rectangle 1">
            <a:extLst>
              <a:ext uri="{FF2B5EF4-FFF2-40B4-BE49-F238E27FC236}">
                <a16:creationId xmlns:a16="http://schemas.microsoft.com/office/drawing/2014/main" id="{6182A6B6-3D17-4ECD-8F0F-5AE3F9D5C9EF}"/>
              </a:ext>
            </a:extLst>
          </p:cNvPr>
          <p:cNvSpPr/>
          <p:nvPr/>
        </p:nvSpPr>
        <p:spPr>
          <a:xfrm>
            <a:off x="7856741" y="1485710"/>
            <a:ext cx="1482571" cy="21343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6CAC61A-A3E2-4D3F-8067-B88814A63E6A}"/>
              </a:ext>
            </a:extLst>
          </p:cNvPr>
          <p:cNvSpPr/>
          <p:nvPr/>
        </p:nvSpPr>
        <p:spPr>
          <a:xfrm>
            <a:off x="7821229" y="4123861"/>
            <a:ext cx="1526961" cy="6789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05A8CB3-E80E-4810-9318-37A574819FD8}"/>
              </a:ext>
            </a:extLst>
          </p:cNvPr>
          <p:cNvSpPr/>
          <p:nvPr/>
        </p:nvSpPr>
        <p:spPr>
          <a:xfrm>
            <a:off x="9127725" y="5810620"/>
            <a:ext cx="2688452" cy="79436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pic>
        <p:nvPicPr>
          <p:cNvPr id="10" name="Picture 9">
            <a:extLst>
              <a:ext uri="{FF2B5EF4-FFF2-40B4-BE49-F238E27FC236}">
                <a16:creationId xmlns:a16="http://schemas.microsoft.com/office/drawing/2014/main" id="{B8CFCF7F-3403-4C33-9E0B-D85EE6E61045}"/>
              </a:ext>
            </a:extLst>
          </p:cNvPr>
          <p:cNvPicPr/>
          <p:nvPr/>
        </p:nvPicPr>
        <p:blipFill>
          <a:blip r:embed="rId4"/>
          <a:stretch>
            <a:fillRect/>
          </a:stretch>
        </p:blipFill>
        <p:spPr>
          <a:xfrm>
            <a:off x="1164615" y="2465985"/>
            <a:ext cx="4340860" cy="3589020"/>
          </a:xfrm>
          <a:prstGeom prst="rect">
            <a:avLst/>
          </a:prstGeom>
        </p:spPr>
      </p:pic>
    </p:spTree>
    <p:extLst>
      <p:ext uri="{BB962C8B-B14F-4D97-AF65-F5344CB8AC3E}">
        <p14:creationId xmlns:p14="http://schemas.microsoft.com/office/powerpoint/2010/main" val="366105620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B930F8BE-5542-4FA0-85BF-B8D36B33B9C9}"/>
              </a:ext>
            </a:extLst>
          </p:cNvPr>
          <p:cNvPicPr/>
          <p:nvPr/>
        </p:nvPicPr>
        <p:blipFill>
          <a:blip r:embed="rId3"/>
          <a:stretch>
            <a:fillRect/>
          </a:stretch>
        </p:blipFill>
        <p:spPr>
          <a:xfrm>
            <a:off x="6565133" y="147637"/>
            <a:ext cx="5353050" cy="6562725"/>
          </a:xfrm>
          <a:prstGeom prst="rect">
            <a:avLst/>
          </a:prstGeom>
        </p:spPr>
      </p:pic>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Solver – Case 2 (Scenario 3) </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43677" y="1530100"/>
            <a:ext cx="5426304" cy="3892732"/>
          </a:xfrm>
          <a:prstGeom prst="rect">
            <a:avLst/>
          </a:prstGeom>
          <a:noFill/>
        </p:spPr>
        <p:txBody>
          <a:bodyPr wrap="square" rtlCol="0">
            <a:spAutoFit/>
          </a:bodyPr>
          <a:lstStyle/>
          <a:p>
            <a:pPr algn="just">
              <a:lnSpc>
                <a:spcPct val="200000"/>
              </a:lnSpc>
              <a:spcBef>
                <a:spcPts val="0"/>
              </a:spcBef>
            </a:pPr>
            <a:r>
              <a:rPr lang="en-US" b="1" dirty="0">
                <a:latin typeface="Calibri" panose="020F0502020204030204" pitchFamily="34" charset="0"/>
                <a:ea typeface="ITC Berkeley Oldstyle Medium" charset="0"/>
                <a:cs typeface="Times New Roman" panose="02020603050405020304" pitchFamily="18" charset="0"/>
              </a:rPr>
              <a:t>Input Parameters and Values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Total load – 920 MW</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Demand load at bus 1 – 270 MW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Line reactance -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Transmission limit – 210 MW at line 1-2</a:t>
            </a:r>
          </a:p>
          <a:p>
            <a:pPr algn="just">
              <a:lnSpc>
                <a:spcPct val="200000"/>
              </a:lnSpc>
              <a:spcBef>
                <a:spcPts val="0"/>
              </a:spcBef>
            </a:pPr>
            <a:endParaRPr lang="en-US" b="1" dirty="0">
              <a:latin typeface="Calibri" panose="020F0502020204030204" pitchFamily="34" charset="0"/>
              <a:ea typeface="ITC Berkeley Oldstyle Medium" charset="0"/>
              <a:cs typeface="Times New Roman" panose="02020603050405020304" pitchFamily="18" charset="0"/>
            </a:endParaRPr>
          </a:p>
          <a:p>
            <a:pPr algn="just">
              <a:lnSpc>
                <a:spcPct val="200000"/>
              </a:lnSpc>
              <a:spcBef>
                <a:spcPts val="0"/>
              </a:spcBef>
            </a:pPr>
            <a:endParaRPr lang="en-US" dirty="0">
              <a:latin typeface="Calibri" panose="020F0502020204030204" pitchFamily="34" charset="0"/>
              <a:ea typeface="ITC Berkeley Oldstyle Medium" charset="0"/>
              <a:cs typeface="Times New Roman" panose="02020603050405020304" pitchFamily="18" charset="0"/>
            </a:endParaRPr>
          </a:p>
        </p:txBody>
      </p:sp>
      <p:sp>
        <p:nvSpPr>
          <p:cNvPr id="2" name="Rectangle 1">
            <a:extLst>
              <a:ext uri="{FF2B5EF4-FFF2-40B4-BE49-F238E27FC236}">
                <a16:creationId xmlns:a16="http://schemas.microsoft.com/office/drawing/2014/main" id="{6182A6B6-3D17-4ECD-8F0F-5AE3F9D5C9EF}"/>
              </a:ext>
            </a:extLst>
          </p:cNvPr>
          <p:cNvSpPr/>
          <p:nvPr/>
        </p:nvSpPr>
        <p:spPr>
          <a:xfrm>
            <a:off x="7856741" y="1485710"/>
            <a:ext cx="1482571" cy="21343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6CAC61A-A3E2-4D3F-8067-B88814A63E6A}"/>
              </a:ext>
            </a:extLst>
          </p:cNvPr>
          <p:cNvSpPr/>
          <p:nvPr/>
        </p:nvSpPr>
        <p:spPr>
          <a:xfrm>
            <a:off x="7821229" y="4123861"/>
            <a:ext cx="1526961" cy="6789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05A8CB3-E80E-4810-9318-37A574819FD8}"/>
              </a:ext>
            </a:extLst>
          </p:cNvPr>
          <p:cNvSpPr/>
          <p:nvPr/>
        </p:nvSpPr>
        <p:spPr>
          <a:xfrm>
            <a:off x="9127725" y="5810620"/>
            <a:ext cx="2688452" cy="79436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88667619"/>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4" name="Picture 13">
            <a:extLst>
              <a:ext uri="{FF2B5EF4-FFF2-40B4-BE49-F238E27FC236}">
                <a16:creationId xmlns:a16="http://schemas.microsoft.com/office/drawing/2014/main" id="{5F8E0EE9-BB58-407D-8A8A-4A79B9AB0E82}"/>
              </a:ext>
            </a:extLst>
          </p:cNvPr>
          <p:cNvPicPr/>
          <p:nvPr/>
        </p:nvPicPr>
        <p:blipFill>
          <a:blip r:embed="rId3"/>
          <a:stretch>
            <a:fillRect/>
          </a:stretch>
        </p:blipFill>
        <p:spPr>
          <a:xfrm>
            <a:off x="6544415" y="147637"/>
            <a:ext cx="5353050" cy="6562725"/>
          </a:xfrm>
          <a:prstGeom prst="rect">
            <a:avLst/>
          </a:prstGeom>
        </p:spPr>
      </p:pic>
      <p:sp>
        <p:nvSpPr>
          <p:cNvPr id="11" name="TextBox 10"/>
          <p:cNvSpPr txBox="1"/>
          <p:nvPr/>
        </p:nvSpPr>
        <p:spPr>
          <a:xfrm>
            <a:off x="806027" y="619285"/>
            <a:ext cx="6807200" cy="5436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933" b="1" i="0" u="none" strike="noStrike" kern="1200" cap="none" spc="0" normalizeH="0" baseline="0" noProof="0" dirty="0">
                <a:ln>
                  <a:noFill/>
                </a:ln>
                <a:solidFill>
                  <a:srgbClr val="C8102E"/>
                </a:solidFill>
                <a:effectLst/>
                <a:uLnTx/>
                <a:uFillTx/>
                <a:latin typeface="Univers 75 Black" charset="0"/>
                <a:ea typeface="+mn-ea"/>
                <a:cs typeface="+mn-cs"/>
              </a:rPr>
              <a:t>Excel Solver – Case 1 (Scenario 2) </a:t>
            </a:r>
            <a:endParaRPr kumimoji="0" lang="en-US" sz="2933" b="0" i="0" u="none" strike="noStrike" kern="1200" cap="none" spc="0" normalizeH="0" baseline="0" noProof="0" dirty="0">
              <a:ln>
                <a:noFill/>
              </a:ln>
              <a:solidFill>
                <a:srgbClr val="C8102E"/>
              </a:solidFill>
              <a:effectLst/>
              <a:uLnTx/>
              <a:uFillTx/>
              <a:latin typeface="Calibri" panose="020F0502020204030204"/>
              <a:ea typeface="+mn-ea"/>
              <a:cs typeface="+mn-cs"/>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43677" y="1530100"/>
            <a:ext cx="5426304" cy="568745"/>
          </a:xfrm>
          <a:prstGeom prst="rect">
            <a:avLst/>
          </a:prstGeom>
          <a:noFill/>
        </p:spPr>
        <p:txBody>
          <a:bodyPr wrap="square" rtlCol="0">
            <a:spAutoFit/>
          </a:bodyPr>
          <a:lstStyle/>
          <a:p>
            <a:pPr marL="0" marR="0" lvl="0" indent="0" algn="just" defTabSz="914400" rtl="0" eaLnBrk="1" fontAlgn="auto" latinLnBrk="0" hangingPunct="1">
              <a:lnSpc>
                <a:spcPct val="200000"/>
              </a:lnSpc>
              <a:spcBef>
                <a:spcPts val="0"/>
              </a:spcBef>
              <a:spcAft>
                <a:spcPts val="0"/>
              </a:spcAft>
              <a:buClrTx/>
              <a:buSzTx/>
              <a:buFontTx/>
              <a:buNone/>
              <a:tabLst/>
              <a:defRPr/>
            </a:pPr>
            <a:r>
              <a:rPr kumimoji="0" lang="en-US" sz="1800" b="1" i="0" u="none" strike="noStrike" kern="1200" cap="none" spc="0" normalizeH="0" baseline="0" noProof="0" dirty="0">
                <a:ln>
                  <a:noFill/>
                </a:ln>
                <a:solidFill>
                  <a:prstClr val="black"/>
                </a:solidFill>
                <a:effectLst/>
                <a:uLnTx/>
                <a:uFillTx/>
                <a:latin typeface="Calibri" panose="020F0502020204030204" pitchFamily="34" charset="0"/>
                <a:ea typeface="ITC Berkeley Oldstyle Medium" charset="0"/>
                <a:cs typeface="Times New Roman" panose="02020603050405020304" pitchFamily="18" charset="0"/>
              </a:rPr>
              <a:t>Output – Sensitivity Report</a:t>
            </a:r>
            <a:endParaRPr kumimoji="0" lang="en-US" sz="1800" b="0" i="0" u="none" strike="noStrike" kern="1200" cap="none" spc="0" normalizeH="0" baseline="0" noProof="0" dirty="0">
              <a:ln>
                <a:noFill/>
              </a:ln>
              <a:solidFill>
                <a:prstClr val="black"/>
              </a:solidFill>
              <a:effectLst/>
              <a:uLnTx/>
              <a:uFillTx/>
              <a:latin typeface="Calibri" panose="020F0502020204030204" pitchFamily="34" charset="0"/>
              <a:ea typeface="ITC Berkeley Oldstyle Medium" charset="0"/>
              <a:cs typeface="Times New Roman" panose="02020603050405020304" pitchFamily="18" charset="0"/>
            </a:endParaRPr>
          </a:p>
        </p:txBody>
      </p:sp>
      <p:sp>
        <p:nvSpPr>
          <p:cNvPr id="2" name="Rectangle 1">
            <a:extLst>
              <a:ext uri="{FF2B5EF4-FFF2-40B4-BE49-F238E27FC236}">
                <a16:creationId xmlns:a16="http://schemas.microsoft.com/office/drawing/2014/main" id="{6182A6B6-3D17-4ECD-8F0F-5AE3F9D5C9EF}"/>
              </a:ext>
            </a:extLst>
          </p:cNvPr>
          <p:cNvSpPr/>
          <p:nvPr/>
        </p:nvSpPr>
        <p:spPr>
          <a:xfrm>
            <a:off x="7847863" y="1467954"/>
            <a:ext cx="1482571" cy="21343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7" name="Rectangle 6">
            <a:extLst>
              <a:ext uri="{FF2B5EF4-FFF2-40B4-BE49-F238E27FC236}">
                <a16:creationId xmlns:a16="http://schemas.microsoft.com/office/drawing/2014/main" id="{86CAC61A-A3E2-4D3F-8067-B88814A63E6A}"/>
              </a:ext>
            </a:extLst>
          </p:cNvPr>
          <p:cNvSpPr/>
          <p:nvPr/>
        </p:nvSpPr>
        <p:spPr>
          <a:xfrm>
            <a:off x="7821229" y="4159373"/>
            <a:ext cx="1526961" cy="6789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8" name="Rectangle 7">
            <a:extLst>
              <a:ext uri="{FF2B5EF4-FFF2-40B4-BE49-F238E27FC236}">
                <a16:creationId xmlns:a16="http://schemas.microsoft.com/office/drawing/2014/main" id="{105A8CB3-E80E-4810-9318-37A574819FD8}"/>
              </a:ext>
            </a:extLst>
          </p:cNvPr>
          <p:cNvSpPr/>
          <p:nvPr/>
        </p:nvSpPr>
        <p:spPr>
          <a:xfrm>
            <a:off x="9163237" y="5881644"/>
            <a:ext cx="2688452" cy="794361"/>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pic>
        <p:nvPicPr>
          <p:cNvPr id="13" name="Picture 12">
            <a:extLst>
              <a:ext uri="{FF2B5EF4-FFF2-40B4-BE49-F238E27FC236}">
                <a16:creationId xmlns:a16="http://schemas.microsoft.com/office/drawing/2014/main" id="{3B648A95-3C0C-4EA8-9A9C-B3487B7FC0AB}"/>
              </a:ext>
            </a:extLst>
          </p:cNvPr>
          <p:cNvPicPr/>
          <p:nvPr/>
        </p:nvPicPr>
        <p:blipFill>
          <a:blip r:embed="rId4"/>
          <a:stretch>
            <a:fillRect/>
          </a:stretch>
        </p:blipFill>
        <p:spPr>
          <a:xfrm>
            <a:off x="1016000" y="2545884"/>
            <a:ext cx="4381500" cy="3505200"/>
          </a:xfrm>
          <a:prstGeom prst="rect">
            <a:avLst/>
          </a:prstGeom>
        </p:spPr>
      </p:pic>
    </p:spTree>
    <p:extLst>
      <p:ext uri="{BB962C8B-B14F-4D97-AF65-F5344CB8AC3E}">
        <p14:creationId xmlns:p14="http://schemas.microsoft.com/office/powerpoint/2010/main" val="362051180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Solver – How to download</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3" y="1530100"/>
            <a:ext cx="10501446" cy="2230739"/>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Go to the website - </a:t>
            </a:r>
            <a:r>
              <a:rPr lang="en-US" dirty="0">
                <a:latin typeface="Calibri" panose="020F0502020204030204" pitchFamily="34" charset="0"/>
                <a:ea typeface="ITC Berkeley Oldstyle Medium" charset="0"/>
                <a:cs typeface="Times New Roman" panose="02020603050405020304" pitchFamily="18" charset="0"/>
                <a:hlinkClick r:id="rId3"/>
              </a:rPr>
              <a:t>https://www.imse.iastate.edu/sweeet/</a:t>
            </a: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Select – </a:t>
            </a:r>
            <a:r>
              <a:rPr lang="en-US" dirty="0">
                <a:solidFill>
                  <a:srgbClr val="C00000"/>
                </a:solidFill>
                <a:latin typeface="Calibri" panose="020F0502020204030204" pitchFamily="34" charset="0"/>
                <a:ea typeface="ITC Berkeley Oldstyle Medium" charset="0"/>
                <a:cs typeface="Times New Roman" panose="02020603050405020304" pitchFamily="18" charset="0"/>
              </a:rPr>
              <a:t>DC Optimal Power Flow</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Scroll down to the last and click on - </a:t>
            </a:r>
            <a:r>
              <a:rPr lang="en-US" dirty="0">
                <a:solidFill>
                  <a:srgbClr val="C00000"/>
                </a:solidFill>
                <a:latin typeface="Calibri" panose="020F0502020204030204" pitchFamily="34" charset="0"/>
                <a:ea typeface="ITC Berkeley Oldstyle Medium" charset="0"/>
                <a:cs typeface="Times New Roman" panose="02020603050405020304" pitchFamily="18" charset="0"/>
              </a:rPr>
              <a:t>1c. Download Excel for experimentation and other purposes</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An Excel file will be downloaded with the DCOPF template already put in</a:t>
            </a:r>
          </a:p>
        </p:txBody>
      </p:sp>
    </p:spTree>
    <p:extLst>
      <p:ext uri="{BB962C8B-B14F-4D97-AF65-F5344CB8AC3E}">
        <p14:creationId xmlns:p14="http://schemas.microsoft.com/office/powerpoint/2010/main" val="2570993089"/>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Solver – How to install</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3" y="1530100"/>
            <a:ext cx="10501446" cy="4247317"/>
          </a:xfrm>
          <a:prstGeom prst="rect">
            <a:avLst/>
          </a:prstGeom>
          <a:noFill/>
        </p:spPr>
        <p:txBody>
          <a:bodyPr wrap="square" rtlCol="0">
            <a:spAutoFit/>
          </a:bodyPr>
          <a:lstStyle/>
          <a:p>
            <a:pPr marL="285750" indent="-285750" algn="just">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In Excel 2010 and later, go to </a:t>
            </a:r>
            <a:r>
              <a:rPr lang="en-US" b="1" dirty="0">
                <a:latin typeface="Calibri" panose="020F0502020204030204" pitchFamily="34" charset="0"/>
                <a:ea typeface="ITC Berkeley Oldstyle Medium" charset="0"/>
                <a:cs typeface="Times New Roman" panose="02020603050405020304" pitchFamily="18" charset="0"/>
              </a:rPr>
              <a:t>File &gt; Options</a:t>
            </a:r>
          </a:p>
          <a:p>
            <a:pPr marL="285750" indent="-285750" algn="just">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Note: For Excel 2007, click the Microsoft Office Button Office button image , and then click Excel Options</a:t>
            </a:r>
          </a:p>
          <a:p>
            <a:pPr marL="285750" indent="-285750" algn="just">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Click </a:t>
            </a:r>
            <a:r>
              <a:rPr lang="en-US" b="1" dirty="0">
                <a:latin typeface="Calibri" panose="020F0502020204030204" pitchFamily="34" charset="0"/>
                <a:ea typeface="ITC Berkeley Oldstyle Medium" charset="0"/>
                <a:cs typeface="Times New Roman" panose="02020603050405020304" pitchFamily="18" charset="0"/>
              </a:rPr>
              <a:t>Add-Ins</a:t>
            </a:r>
            <a:r>
              <a:rPr lang="en-US" dirty="0">
                <a:latin typeface="Calibri" panose="020F0502020204030204" pitchFamily="34" charset="0"/>
                <a:ea typeface="ITC Berkeley Oldstyle Medium" charset="0"/>
                <a:cs typeface="Times New Roman" panose="02020603050405020304" pitchFamily="18" charset="0"/>
              </a:rPr>
              <a:t>, and then in the </a:t>
            </a:r>
            <a:r>
              <a:rPr lang="en-US" b="1" dirty="0">
                <a:latin typeface="Calibri" panose="020F0502020204030204" pitchFamily="34" charset="0"/>
                <a:ea typeface="ITC Berkeley Oldstyle Medium" charset="0"/>
                <a:cs typeface="Times New Roman" panose="02020603050405020304" pitchFamily="18" charset="0"/>
              </a:rPr>
              <a:t>Manage box</a:t>
            </a:r>
            <a:r>
              <a:rPr lang="en-US" dirty="0">
                <a:latin typeface="Calibri" panose="020F0502020204030204" pitchFamily="34" charset="0"/>
                <a:ea typeface="ITC Berkeley Oldstyle Medium" charset="0"/>
                <a:cs typeface="Times New Roman" panose="02020603050405020304" pitchFamily="18" charset="0"/>
              </a:rPr>
              <a:t>, select </a:t>
            </a:r>
            <a:r>
              <a:rPr lang="en-US" b="1" dirty="0">
                <a:latin typeface="Calibri" panose="020F0502020204030204" pitchFamily="34" charset="0"/>
                <a:ea typeface="ITC Berkeley Oldstyle Medium" charset="0"/>
                <a:cs typeface="Times New Roman" panose="02020603050405020304" pitchFamily="18" charset="0"/>
              </a:rPr>
              <a:t>Excel Add-ins. </a:t>
            </a:r>
            <a:r>
              <a:rPr lang="en-US" dirty="0">
                <a:latin typeface="Calibri" panose="020F0502020204030204" pitchFamily="34" charset="0"/>
                <a:ea typeface="ITC Berkeley Oldstyle Medium" charset="0"/>
                <a:cs typeface="Times New Roman" panose="02020603050405020304" pitchFamily="18" charset="0"/>
              </a:rPr>
              <a:t>Click </a:t>
            </a:r>
            <a:r>
              <a:rPr lang="en-US" b="1" dirty="0">
                <a:latin typeface="Calibri" panose="020F0502020204030204" pitchFamily="34" charset="0"/>
                <a:ea typeface="ITC Berkeley Oldstyle Medium" charset="0"/>
                <a:cs typeface="Times New Roman" panose="02020603050405020304" pitchFamily="18" charset="0"/>
              </a:rPr>
              <a:t>Go</a:t>
            </a: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In the Add-Ins available box, select the </a:t>
            </a:r>
            <a:r>
              <a:rPr lang="en-US" b="1" dirty="0">
                <a:latin typeface="Calibri" panose="020F0502020204030204" pitchFamily="34" charset="0"/>
                <a:ea typeface="ITC Berkeley Oldstyle Medium" charset="0"/>
                <a:cs typeface="Times New Roman" panose="02020603050405020304" pitchFamily="18" charset="0"/>
              </a:rPr>
              <a:t>Solver Add-in </a:t>
            </a:r>
            <a:r>
              <a:rPr lang="en-US" dirty="0">
                <a:latin typeface="Calibri" panose="020F0502020204030204" pitchFamily="34" charset="0"/>
                <a:ea typeface="ITC Berkeley Oldstyle Medium" charset="0"/>
                <a:cs typeface="Times New Roman" panose="02020603050405020304" pitchFamily="18" charset="0"/>
              </a:rPr>
              <a:t>check box, and then click </a:t>
            </a:r>
            <a:r>
              <a:rPr lang="en-US" b="1" dirty="0">
                <a:latin typeface="Calibri" panose="020F0502020204030204" pitchFamily="34" charset="0"/>
                <a:ea typeface="ITC Berkeley Oldstyle Medium" charset="0"/>
                <a:cs typeface="Times New Roman" panose="02020603050405020304" pitchFamily="18" charset="0"/>
              </a:rPr>
              <a:t>OK</a:t>
            </a: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spcBef>
                <a:spcPts val="0"/>
              </a:spcBef>
              <a:buFont typeface="Arial" panose="020B0604020202020204" pitchFamily="34" charset="0"/>
              <a:buChar char="•"/>
            </a:pPr>
            <a:r>
              <a:rPr lang="en-US" b="1" dirty="0">
                <a:latin typeface="Calibri" panose="020F0502020204030204" pitchFamily="34" charset="0"/>
                <a:ea typeface="ITC Berkeley Oldstyle Medium" charset="0"/>
                <a:cs typeface="Times New Roman" panose="02020603050405020304" pitchFamily="18" charset="0"/>
              </a:rPr>
              <a:t>Notes: </a:t>
            </a:r>
          </a:p>
          <a:p>
            <a:pPr marL="285750" indent="-285750" algn="just">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If the Solver Add-in is not listed in the Add-Ins available box, click </a:t>
            </a:r>
            <a:r>
              <a:rPr lang="en-US" b="1" dirty="0">
                <a:latin typeface="Calibri" panose="020F0502020204030204" pitchFamily="34" charset="0"/>
                <a:ea typeface="ITC Berkeley Oldstyle Medium" charset="0"/>
                <a:cs typeface="Times New Roman" panose="02020603050405020304" pitchFamily="18" charset="0"/>
              </a:rPr>
              <a:t>Browse</a:t>
            </a:r>
            <a:r>
              <a:rPr lang="en-US" dirty="0">
                <a:latin typeface="Calibri" panose="020F0502020204030204" pitchFamily="34" charset="0"/>
                <a:ea typeface="ITC Berkeley Oldstyle Medium" charset="0"/>
                <a:cs typeface="Times New Roman" panose="02020603050405020304" pitchFamily="18" charset="0"/>
              </a:rPr>
              <a:t> to locate the add-in.</a:t>
            </a:r>
          </a:p>
          <a:p>
            <a:pPr marL="285750" indent="-285750" algn="just">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If you get prompted that the Solver Add-in is not currently installed on your computer, click </a:t>
            </a:r>
            <a:r>
              <a:rPr lang="en-US" b="1" dirty="0">
                <a:latin typeface="Calibri" panose="020F0502020204030204" pitchFamily="34" charset="0"/>
                <a:ea typeface="ITC Berkeley Oldstyle Medium" charset="0"/>
                <a:cs typeface="Times New Roman" panose="02020603050405020304" pitchFamily="18" charset="0"/>
              </a:rPr>
              <a:t>Yes</a:t>
            </a:r>
            <a:r>
              <a:rPr lang="en-US" dirty="0">
                <a:latin typeface="Calibri" panose="020F0502020204030204" pitchFamily="34" charset="0"/>
                <a:ea typeface="ITC Berkeley Oldstyle Medium" charset="0"/>
                <a:cs typeface="Times New Roman" panose="02020603050405020304" pitchFamily="18" charset="0"/>
              </a:rPr>
              <a:t> to install it.</a:t>
            </a:r>
          </a:p>
          <a:p>
            <a:pPr marL="285750" indent="-285750" algn="just">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After you load the Solver Add-in, the Solver command is available in the </a:t>
            </a:r>
            <a:r>
              <a:rPr lang="en-US" b="1" dirty="0">
                <a:latin typeface="Calibri" panose="020F0502020204030204" pitchFamily="34" charset="0"/>
                <a:ea typeface="ITC Berkeley Oldstyle Medium" charset="0"/>
                <a:cs typeface="Times New Roman" panose="02020603050405020304" pitchFamily="18" charset="0"/>
              </a:rPr>
              <a:t>Analysis group </a:t>
            </a:r>
            <a:r>
              <a:rPr lang="en-US" dirty="0">
                <a:latin typeface="Calibri" panose="020F0502020204030204" pitchFamily="34" charset="0"/>
                <a:ea typeface="ITC Berkeley Oldstyle Medium" charset="0"/>
                <a:cs typeface="Times New Roman" panose="02020603050405020304" pitchFamily="18" charset="0"/>
              </a:rPr>
              <a:t>on the </a:t>
            </a:r>
            <a:r>
              <a:rPr lang="en-US" b="1" dirty="0">
                <a:latin typeface="Calibri" panose="020F0502020204030204" pitchFamily="34" charset="0"/>
                <a:ea typeface="ITC Berkeley Oldstyle Medium" charset="0"/>
                <a:cs typeface="Times New Roman" panose="02020603050405020304" pitchFamily="18" charset="0"/>
              </a:rPr>
              <a:t>Data</a:t>
            </a:r>
            <a:r>
              <a:rPr lang="en-US" dirty="0">
                <a:latin typeface="Calibri" panose="020F0502020204030204" pitchFamily="34" charset="0"/>
                <a:ea typeface="ITC Berkeley Oldstyle Medium" charset="0"/>
                <a:cs typeface="Times New Roman" panose="02020603050405020304" pitchFamily="18" charset="0"/>
              </a:rPr>
              <a:t> tab.</a:t>
            </a:r>
          </a:p>
        </p:txBody>
      </p:sp>
    </p:spTree>
    <p:extLst>
      <p:ext uri="{BB962C8B-B14F-4D97-AF65-F5344CB8AC3E}">
        <p14:creationId xmlns:p14="http://schemas.microsoft.com/office/powerpoint/2010/main" val="89080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Solver – Input</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3" y="1530100"/>
            <a:ext cx="10501446" cy="4446730"/>
          </a:xfrm>
          <a:prstGeom prst="rect">
            <a:avLst/>
          </a:prstGeom>
          <a:noFill/>
        </p:spPr>
        <p:txBody>
          <a:bodyPr wrap="square" rtlCol="0">
            <a:spAutoFit/>
          </a:bodyPr>
          <a:lstStyle/>
          <a:p>
            <a:pPr marL="285750" indent="-285750" algn="just">
              <a:lnSpc>
                <a:spcPct val="200000"/>
              </a:lnSpc>
              <a:spcBef>
                <a:spcPts val="0"/>
              </a:spcBef>
              <a:buFont typeface="Arial" panose="020B0604020202020204" pitchFamily="34" charset="0"/>
              <a:buChar char="•"/>
            </a:pPr>
            <a:r>
              <a:rPr lang="en-US" b="1" dirty="0">
                <a:latin typeface="Calibri" panose="020F0502020204030204" pitchFamily="34" charset="0"/>
                <a:ea typeface="ITC Berkeley Oldstyle Medium" charset="0"/>
                <a:cs typeface="Times New Roman" panose="02020603050405020304" pitchFamily="18" charset="0"/>
              </a:rPr>
              <a:t>Step 1 </a:t>
            </a:r>
            <a:r>
              <a:rPr lang="en-US" dirty="0">
                <a:latin typeface="Calibri" panose="020F0502020204030204" pitchFamily="34" charset="0"/>
                <a:ea typeface="ITC Berkeley Oldstyle Medium" charset="0"/>
                <a:cs typeface="Times New Roman" panose="02020603050405020304" pitchFamily="18" charset="0"/>
              </a:rPr>
              <a:t>– Write down the variables in one column and values in the next column. Let the values be 0 initially. Similarly input the values of </a:t>
            </a:r>
            <a:r>
              <a:rPr lang="en-US" dirty="0" err="1">
                <a:latin typeface="Calibri" panose="020F0502020204030204" pitchFamily="34" charset="0"/>
                <a:ea typeface="ITC Berkeley Oldstyle Medium" charset="0"/>
                <a:cs typeface="Times New Roman" panose="02020603050405020304" pitchFamily="18" charset="0"/>
              </a:rPr>
              <a:t>Pload</a:t>
            </a:r>
            <a:r>
              <a:rPr lang="en-US" dirty="0">
                <a:latin typeface="Calibri" panose="020F0502020204030204" pitchFamily="34" charset="0"/>
                <a:ea typeface="ITC Berkeley Oldstyle Medium" charset="0"/>
                <a:cs typeface="Times New Roman" panose="02020603050405020304" pitchFamily="18" charset="0"/>
              </a:rPr>
              <a:t> which are already given.</a:t>
            </a:r>
          </a:p>
          <a:p>
            <a:pPr marL="285750" indent="-285750" algn="just">
              <a:lnSpc>
                <a:spcPct val="200000"/>
              </a:lnSpc>
              <a:spcBef>
                <a:spcPts val="0"/>
              </a:spcBef>
              <a:buFont typeface="Arial" panose="020B0604020202020204" pitchFamily="34" charset="0"/>
              <a:buChar char="•"/>
            </a:pPr>
            <a:r>
              <a:rPr lang="en-US" b="1" dirty="0">
                <a:latin typeface="Calibri" panose="020F0502020204030204" pitchFamily="34" charset="0"/>
                <a:ea typeface="ITC Berkeley Oldstyle Medium" charset="0"/>
                <a:cs typeface="Times New Roman" panose="02020603050405020304" pitchFamily="18" charset="0"/>
              </a:rPr>
              <a:t>Step 2 </a:t>
            </a:r>
            <a:r>
              <a:rPr lang="en-US" dirty="0">
                <a:latin typeface="Calibri" panose="020F0502020204030204" pitchFamily="34" charset="0"/>
                <a:ea typeface="ITC Berkeley Oldstyle Medium" charset="0"/>
                <a:cs typeface="Times New Roman" panose="02020603050405020304" pitchFamily="18" charset="0"/>
              </a:rPr>
              <a:t>– Write the objective function which is to minimize the cost. The objective function is the total cost cell in the excel file.</a:t>
            </a:r>
          </a:p>
          <a:p>
            <a:pPr marL="285750" indent="-285750" algn="just">
              <a:lnSpc>
                <a:spcPct val="200000"/>
              </a:lnSpc>
              <a:spcBef>
                <a:spcPts val="0"/>
              </a:spcBef>
              <a:buFont typeface="Arial" panose="020B0604020202020204" pitchFamily="34" charset="0"/>
              <a:buChar char="•"/>
            </a:pPr>
            <a:r>
              <a:rPr lang="en-US" b="1" dirty="0">
                <a:latin typeface="Calibri" panose="020F0502020204030204" pitchFamily="34" charset="0"/>
                <a:ea typeface="ITC Berkeley Oldstyle Medium" charset="0"/>
                <a:cs typeface="Times New Roman" panose="02020603050405020304" pitchFamily="18" charset="0"/>
              </a:rPr>
              <a:t>Step 3 </a:t>
            </a:r>
            <a:r>
              <a:rPr lang="en-US" dirty="0">
                <a:latin typeface="Calibri" panose="020F0502020204030204" pitchFamily="34" charset="0"/>
                <a:ea typeface="ITC Berkeley Oldstyle Medium" charset="0"/>
                <a:cs typeface="Times New Roman" panose="02020603050405020304" pitchFamily="18" charset="0"/>
              </a:rPr>
              <a:t>– The constraints are already included the excel sheet. The lower bound and upper bound for theta should be kept as -3.14 to 3.14 radians. The lower bound of generation capacity is 0 and there is no upper bound given. The susceptance matrix has all the values needed for power flow calculations. The power flow limit in line 1-2 is also included with respective reactance.</a:t>
            </a:r>
          </a:p>
        </p:txBody>
      </p:sp>
    </p:spTree>
    <p:extLst>
      <p:ext uri="{BB962C8B-B14F-4D97-AF65-F5344CB8AC3E}">
        <p14:creationId xmlns:p14="http://schemas.microsoft.com/office/powerpoint/2010/main" val="490093372"/>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 name="Picture 9">
            <a:extLst>
              <a:ext uri="{FF2B5EF4-FFF2-40B4-BE49-F238E27FC236}">
                <a16:creationId xmlns:a16="http://schemas.microsoft.com/office/drawing/2014/main" id="{A3D32BC7-659B-4984-B49A-0AD80E50DE18}"/>
              </a:ext>
            </a:extLst>
          </p:cNvPr>
          <p:cNvPicPr>
            <a:picLocks noChangeAspect="1"/>
          </p:cNvPicPr>
          <p:nvPr/>
        </p:nvPicPr>
        <p:blipFill>
          <a:blip r:embed="rId3"/>
          <a:stretch>
            <a:fillRect/>
          </a:stretch>
        </p:blipFill>
        <p:spPr>
          <a:xfrm>
            <a:off x="5965794" y="86271"/>
            <a:ext cx="5965793" cy="6771730"/>
          </a:xfrm>
          <a:prstGeom prst="rect">
            <a:avLst/>
          </a:prstGeom>
        </p:spPr>
      </p:pic>
      <p:sp>
        <p:nvSpPr>
          <p:cNvPr id="11" name="TextBox 10"/>
          <p:cNvSpPr txBox="1"/>
          <p:nvPr/>
        </p:nvSpPr>
        <p:spPr>
          <a:xfrm>
            <a:off x="806027" y="619285"/>
            <a:ext cx="6807200" cy="543675"/>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2933" b="1" i="0" u="none" strike="noStrike" kern="1200" cap="none" spc="0" normalizeH="0" baseline="0" noProof="0" dirty="0">
                <a:ln>
                  <a:noFill/>
                </a:ln>
                <a:solidFill>
                  <a:srgbClr val="C8102E"/>
                </a:solidFill>
                <a:effectLst/>
                <a:uLnTx/>
                <a:uFillTx/>
                <a:latin typeface="Univers 75 Black" charset="0"/>
                <a:ea typeface="+mn-ea"/>
                <a:cs typeface="+mn-cs"/>
              </a:rPr>
              <a:t>Excel – Variable</a:t>
            </a:r>
            <a:r>
              <a:rPr lang="en-US" sz="2933" b="1" dirty="0">
                <a:solidFill>
                  <a:srgbClr val="C8102E"/>
                </a:solidFill>
                <a:latin typeface="Univers 75 Black" charset="0"/>
              </a:rPr>
              <a:t>s and Constraints</a:t>
            </a:r>
            <a:endParaRPr kumimoji="0" lang="en-US" sz="2933" b="0" i="0" u="none" strike="noStrike" kern="1200" cap="none" spc="0" normalizeH="0" baseline="0" noProof="0" dirty="0">
              <a:ln>
                <a:noFill/>
              </a:ln>
              <a:solidFill>
                <a:srgbClr val="C8102E"/>
              </a:solidFill>
              <a:effectLst/>
              <a:uLnTx/>
              <a:uFillTx/>
              <a:latin typeface="Calibri" panose="020F0502020204030204"/>
              <a:ea typeface="+mn-ea"/>
              <a:cs typeface="+mn-cs"/>
            </a:endParaRPr>
          </a:p>
        </p:txBody>
      </p:sp>
      <p:cxnSp>
        <p:nvCxnSpPr>
          <p:cNvPr id="12" name="Straight Connector 11"/>
          <p:cNvCxnSpPr>
            <a:cxnSpLocks/>
          </p:cNvCxnSpPr>
          <p:nvPr/>
        </p:nvCxnSpPr>
        <p:spPr bwMode="auto">
          <a:xfrm>
            <a:off x="1016000" y="1295400"/>
            <a:ext cx="4772241"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4" name="Arrow: Bent 3">
            <a:extLst>
              <a:ext uri="{FF2B5EF4-FFF2-40B4-BE49-F238E27FC236}">
                <a16:creationId xmlns:a16="http://schemas.microsoft.com/office/drawing/2014/main" id="{268BD2F6-C4D5-4EE7-886D-0D216F606916}"/>
              </a:ext>
            </a:extLst>
          </p:cNvPr>
          <p:cNvSpPr/>
          <p:nvPr/>
        </p:nvSpPr>
        <p:spPr>
          <a:xfrm rot="5400000">
            <a:off x="5480856" y="1231125"/>
            <a:ext cx="383953" cy="2002539"/>
          </a:xfrm>
          <a:prstGeom prst="bentArrow">
            <a:avLst>
              <a:gd name="adj1" fmla="val 21633"/>
              <a:gd name="adj2" fmla="val 19834"/>
              <a:gd name="adj3" fmla="val 22417"/>
              <a:gd name="adj4" fmla="val 24378"/>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5" name="TextBox 4">
            <a:extLst>
              <a:ext uri="{FF2B5EF4-FFF2-40B4-BE49-F238E27FC236}">
                <a16:creationId xmlns:a16="http://schemas.microsoft.com/office/drawing/2014/main" id="{FD5001F6-74F0-4E4E-A326-A693068EB366}"/>
              </a:ext>
            </a:extLst>
          </p:cNvPr>
          <p:cNvSpPr txBox="1"/>
          <p:nvPr/>
        </p:nvSpPr>
        <p:spPr>
          <a:xfrm>
            <a:off x="3881451" y="2138073"/>
            <a:ext cx="1988597" cy="369332"/>
          </a:xfrm>
          <a:prstGeom prst="rect">
            <a:avLst/>
          </a:prstGeom>
          <a:noFill/>
        </p:spPr>
        <p:txBody>
          <a:bodyPr wrap="square" rtlCol="0">
            <a:spAutoFit/>
          </a:bodyPr>
          <a:lstStyle/>
          <a:p>
            <a:r>
              <a:rPr lang="en-US" dirty="0"/>
              <a:t>Decision Variables</a:t>
            </a:r>
          </a:p>
        </p:txBody>
      </p:sp>
      <p:sp>
        <p:nvSpPr>
          <p:cNvPr id="8" name="Arrow: Right 7">
            <a:extLst>
              <a:ext uri="{FF2B5EF4-FFF2-40B4-BE49-F238E27FC236}">
                <a16:creationId xmlns:a16="http://schemas.microsoft.com/office/drawing/2014/main" id="{3F44C3CD-7D3E-4DDC-AD14-A00037B99E7E}"/>
              </a:ext>
            </a:extLst>
          </p:cNvPr>
          <p:cNvSpPr/>
          <p:nvPr/>
        </p:nvSpPr>
        <p:spPr>
          <a:xfrm>
            <a:off x="4643022" y="3695520"/>
            <a:ext cx="1269507" cy="1775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3" name="TextBox 12">
            <a:extLst>
              <a:ext uri="{FF2B5EF4-FFF2-40B4-BE49-F238E27FC236}">
                <a16:creationId xmlns:a16="http://schemas.microsoft.com/office/drawing/2014/main" id="{B057E546-EF06-4D80-B2B9-0FB64E83998D}"/>
              </a:ext>
            </a:extLst>
          </p:cNvPr>
          <p:cNvSpPr txBox="1"/>
          <p:nvPr/>
        </p:nvSpPr>
        <p:spPr>
          <a:xfrm>
            <a:off x="3684236" y="3364832"/>
            <a:ext cx="2157272" cy="369332"/>
          </a:xfrm>
          <a:prstGeom prst="rect">
            <a:avLst/>
          </a:prstGeom>
          <a:noFill/>
        </p:spPr>
        <p:txBody>
          <a:bodyPr wrap="square" rtlCol="0">
            <a:spAutoFit/>
          </a:bodyPr>
          <a:lstStyle/>
          <a:p>
            <a:r>
              <a:rPr lang="en-US" dirty="0"/>
              <a:t>Susceptance Matrix</a:t>
            </a:r>
          </a:p>
        </p:txBody>
      </p:sp>
      <p:sp>
        <p:nvSpPr>
          <p:cNvPr id="14" name="Arrow: Right 13">
            <a:extLst>
              <a:ext uri="{FF2B5EF4-FFF2-40B4-BE49-F238E27FC236}">
                <a16:creationId xmlns:a16="http://schemas.microsoft.com/office/drawing/2014/main" id="{636077C1-1D5E-4AB5-BC7F-DD7613D333FE}"/>
              </a:ext>
            </a:extLst>
          </p:cNvPr>
          <p:cNvSpPr/>
          <p:nvPr/>
        </p:nvSpPr>
        <p:spPr>
          <a:xfrm>
            <a:off x="4683925" y="6369483"/>
            <a:ext cx="1269507" cy="177554"/>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5" name="TextBox 14">
            <a:extLst>
              <a:ext uri="{FF2B5EF4-FFF2-40B4-BE49-F238E27FC236}">
                <a16:creationId xmlns:a16="http://schemas.microsoft.com/office/drawing/2014/main" id="{0382976B-16C3-48DA-AC43-E20ED64514CB}"/>
              </a:ext>
            </a:extLst>
          </p:cNvPr>
          <p:cNvSpPr txBox="1"/>
          <p:nvPr/>
        </p:nvSpPr>
        <p:spPr>
          <a:xfrm>
            <a:off x="3725140" y="6009878"/>
            <a:ext cx="2157272" cy="369332"/>
          </a:xfrm>
          <a:prstGeom prst="rect">
            <a:avLst/>
          </a:prstGeom>
          <a:noFill/>
        </p:spPr>
        <p:txBody>
          <a:bodyPr wrap="square" rtlCol="0">
            <a:spAutoFit/>
          </a:bodyPr>
          <a:lstStyle/>
          <a:p>
            <a:r>
              <a:rPr lang="en-US" dirty="0"/>
              <a:t>Power Flow Equation</a:t>
            </a:r>
          </a:p>
        </p:txBody>
      </p:sp>
    </p:spTree>
    <p:extLst>
      <p:ext uri="{BB962C8B-B14F-4D97-AF65-F5344CB8AC3E}">
        <p14:creationId xmlns:p14="http://schemas.microsoft.com/office/powerpoint/2010/main" val="86198553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Table&#10;&#10;Description automatically generated">
            <a:extLst>
              <a:ext uri="{FF2B5EF4-FFF2-40B4-BE49-F238E27FC236}">
                <a16:creationId xmlns:a16="http://schemas.microsoft.com/office/drawing/2014/main" id="{F6600C71-FB29-4D2E-B958-951541434F2F}"/>
              </a:ext>
            </a:extLst>
          </p:cNvPr>
          <p:cNvPicPr>
            <a:picLocks noChangeAspect="1"/>
          </p:cNvPicPr>
          <p:nvPr/>
        </p:nvPicPr>
        <p:blipFill>
          <a:blip r:embed="rId3"/>
          <a:stretch>
            <a:fillRect/>
          </a:stretch>
        </p:blipFill>
        <p:spPr>
          <a:xfrm>
            <a:off x="6454065" y="179442"/>
            <a:ext cx="5126993" cy="6406407"/>
          </a:xfrm>
          <a:prstGeom prst="rect">
            <a:avLst/>
          </a:prstGeom>
        </p:spPr>
      </p:pic>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Input – Case 1 (Scenario 1)  </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43677" y="1530100"/>
            <a:ext cx="5426304" cy="3892732"/>
          </a:xfrm>
          <a:prstGeom prst="rect">
            <a:avLst/>
          </a:prstGeom>
          <a:noFill/>
        </p:spPr>
        <p:txBody>
          <a:bodyPr wrap="square" rtlCol="0">
            <a:spAutoFit/>
          </a:bodyPr>
          <a:lstStyle/>
          <a:p>
            <a:pPr algn="just">
              <a:lnSpc>
                <a:spcPct val="200000"/>
              </a:lnSpc>
              <a:spcBef>
                <a:spcPts val="0"/>
              </a:spcBef>
            </a:pPr>
            <a:r>
              <a:rPr lang="en-US" b="1" dirty="0">
                <a:latin typeface="Calibri" panose="020F0502020204030204" pitchFamily="34" charset="0"/>
                <a:ea typeface="ITC Berkeley Oldstyle Medium" charset="0"/>
                <a:cs typeface="Times New Roman" panose="02020603050405020304" pitchFamily="18" charset="0"/>
              </a:rPr>
              <a:t>Input Parameters and Values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Total load - 850</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Demand load at bus 1 – 200 MW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Line reactance - </a:t>
            </a:r>
          </a:p>
          <a:p>
            <a:pPr marL="285750" indent="-285750" algn="just">
              <a:lnSpc>
                <a:spcPct val="20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Transmission limit – 210 MW at line 1-2</a:t>
            </a:r>
          </a:p>
          <a:p>
            <a:pPr algn="just">
              <a:lnSpc>
                <a:spcPct val="200000"/>
              </a:lnSpc>
              <a:spcBef>
                <a:spcPts val="0"/>
              </a:spcBef>
            </a:pPr>
            <a:endParaRPr lang="en-US" b="1" dirty="0">
              <a:latin typeface="Calibri" panose="020F0502020204030204" pitchFamily="34" charset="0"/>
              <a:ea typeface="ITC Berkeley Oldstyle Medium" charset="0"/>
              <a:cs typeface="Times New Roman" panose="02020603050405020304" pitchFamily="18" charset="0"/>
            </a:endParaRPr>
          </a:p>
          <a:p>
            <a:pPr algn="just">
              <a:lnSpc>
                <a:spcPct val="200000"/>
              </a:lnSpc>
              <a:spcBef>
                <a:spcPts val="0"/>
              </a:spcBef>
            </a:pPr>
            <a:endParaRPr lang="en-US" dirty="0">
              <a:latin typeface="Calibri" panose="020F0502020204030204" pitchFamily="34" charset="0"/>
              <a:ea typeface="ITC Berkeley Oldstyle Medium" charset="0"/>
              <a:cs typeface="Times New Roman" panose="02020603050405020304" pitchFamily="18" charset="0"/>
            </a:endParaRPr>
          </a:p>
        </p:txBody>
      </p:sp>
      <p:sp>
        <p:nvSpPr>
          <p:cNvPr id="2" name="Rectangle 1">
            <a:extLst>
              <a:ext uri="{FF2B5EF4-FFF2-40B4-BE49-F238E27FC236}">
                <a16:creationId xmlns:a16="http://schemas.microsoft.com/office/drawing/2014/main" id="{6182A6B6-3D17-4ECD-8F0F-5AE3F9D5C9EF}"/>
              </a:ext>
            </a:extLst>
          </p:cNvPr>
          <p:cNvSpPr/>
          <p:nvPr/>
        </p:nvSpPr>
        <p:spPr>
          <a:xfrm>
            <a:off x="7821229" y="1485710"/>
            <a:ext cx="1482571" cy="213435"/>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 name="Rectangle 6">
            <a:extLst>
              <a:ext uri="{FF2B5EF4-FFF2-40B4-BE49-F238E27FC236}">
                <a16:creationId xmlns:a16="http://schemas.microsoft.com/office/drawing/2014/main" id="{86CAC61A-A3E2-4D3F-8067-B88814A63E6A}"/>
              </a:ext>
            </a:extLst>
          </p:cNvPr>
          <p:cNvSpPr/>
          <p:nvPr/>
        </p:nvSpPr>
        <p:spPr>
          <a:xfrm>
            <a:off x="7785717" y="4097227"/>
            <a:ext cx="1526961" cy="678960"/>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8" name="Rectangle 7">
            <a:extLst>
              <a:ext uri="{FF2B5EF4-FFF2-40B4-BE49-F238E27FC236}">
                <a16:creationId xmlns:a16="http://schemas.microsoft.com/office/drawing/2014/main" id="{105A8CB3-E80E-4810-9318-37A574819FD8}"/>
              </a:ext>
            </a:extLst>
          </p:cNvPr>
          <p:cNvSpPr/>
          <p:nvPr/>
        </p:nvSpPr>
        <p:spPr>
          <a:xfrm>
            <a:off x="9127725" y="5783986"/>
            <a:ext cx="2544562" cy="819624"/>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90445458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Solver – How to add Constraints</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3" y="1530100"/>
            <a:ext cx="10501446" cy="4619854"/>
          </a:xfrm>
          <a:prstGeom prst="rect">
            <a:avLst/>
          </a:prstGeom>
          <a:noFill/>
        </p:spPr>
        <p:txBody>
          <a:bodyPr wrap="square" rtlCol="0">
            <a:spAutoFit/>
          </a:bodyPr>
          <a:lstStyle/>
          <a:p>
            <a:pPr marL="285750" indent="-285750" algn="just">
              <a:lnSpc>
                <a:spcPct val="15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Select </a:t>
            </a:r>
            <a:r>
              <a:rPr lang="en-US" b="1" dirty="0">
                <a:latin typeface="Calibri" panose="020F0502020204030204" pitchFamily="34" charset="0"/>
                <a:ea typeface="ITC Berkeley Oldstyle Medium" charset="0"/>
                <a:cs typeface="Times New Roman" panose="02020603050405020304" pitchFamily="18" charset="0"/>
              </a:rPr>
              <a:t>Data</a:t>
            </a:r>
            <a:r>
              <a:rPr lang="en-US" dirty="0">
                <a:latin typeface="Calibri" panose="020F0502020204030204" pitchFamily="34" charset="0"/>
                <a:ea typeface="ITC Berkeley Oldstyle Medium" charset="0"/>
                <a:cs typeface="Times New Roman" panose="02020603050405020304" pitchFamily="18" charset="0"/>
              </a:rPr>
              <a:t> (from top bar) &gt; </a:t>
            </a:r>
            <a:r>
              <a:rPr lang="en-US" b="1" dirty="0">
                <a:latin typeface="Calibri" panose="020F0502020204030204" pitchFamily="34" charset="0"/>
                <a:ea typeface="ITC Berkeley Oldstyle Medium" charset="0"/>
                <a:cs typeface="Times New Roman" panose="02020603050405020304" pitchFamily="18" charset="0"/>
              </a:rPr>
              <a:t>Solver</a:t>
            </a:r>
            <a:r>
              <a:rPr lang="en-US" dirty="0">
                <a:latin typeface="Calibri" panose="020F0502020204030204" pitchFamily="34" charset="0"/>
                <a:ea typeface="ITC Berkeley Oldstyle Medium" charset="0"/>
                <a:cs typeface="Times New Roman" panose="02020603050405020304" pitchFamily="18" charset="0"/>
              </a:rPr>
              <a:t>. (Top right corner)</a:t>
            </a:r>
          </a:p>
          <a:p>
            <a:pPr marL="285750" indent="-285750" algn="just">
              <a:lnSpc>
                <a:spcPct val="15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Step 1 - Set </a:t>
            </a:r>
            <a:r>
              <a:rPr lang="en-US" b="1" dirty="0">
                <a:latin typeface="Calibri" panose="020F0502020204030204" pitchFamily="34" charset="0"/>
                <a:ea typeface="ITC Berkeley Oldstyle Medium" charset="0"/>
                <a:cs typeface="Times New Roman" panose="02020603050405020304" pitchFamily="18" charset="0"/>
              </a:rPr>
              <a:t>Objective</a:t>
            </a:r>
            <a:r>
              <a:rPr lang="en-US" dirty="0">
                <a:latin typeface="Calibri" panose="020F0502020204030204" pitchFamily="34" charset="0"/>
                <a:ea typeface="ITC Berkeley Oldstyle Medium" charset="0"/>
                <a:cs typeface="Times New Roman" panose="02020603050405020304" pitchFamily="18" charset="0"/>
              </a:rPr>
              <a:t> – Select the cell where objective function has been written down.</a:t>
            </a:r>
          </a:p>
          <a:p>
            <a:pPr marL="285750" indent="-285750" algn="just">
              <a:lnSpc>
                <a:spcPct val="15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Step 2 - To: </a:t>
            </a:r>
            <a:r>
              <a:rPr lang="en-US" b="1" dirty="0">
                <a:latin typeface="Calibri" panose="020F0502020204030204" pitchFamily="34" charset="0"/>
                <a:ea typeface="ITC Berkeley Oldstyle Medium" charset="0"/>
                <a:cs typeface="Times New Roman" panose="02020603050405020304" pitchFamily="18" charset="0"/>
              </a:rPr>
              <a:t>Min</a:t>
            </a:r>
          </a:p>
          <a:p>
            <a:pPr marL="285750" indent="-285750" algn="just">
              <a:lnSpc>
                <a:spcPct val="15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Step 3 - By changing variable cells: Select the whole column containing values of the variables p1, p2, p3, θ1, θ2 and θ3</a:t>
            </a:r>
          </a:p>
          <a:p>
            <a:pPr marL="285750" indent="-285750" algn="just">
              <a:lnSpc>
                <a:spcPct val="15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Step 4 - Subject to constraints: select </a:t>
            </a:r>
            <a:r>
              <a:rPr lang="en-US" b="1" dirty="0">
                <a:latin typeface="Calibri" panose="020F0502020204030204" pitchFamily="34" charset="0"/>
                <a:ea typeface="ITC Berkeley Oldstyle Medium" charset="0"/>
                <a:cs typeface="Times New Roman" panose="02020603050405020304" pitchFamily="18" charset="0"/>
              </a:rPr>
              <a:t>Add</a:t>
            </a:r>
            <a:endParaRPr lang="en-US" dirty="0">
              <a:latin typeface="Calibri" panose="020F0502020204030204" pitchFamily="34" charset="0"/>
              <a:ea typeface="ITC Berkeley Oldstyle Medium" charset="0"/>
              <a:cs typeface="Times New Roman" panose="02020603050405020304" pitchFamily="18" charset="0"/>
            </a:endParaRPr>
          </a:p>
          <a:p>
            <a:pPr algn="just">
              <a:lnSpc>
                <a:spcPct val="150000"/>
              </a:lnSpc>
              <a:spcBef>
                <a:spcPts val="0"/>
              </a:spcBef>
            </a:pPr>
            <a:endParaRPr lang="en-US" dirty="0">
              <a:latin typeface="Calibri" panose="020F0502020204030204" pitchFamily="34" charset="0"/>
              <a:ea typeface="ITC Berkeley Oldstyle Medium" charset="0"/>
              <a:cs typeface="Times New Roman" panose="02020603050405020304" pitchFamily="18" charset="0"/>
            </a:endParaRPr>
          </a:p>
          <a:p>
            <a:pPr algn="just">
              <a:lnSpc>
                <a:spcPct val="150000"/>
              </a:lnSpc>
              <a:spcBef>
                <a:spcPts val="0"/>
              </a:spcBef>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lnSpc>
                <a:spcPct val="15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Step 5 - Do not select the option – </a:t>
            </a:r>
            <a:r>
              <a:rPr lang="en-US" b="1" dirty="0">
                <a:latin typeface="Calibri" panose="020F0502020204030204" pitchFamily="34" charset="0"/>
                <a:ea typeface="ITC Berkeley Oldstyle Medium" charset="0"/>
                <a:cs typeface="Times New Roman" panose="02020603050405020304" pitchFamily="18" charset="0"/>
              </a:rPr>
              <a:t>Make unconstrained variables non-negative</a:t>
            </a:r>
          </a:p>
          <a:p>
            <a:pPr marL="285750" indent="-285750" algn="just">
              <a:lnSpc>
                <a:spcPct val="15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Step 6 - Select a solving method = </a:t>
            </a:r>
            <a:r>
              <a:rPr lang="en-US" b="1" dirty="0">
                <a:latin typeface="Calibri" panose="020F0502020204030204" pitchFamily="34" charset="0"/>
                <a:ea typeface="ITC Berkeley Oldstyle Medium" charset="0"/>
                <a:cs typeface="Times New Roman" panose="02020603050405020304" pitchFamily="18" charset="0"/>
              </a:rPr>
              <a:t>GRG nonlinear </a:t>
            </a:r>
            <a:r>
              <a:rPr lang="en-US" dirty="0">
                <a:latin typeface="Calibri" panose="020F0502020204030204" pitchFamily="34" charset="0"/>
                <a:ea typeface="ITC Berkeley Oldstyle Medium" charset="0"/>
                <a:cs typeface="Times New Roman" panose="02020603050405020304" pitchFamily="18" charset="0"/>
              </a:rPr>
              <a:t>or </a:t>
            </a:r>
            <a:r>
              <a:rPr lang="en-US" b="1" dirty="0">
                <a:latin typeface="Calibri" panose="020F0502020204030204" pitchFamily="34" charset="0"/>
                <a:ea typeface="ITC Berkeley Oldstyle Medium" charset="0"/>
                <a:cs typeface="Times New Roman" panose="02020603050405020304" pitchFamily="18" charset="0"/>
              </a:rPr>
              <a:t>Simplex LP </a:t>
            </a:r>
            <a:r>
              <a:rPr lang="en-US" dirty="0">
                <a:latin typeface="Calibri" panose="020F0502020204030204" pitchFamily="34" charset="0"/>
                <a:ea typeface="ITC Berkeley Oldstyle Medium" charset="0"/>
                <a:cs typeface="Times New Roman" panose="02020603050405020304" pitchFamily="18" charset="0"/>
              </a:rPr>
              <a:t>depending upon the objective function</a:t>
            </a:r>
          </a:p>
          <a:p>
            <a:pPr marL="285750" indent="-285750" algn="just">
              <a:lnSpc>
                <a:spcPct val="15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Step 7 - Select </a:t>
            </a:r>
            <a:r>
              <a:rPr lang="en-US" b="1" dirty="0">
                <a:latin typeface="Calibri" panose="020F0502020204030204" pitchFamily="34" charset="0"/>
                <a:ea typeface="ITC Berkeley Oldstyle Medium" charset="0"/>
                <a:cs typeface="Times New Roman" panose="02020603050405020304" pitchFamily="18" charset="0"/>
              </a:rPr>
              <a:t>Solve</a:t>
            </a:r>
            <a:endParaRPr lang="en-US" dirty="0">
              <a:latin typeface="Calibri" panose="020F0502020204030204" pitchFamily="34" charset="0"/>
              <a:ea typeface="ITC Berkeley Oldstyle Medium" charset="0"/>
              <a:cs typeface="Times New Roman" panose="02020603050405020304" pitchFamily="18" charset="0"/>
            </a:endParaRPr>
          </a:p>
        </p:txBody>
      </p:sp>
      <p:pic>
        <p:nvPicPr>
          <p:cNvPr id="6" name="Picture 5">
            <a:extLst>
              <a:ext uri="{FF2B5EF4-FFF2-40B4-BE49-F238E27FC236}">
                <a16:creationId xmlns:a16="http://schemas.microsoft.com/office/drawing/2014/main" id="{C251DB15-ACD4-4FB9-86E2-864AC638FC99}"/>
              </a:ext>
            </a:extLst>
          </p:cNvPr>
          <p:cNvPicPr/>
          <p:nvPr/>
        </p:nvPicPr>
        <p:blipFill>
          <a:blip r:embed="rId3"/>
          <a:stretch>
            <a:fillRect/>
          </a:stretch>
        </p:blipFill>
        <p:spPr>
          <a:xfrm>
            <a:off x="5248230" y="3293385"/>
            <a:ext cx="4410675" cy="1500558"/>
          </a:xfrm>
          <a:prstGeom prst="rect">
            <a:avLst/>
          </a:prstGeom>
        </p:spPr>
      </p:pic>
    </p:spTree>
    <p:extLst>
      <p:ext uri="{BB962C8B-B14F-4D97-AF65-F5344CB8AC3E}">
        <p14:creationId xmlns:p14="http://schemas.microsoft.com/office/powerpoint/2010/main" val="332487013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Solver – Sensitivity Report</a:t>
            </a:r>
            <a:endParaRPr lang="en-US" sz="2933" dirty="0">
              <a:solidFill>
                <a:srgbClr val="C8102E"/>
              </a:solidFill>
            </a:endParaRPr>
          </a:p>
        </p:txBody>
      </p:sp>
      <p:cxnSp>
        <p:nvCxnSpPr>
          <p:cNvPr id="12" name="Straight Connector 11"/>
          <p:cNvCxnSpPr/>
          <p:nvPr/>
        </p:nvCxnSpPr>
        <p:spPr bwMode="auto">
          <a:xfrm>
            <a:off x="1016000" y="1295400"/>
            <a:ext cx="9956800"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sp>
        <p:nvSpPr>
          <p:cNvPr id="5" name="TextBox 4">
            <a:extLst>
              <a:ext uri="{FF2B5EF4-FFF2-40B4-BE49-F238E27FC236}">
                <a16:creationId xmlns:a16="http://schemas.microsoft.com/office/drawing/2014/main" id="{12ADAE02-3815-450D-B188-BDBE82668F60}"/>
              </a:ext>
            </a:extLst>
          </p:cNvPr>
          <p:cNvSpPr txBox="1"/>
          <p:nvPr/>
        </p:nvSpPr>
        <p:spPr>
          <a:xfrm>
            <a:off x="702173" y="1530100"/>
            <a:ext cx="10501446" cy="4619854"/>
          </a:xfrm>
          <a:prstGeom prst="rect">
            <a:avLst/>
          </a:prstGeom>
          <a:noFill/>
        </p:spPr>
        <p:txBody>
          <a:bodyPr wrap="square" rtlCol="0">
            <a:spAutoFit/>
          </a:bodyPr>
          <a:lstStyle/>
          <a:p>
            <a:pPr algn="just">
              <a:lnSpc>
                <a:spcPct val="150000"/>
              </a:lnSpc>
              <a:spcBef>
                <a:spcPts val="0"/>
              </a:spcBef>
            </a:pPr>
            <a:r>
              <a:rPr lang="en-US" dirty="0">
                <a:latin typeface="Calibri" panose="020F0502020204030204" pitchFamily="34" charset="0"/>
                <a:ea typeface="ITC Berkeley Oldstyle Medium" charset="0"/>
                <a:cs typeface="Times New Roman" panose="02020603050405020304" pitchFamily="18" charset="0"/>
              </a:rPr>
              <a:t>Continuing from step 7, now – </a:t>
            </a:r>
          </a:p>
          <a:p>
            <a:pPr marL="285750" indent="-285750" algn="just">
              <a:lnSpc>
                <a:spcPct val="150000"/>
              </a:lnSpc>
              <a:spcBef>
                <a:spcPts val="0"/>
              </a:spcBef>
              <a:buFont typeface="Arial" panose="020B0604020202020204" pitchFamily="34" charset="0"/>
              <a:buChar char="•"/>
            </a:pPr>
            <a:r>
              <a:rPr lang="en-US" b="1" dirty="0">
                <a:latin typeface="Calibri" panose="020F0502020204030204" pitchFamily="34" charset="0"/>
                <a:ea typeface="ITC Berkeley Oldstyle Medium" charset="0"/>
                <a:cs typeface="Times New Roman" panose="02020603050405020304" pitchFamily="18" charset="0"/>
              </a:rPr>
              <a:t>Step 8 </a:t>
            </a:r>
            <a:r>
              <a:rPr lang="en-US" dirty="0">
                <a:latin typeface="Calibri" panose="020F0502020204030204" pitchFamily="34" charset="0"/>
                <a:ea typeface="ITC Berkeley Oldstyle Medium" charset="0"/>
                <a:cs typeface="Times New Roman" panose="02020603050405020304" pitchFamily="18" charset="0"/>
              </a:rPr>
              <a:t>– This window will pop-up after selecting solve. Select “Sensitivity” in Reports section and click OK to view the sensitivity report.</a:t>
            </a:r>
          </a:p>
          <a:p>
            <a:pPr marL="285750" indent="-285750" algn="just">
              <a:lnSpc>
                <a:spcPct val="150000"/>
              </a:lnSpc>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lnSpc>
                <a:spcPct val="150000"/>
              </a:lnSpc>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lnSpc>
                <a:spcPct val="150000"/>
              </a:lnSpc>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lnSpc>
                <a:spcPct val="150000"/>
              </a:lnSpc>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lnSpc>
                <a:spcPct val="150000"/>
              </a:lnSpc>
              <a:spcBef>
                <a:spcPts val="0"/>
              </a:spcBef>
              <a:buFont typeface="Arial" panose="020B0604020202020204" pitchFamily="34" charset="0"/>
              <a:buChar char="•"/>
            </a:pPr>
            <a:endParaRPr lang="en-US" dirty="0">
              <a:latin typeface="Calibri" panose="020F0502020204030204" pitchFamily="34" charset="0"/>
              <a:ea typeface="ITC Berkeley Oldstyle Medium" charset="0"/>
              <a:cs typeface="Times New Roman" panose="02020603050405020304" pitchFamily="18" charset="0"/>
            </a:endParaRPr>
          </a:p>
          <a:p>
            <a:pPr marL="285750" indent="-285750" algn="just">
              <a:lnSpc>
                <a:spcPct val="150000"/>
              </a:lnSpc>
              <a:spcBef>
                <a:spcPts val="0"/>
              </a:spcBef>
              <a:buFont typeface="Arial" panose="020B0604020202020204" pitchFamily="34" charset="0"/>
              <a:buChar char="•"/>
            </a:pPr>
            <a:r>
              <a:rPr lang="en-US" dirty="0">
                <a:latin typeface="Calibri" panose="020F0502020204030204" pitchFamily="34" charset="0"/>
                <a:ea typeface="ITC Berkeley Oldstyle Medium" charset="0"/>
                <a:cs typeface="Times New Roman" panose="02020603050405020304" pitchFamily="18" charset="0"/>
              </a:rPr>
              <a:t>The sensitivity report given by the solver shows us all the values of decision variables as well as constraints. It also shows the value of Lagrange multiplier which is the LMP in our case. This Lagrangian multiplier is a dual variable.</a:t>
            </a:r>
          </a:p>
        </p:txBody>
      </p:sp>
      <p:pic>
        <p:nvPicPr>
          <p:cNvPr id="7" name="Picture 6">
            <a:extLst>
              <a:ext uri="{FF2B5EF4-FFF2-40B4-BE49-F238E27FC236}">
                <a16:creationId xmlns:a16="http://schemas.microsoft.com/office/drawing/2014/main" id="{10846E2B-F43C-4D65-A034-1D489D8F5799}"/>
              </a:ext>
            </a:extLst>
          </p:cNvPr>
          <p:cNvPicPr/>
          <p:nvPr/>
        </p:nvPicPr>
        <p:blipFill>
          <a:blip r:embed="rId3"/>
          <a:stretch>
            <a:fillRect/>
          </a:stretch>
        </p:blipFill>
        <p:spPr>
          <a:xfrm>
            <a:off x="4355977" y="2362626"/>
            <a:ext cx="4015666" cy="2591113"/>
          </a:xfrm>
          <a:prstGeom prst="rect">
            <a:avLst/>
          </a:prstGeom>
        </p:spPr>
      </p:pic>
    </p:spTree>
    <p:extLst>
      <p:ext uri="{BB962C8B-B14F-4D97-AF65-F5344CB8AC3E}">
        <p14:creationId xmlns:p14="http://schemas.microsoft.com/office/powerpoint/2010/main" val="50432192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Box 10"/>
          <p:cNvSpPr txBox="1"/>
          <p:nvPr/>
        </p:nvSpPr>
        <p:spPr>
          <a:xfrm>
            <a:off x="806027" y="619285"/>
            <a:ext cx="6807200" cy="543675"/>
          </a:xfrm>
          <a:prstGeom prst="rect">
            <a:avLst/>
          </a:prstGeom>
          <a:noFill/>
        </p:spPr>
        <p:txBody>
          <a:bodyPr wrap="square" rtlCol="0">
            <a:spAutoFit/>
          </a:bodyPr>
          <a:lstStyle/>
          <a:p>
            <a:r>
              <a:rPr lang="en-US" sz="2933" b="1" dirty="0">
                <a:solidFill>
                  <a:srgbClr val="C8102E"/>
                </a:solidFill>
                <a:latin typeface="Univers 75 Black" charset="0"/>
              </a:rPr>
              <a:t>Excel Solver – Output</a:t>
            </a:r>
            <a:endParaRPr lang="en-US" sz="2933" dirty="0">
              <a:solidFill>
                <a:srgbClr val="C8102E"/>
              </a:solidFill>
            </a:endParaRPr>
          </a:p>
        </p:txBody>
      </p:sp>
      <p:cxnSp>
        <p:nvCxnSpPr>
          <p:cNvPr id="12" name="Straight Connector 11"/>
          <p:cNvCxnSpPr>
            <a:cxnSpLocks/>
          </p:cNvCxnSpPr>
          <p:nvPr/>
        </p:nvCxnSpPr>
        <p:spPr bwMode="auto">
          <a:xfrm>
            <a:off x="1016000" y="1295400"/>
            <a:ext cx="4603565" cy="0"/>
          </a:xfrm>
          <a:prstGeom prst="line">
            <a:avLst/>
          </a:prstGeom>
          <a:solidFill>
            <a:schemeClr val="accent1"/>
          </a:solidFill>
          <a:ln w="12700" cap="flat" cmpd="sng" algn="ctr">
            <a:solidFill>
              <a:srgbClr val="F1BE48"/>
            </a:solidFill>
            <a:prstDash val="solid"/>
            <a:round/>
            <a:headEnd type="none" w="med" len="med"/>
            <a:tailEnd type="none" w="med" len="med"/>
          </a:ln>
          <a:effectLst/>
        </p:spPr>
      </p:cxnSp>
      <p:pic>
        <p:nvPicPr>
          <p:cNvPr id="8" name="Picture 7">
            <a:extLst>
              <a:ext uri="{FF2B5EF4-FFF2-40B4-BE49-F238E27FC236}">
                <a16:creationId xmlns:a16="http://schemas.microsoft.com/office/drawing/2014/main" id="{044DE2F2-F609-4489-91DD-0E9061DF1749}"/>
              </a:ext>
            </a:extLst>
          </p:cNvPr>
          <p:cNvPicPr/>
          <p:nvPr/>
        </p:nvPicPr>
        <p:blipFill>
          <a:blip r:embed="rId3"/>
          <a:stretch>
            <a:fillRect/>
          </a:stretch>
        </p:blipFill>
        <p:spPr>
          <a:xfrm>
            <a:off x="5973415" y="239694"/>
            <a:ext cx="5365210" cy="6479543"/>
          </a:xfrm>
          <a:prstGeom prst="rect">
            <a:avLst/>
          </a:prstGeom>
        </p:spPr>
      </p:pic>
      <p:pic>
        <p:nvPicPr>
          <p:cNvPr id="9" name="Picture 8">
            <a:extLst>
              <a:ext uri="{FF2B5EF4-FFF2-40B4-BE49-F238E27FC236}">
                <a16:creationId xmlns:a16="http://schemas.microsoft.com/office/drawing/2014/main" id="{A191B7DA-79C2-4228-9735-C62FAE36553A}"/>
              </a:ext>
            </a:extLst>
          </p:cNvPr>
          <p:cNvPicPr/>
          <p:nvPr/>
        </p:nvPicPr>
        <p:blipFill>
          <a:blip r:embed="rId4"/>
          <a:stretch>
            <a:fillRect/>
          </a:stretch>
        </p:blipFill>
        <p:spPr>
          <a:xfrm>
            <a:off x="1013041" y="3037161"/>
            <a:ext cx="4340860" cy="3589020"/>
          </a:xfrm>
          <a:prstGeom prst="rect">
            <a:avLst/>
          </a:prstGeom>
        </p:spPr>
      </p:pic>
      <p:sp>
        <p:nvSpPr>
          <p:cNvPr id="3" name="TextBox 2">
            <a:extLst>
              <a:ext uri="{FF2B5EF4-FFF2-40B4-BE49-F238E27FC236}">
                <a16:creationId xmlns:a16="http://schemas.microsoft.com/office/drawing/2014/main" id="{DE9B9715-5414-4534-994F-18831BD9B51D}"/>
              </a:ext>
            </a:extLst>
          </p:cNvPr>
          <p:cNvSpPr txBox="1"/>
          <p:nvPr/>
        </p:nvSpPr>
        <p:spPr>
          <a:xfrm>
            <a:off x="942020" y="2526510"/>
            <a:ext cx="3558959" cy="369332"/>
          </a:xfrm>
          <a:prstGeom prst="rect">
            <a:avLst/>
          </a:prstGeom>
          <a:noFill/>
        </p:spPr>
        <p:txBody>
          <a:bodyPr wrap="square" rtlCol="0">
            <a:spAutoFit/>
          </a:bodyPr>
          <a:lstStyle/>
          <a:p>
            <a:r>
              <a:rPr lang="en-US" b="1" dirty="0"/>
              <a:t>Sensitivity Report - </a:t>
            </a:r>
          </a:p>
        </p:txBody>
      </p:sp>
      <p:sp>
        <p:nvSpPr>
          <p:cNvPr id="10" name="Rectangle 9">
            <a:extLst>
              <a:ext uri="{FF2B5EF4-FFF2-40B4-BE49-F238E27FC236}">
                <a16:creationId xmlns:a16="http://schemas.microsoft.com/office/drawing/2014/main" id="{8F08E4A7-7785-45B9-8A18-AEE95CCDA605}"/>
              </a:ext>
            </a:extLst>
          </p:cNvPr>
          <p:cNvSpPr/>
          <p:nvPr/>
        </p:nvSpPr>
        <p:spPr>
          <a:xfrm>
            <a:off x="4425630" y="5497622"/>
            <a:ext cx="901637" cy="741093"/>
          </a:xfrm>
          <a:prstGeom prst="rect">
            <a:avLst/>
          </a:prstGeom>
          <a:noFill/>
          <a:ln w="28575">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16113734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2316</TotalTime>
  <Words>854</Words>
  <Application>Microsoft Office PowerPoint</Application>
  <PresentationFormat>Widescreen</PresentationFormat>
  <Paragraphs>101</Paragraphs>
  <Slides>13</Slides>
  <Notes>13</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Calibri Light</vt:lpstr>
      <vt:lpstr>ITC Berkeley Oldstyle Book</vt:lpstr>
      <vt:lpstr>Times</vt:lpstr>
      <vt:lpstr>Univers 57 Condensed</vt:lpstr>
      <vt:lpstr>Univers 75 Black</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Excel Solver</dc:title>
  <dc:creator>Jay Sandeep Ghodke</dc:creator>
  <cp:lastModifiedBy>Jay Sandeep Ghodke</cp:lastModifiedBy>
  <cp:revision>2</cp:revision>
  <dcterms:created xsi:type="dcterms:W3CDTF">2021-08-09T23:59:12Z</dcterms:created>
  <dcterms:modified xsi:type="dcterms:W3CDTF">2021-08-11T14:36:08Z</dcterms:modified>
</cp:coreProperties>
</file>