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8"/>
  </p:notesMasterIdLst>
  <p:handoutMasterIdLst>
    <p:handoutMasterId r:id="rId39"/>
  </p:handoutMasterIdLst>
  <p:sldIdLst>
    <p:sldId id="256" r:id="rId2"/>
    <p:sldId id="267" r:id="rId3"/>
    <p:sldId id="269" r:id="rId4"/>
    <p:sldId id="268" r:id="rId5"/>
    <p:sldId id="270" r:id="rId6"/>
    <p:sldId id="271" r:id="rId7"/>
    <p:sldId id="274" r:id="rId8"/>
    <p:sldId id="272" r:id="rId9"/>
    <p:sldId id="273" r:id="rId10"/>
    <p:sldId id="257" r:id="rId11"/>
    <p:sldId id="258" r:id="rId12"/>
    <p:sldId id="259" r:id="rId13"/>
    <p:sldId id="260" r:id="rId14"/>
    <p:sldId id="275" r:id="rId15"/>
    <p:sldId id="289" r:id="rId16"/>
    <p:sldId id="288" r:id="rId17"/>
    <p:sldId id="287" r:id="rId18"/>
    <p:sldId id="312" r:id="rId19"/>
    <p:sldId id="302" r:id="rId20"/>
    <p:sldId id="290" r:id="rId21"/>
    <p:sldId id="276" r:id="rId22"/>
    <p:sldId id="277" r:id="rId23"/>
    <p:sldId id="278" r:id="rId24"/>
    <p:sldId id="279" r:id="rId25"/>
    <p:sldId id="262" r:id="rId26"/>
    <p:sldId id="280" r:id="rId27"/>
    <p:sldId id="281" r:id="rId28"/>
    <p:sldId id="282" r:id="rId29"/>
    <p:sldId id="286" r:id="rId30"/>
    <p:sldId id="284" r:id="rId31"/>
    <p:sldId id="285" r:id="rId32"/>
    <p:sldId id="283" r:id="rId33"/>
    <p:sldId id="305" r:id="rId34"/>
    <p:sldId id="306" r:id="rId35"/>
    <p:sldId id="311" r:id="rId36"/>
    <p:sldId id="261" r:id="rId37"/>
  </p:sldIdLst>
  <p:sldSz cx="12192000" cy="6858000"/>
  <p:notesSz cx="7053263" cy="93091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1126"/>
    <a:srgbClr val="7A6E67"/>
    <a:srgbClr val="F2BF49"/>
    <a:srgbClr val="ADA0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34" autoAdjust="0"/>
    <p:restoredTop sz="88407" autoAdjust="0"/>
  </p:normalViewPr>
  <p:slideViewPr>
    <p:cSldViewPr>
      <p:cViewPr varScale="1">
        <p:scale>
          <a:sx n="72" d="100"/>
          <a:sy n="72" d="100"/>
        </p:scale>
        <p:origin x="1075" y="6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B755A0C9-E830-1241-BEA3-6925DA004ECF}" type="datetimeFigureOut">
              <a:rPr lang="en-US" smtClean="0"/>
              <a:pPr/>
              <a:t>8/11/2021</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A8984522-76EF-EF4D-8870-07F3436BA4E0}" type="slidenum">
              <a:rPr lang="en-US" smtClean="0"/>
              <a:pPr/>
              <a:t>‹#›</a:t>
            </a:fld>
            <a:endParaRPr lang="en-US"/>
          </a:p>
        </p:txBody>
      </p:sp>
    </p:spTree>
    <p:extLst>
      <p:ext uri="{BB962C8B-B14F-4D97-AF65-F5344CB8AC3E}">
        <p14:creationId xmlns:p14="http://schemas.microsoft.com/office/powerpoint/2010/main" val="31663645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A6845082-6AF3-024B-A14D-C5AD8123919E}" type="datetimeFigureOut">
              <a:rPr lang="en-US" smtClean="0"/>
              <a:pPr/>
              <a:t>8/11/2021</a:t>
            </a:fld>
            <a:endParaRPr lang="en-US"/>
          </a:p>
        </p:txBody>
      </p:sp>
      <p:sp>
        <p:nvSpPr>
          <p:cNvPr id="4" name="Slide Image Placeholder 3"/>
          <p:cNvSpPr>
            <a:spLocks noGrp="1" noRot="1" noChangeAspect="1"/>
          </p:cNvSpPr>
          <p:nvPr>
            <p:ph type="sldImg" idx="2"/>
          </p:nvPr>
        </p:nvSpPr>
        <p:spPr>
          <a:xfrm>
            <a:off x="425450" y="698500"/>
            <a:ext cx="62039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24A6D18E-8B09-B24B-9169-4FC527B8D84F}" type="slidenum">
              <a:rPr lang="en-US" smtClean="0"/>
              <a:pPr/>
              <a:t>‹#›</a:t>
            </a:fld>
            <a:endParaRPr lang="en-US"/>
          </a:p>
        </p:txBody>
      </p:sp>
    </p:spTree>
    <p:extLst>
      <p:ext uri="{BB962C8B-B14F-4D97-AF65-F5344CB8AC3E}">
        <p14:creationId xmlns:p14="http://schemas.microsoft.com/office/powerpoint/2010/main" val="1085827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12192000" cy="1828800"/>
          </a:xfrm>
          <a:prstGeom prst="rect">
            <a:avLst/>
          </a:prstGeom>
          <a:solidFill>
            <a:srgbClr val="CE1126"/>
          </a:solidFill>
          <a:ln w="9525">
            <a:noFill/>
            <a:miter lim="800000"/>
            <a:headEnd/>
            <a:tailEnd/>
          </a:ln>
          <a:effectLst/>
        </p:spPr>
        <p:txBody>
          <a:bodyPr wrap="none" anchor="ctr">
            <a:prstTxWarp prst="textNoShape">
              <a:avLst/>
            </a:prstTxWarp>
          </a:bodyPr>
          <a:lstStyle/>
          <a:p>
            <a:endParaRPr lang="en-US" sz="2400"/>
          </a:p>
        </p:txBody>
      </p:sp>
      <p:sp>
        <p:nvSpPr>
          <p:cNvPr id="3076" name="Rectangle 4"/>
          <p:cNvSpPr>
            <a:spLocks noGrp="1" noChangeArrowheads="1"/>
          </p:cNvSpPr>
          <p:nvPr>
            <p:ph type="ctrTitle"/>
          </p:nvPr>
        </p:nvSpPr>
        <p:spPr>
          <a:xfrm>
            <a:off x="711200" y="2514600"/>
            <a:ext cx="8839200" cy="1066800"/>
          </a:xfrm>
        </p:spPr>
        <p:txBody>
          <a:bodyPr anchor="b"/>
          <a:lstStyle>
            <a:lvl1pPr>
              <a:defRPr>
                <a:solidFill>
                  <a:srgbClr val="F2BF49"/>
                </a:solidFill>
              </a:defRPr>
            </a:lvl1pPr>
          </a:lstStyle>
          <a:p>
            <a:r>
              <a:rPr lang="en-US"/>
              <a:t>Click to edit Master title style</a:t>
            </a:r>
          </a:p>
        </p:txBody>
      </p:sp>
      <p:sp>
        <p:nvSpPr>
          <p:cNvPr id="3077" name="Rectangle 5"/>
          <p:cNvSpPr>
            <a:spLocks noGrp="1" noChangeArrowheads="1"/>
          </p:cNvSpPr>
          <p:nvPr>
            <p:ph type="subTitle" idx="1"/>
          </p:nvPr>
        </p:nvSpPr>
        <p:spPr>
          <a:xfrm>
            <a:off x="711200" y="3581400"/>
            <a:ext cx="8331200" cy="1752600"/>
          </a:xfrm>
        </p:spPr>
        <p:txBody>
          <a:bodyPr/>
          <a:lstStyle>
            <a:lvl1pPr marL="0" indent="0">
              <a:buFont typeface="Times" charset="0"/>
              <a:buNone/>
              <a:defRPr sz="2400"/>
            </a:lvl1pPr>
          </a:lstStyle>
          <a:p>
            <a:r>
              <a:rPr lang="en-US"/>
              <a:t>Click to edit Master subtitle style</a:t>
            </a:r>
          </a:p>
        </p:txBody>
      </p:sp>
      <p:sp>
        <p:nvSpPr>
          <p:cNvPr id="3078" name="Text Box 6"/>
          <p:cNvSpPr txBox="1">
            <a:spLocks noChangeArrowheads="1"/>
          </p:cNvSpPr>
          <p:nvPr/>
        </p:nvSpPr>
        <p:spPr bwMode="auto">
          <a:xfrm>
            <a:off x="283634" y="3489325"/>
            <a:ext cx="184731" cy="461665"/>
          </a:xfrm>
          <a:prstGeom prst="rect">
            <a:avLst/>
          </a:prstGeom>
          <a:noFill/>
          <a:ln w="9525">
            <a:noFill/>
            <a:miter lim="800000"/>
            <a:headEnd/>
            <a:tailEnd/>
          </a:ln>
          <a:effectLst/>
        </p:spPr>
        <p:txBody>
          <a:bodyPr wrap="none">
            <a:prstTxWarp prst="textNoShape">
              <a:avLst/>
            </a:prstTxWarp>
            <a:spAutoFit/>
          </a:bodyPr>
          <a:lstStyle/>
          <a:p>
            <a:endParaRPr lang="en-US" sz="2400"/>
          </a:p>
        </p:txBody>
      </p:sp>
      <p:sp>
        <p:nvSpPr>
          <p:cNvPr id="9"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
        <p:nvSpPr>
          <p:cNvPr id="11" name="Text Box 7">
            <a:extLst>
              <a:ext uri="{FF2B5EF4-FFF2-40B4-BE49-F238E27FC236}">
                <a16:creationId xmlns:a16="http://schemas.microsoft.com/office/drawing/2014/main" id="{AE4AC393-52D2-42BE-9C2E-00DB3B834DDF}"/>
              </a:ext>
            </a:extLst>
          </p:cNvPr>
          <p:cNvSpPr txBox="1">
            <a:spLocks noChangeArrowheads="1"/>
          </p:cNvSpPr>
          <p:nvPr userDrawn="1"/>
        </p:nvSpPr>
        <p:spPr bwMode="auto">
          <a:xfrm>
            <a:off x="381000" y="1138490"/>
            <a:ext cx="7677615" cy="430887"/>
          </a:xfrm>
          <a:prstGeom prst="rect">
            <a:avLst/>
          </a:prstGeom>
          <a:noFill/>
          <a:ln w="9525">
            <a:noFill/>
            <a:miter lim="800000"/>
            <a:headEnd/>
            <a:tailEnd/>
          </a:ln>
          <a:effectLst/>
        </p:spPr>
        <p:txBody>
          <a:bodyPr wrap="none">
            <a:prstTxWarp prst="textNoShape">
              <a:avLst/>
            </a:prstTxWarp>
            <a:spAutoFit/>
          </a:bodyPr>
          <a:lstStyle/>
          <a:p>
            <a:r>
              <a:rPr lang="en-US" sz="2200" dirty="0">
                <a:solidFill>
                  <a:schemeClr val="bg1"/>
                </a:solidFill>
                <a:latin typeface="Univers 65 Bold" charset="0"/>
              </a:rPr>
              <a:t>Department of Industrial and Manufacturing Systems Engineering</a:t>
            </a:r>
          </a:p>
        </p:txBody>
      </p:sp>
      <p:pic>
        <p:nvPicPr>
          <p:cNvPr id="12" name="Picture 11" descr="ISU LEFT white.eps">
            <a:extLst>
              <a:ext uri="{FF2B5EF4-FFF2-40B4-BE49-F238E27FC236}">
                <a16:creationId xmlns:a16="http://schemas.microsoft.com/office/drawing/2014/main" id="{67C00B8A-E7E8-4487-B173-C6B9486E75E0}"/>
              </a:ext>
            </a:extLst>
          </p:cNvPr>
          <p:cNvPicPr>
            <a:picLocks noChangeAspect="1"/>
          </p:cNvPicPr>
          <p:nvPr userDrawn="1"/>
        </p:nvPicPr>
        <p:blipFill>
          <a:blip r:embed="rId2"/>
          <a:srcRect b="38235"/>
          <a:stretch>
            <a:fillRect/>
          </a:stretch>
        </p:blipFill>
        <p:spPr bwMode="auto">
          <a:xfrm>
            <a:off x="512936" y="355479"/>
            <a:ext cx="6735183" cy="5544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0600" y="152400"/>
            <a:ext cx="26670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52400"/>
            <a:ext cx="77978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347200" y="5713943"/>
            <a:ext cx="2844800" cy="365125"/>
          </a:xfrm>
          <a:prstGeom prst="rect">
            <a:avLst/>
          </a:prstGeom>
        </p:spPr>
        <p:txBody>
          <a:bodyPr vert="horz" lIns="91440" tIns="45720" rIns="91440" bIns="45720" rtlCol="0" anchor="ctr"/>
          <a:lstStyle>
            <a:lvl1pPr algn="r">
              <a:defRPr sz="1800">
                <a:solidFill>
                  <a:schemeClr val="tx1"/>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6"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17600" y="1066800"/>
            <a:ext cx="4978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99200" y="1066800"/>
            <a:ext cx="4978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9347200" y="5715000"/>
            <a:ext cx="2844800" cy="365125"/>
          </a:xfrm>
          <a:prstGeom prst="rect">
            <a:avLst/>
          </a:prstGeom>
        </p:spPr>
        <p:txBody>
          <a:bodyPr vert="horz" lIns="91440" tIns="45720" rIns="91440" bIns="45720" rtlCol="0" anchor="ctr"/>
          <a:lstStyle>
            <a:lvl1pPr algn="r">
              <a:defRPr sz="1800">
                <a:solidFill>
                  <a:schemeClr val="tx1"/>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4"/>
          </p:nvPr>
        </p:nvSpPr>
        <p:spPr>
          <a:xfrm>
            <a:off x="8737600" y="571500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A9A4E-4C82-4D44-9372-C31BB381809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userDrawn="1"/>
        </p:nvSpPr>
        <p:spPr bwMode="auto">
          <a:xfrm>
            <a:off x="0" y="6096000"/>
            <a:ext cx="12192000" cy="762000"/>
          </a:xfrm>
          <a:prstGeom prst="rect">
            <a:avLst/>
          </a:prstGeom>
          <a:solidFill>
            <a:srgbClr val="CE1126"/>
          </a:solidFill>
          <a:ln w="9525">
            <a:noFill/>
            <a:miter lim="800000"/>
            <a:headEnd/>
            <a:tailEnd/>
          </a:ln>
          <a:effectLst/>
        </p:spPr>
        <p:txBody>
          <a:bodyPr wrap="none" anchor="ctr">
            <a:prstTxWarp prst="textNoShape">
              <a:avLst/>
            </a:prstTxWarp>
          </a:bodyPr>
          <a:lstStyle/>
          <a:p>
            <a:endParaRPr lang="en-US" sz="2400"/>
          </a:p>
        </p:txBody>
      </p:sp>
      <p:sp>
        <p:nvSpPr>
          <p:cNvPr id="1026" name="Rectangle 2"/>
          <p:cNvSpPr>
            <a:spLocks noGrp="1" noChangeArrowheads="1"/>
          </p:cNvSpPr>
          <p:nvPr>
            <p:ph type="title"/>
          </p:nvPr>
        </p:nvSpPr>
        <p:spPr bwMode="auto">
          <a:xfrm>
            <a:off x="609600" y="1524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1143000" y="1327638"/>
            <a:ext cx="10160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5" name="Text Box 11"/>
          <p:cNvSpPr txBox="1">
            <a:spLocks noChangeArrowheads="1"/>
          </p:cNvSpPr>
          <p:nvPr/>
        </p:nvSpPr>
        <p:spPr bwMode="auto">
          <a:xfrm>
            <a:off x="283634" y="3489325"/>
            <a:ext cx="184731" cy="461665"/>
          </a:xfrm>
          <a:prstGeom prst="rect">
            <a:avLst/>
          </a:prstGeom>
          <a:noFill/>
          <a:ln w="9525">
            <a:noFill/>
            <a:miter lim="800000"/>
            <a:headEnd/>
            <a:tailEnd/>
          </a:ln>
          <a:effectLst/>
        </p:spPr>
        <p:txBody>
          <a:bodyPr wrap="none">
            <a:prstTxWarp prst="textNoShape">
              <a:avLst/>
            </a:prstTxWarp>
            <a:spAutoFit/>
          </a:bodyPr>
          <a:lstStyle/>
          <a:p>
            <a:endParaRPr lang="en-US" sz="2400"/>
          </a:p>
        </p:txBody>
      </p:sp>
      <p:sp>
        <p:nvSpPr>
          <p:cNvPr id="9" name="Slide Number Placeholder 5"/>
          <p:cNvSpPr>
            <a:spLocks noGrp="1"/>
          </p:cNvSpPr>
          <p:nvPr>
            <p:ph type="sldNum" sz="quarter" idx="4"/>
          </p:nvPr>
        </p:nvSpPr>
        <p:spPr>
          <a:xfrm>
            <a:off x="9332789" y="5739343"/>
            <a:ext cx="2844800" cy="365125"/>
          </a:xfrm>
          <a:prstGeom prst="rect">
            <a:avLst/>
          </a:prstGeom>
        </p:spPr>
        <p:txBody>
          <a:bodyPr vert="horz" lIns="91440" tIns="45720" rIns="91440" bIns="45720" rtlCol="0" anchor="ctr"/>
          <a:lstStyle>
            <a:lvl1pPr algn="r">
              <a:defRPr sz="1800">
                <a:solidFill>
                  <a:schemeClr val="tx1"/>
                </a:solidFill>
                <a:latin typeface="+mj-lt"/>
              </a:defRPr>
            </a:lvl1pPr>
          </a:lstStyle>
          <a:p>
            <a:fld id="{179A9A4E-4C82-4D44-9372-C31BB3818094}" type="slidenum">
              <a:rPr lang="en-US" smtClean="0"/>
              <a:pPr/>
              <a:t>‹#›</a:t>
            </a:fld>
            <a:endParaRPr lang="en-US" dirty="0"/>
          </a:p>
        </p:txBody>
      </p:sp>
      <p:sp>
        <p:nvSpPr>
          <p:cNvPr id="10" name="Text Box 12">
            <a:extLst>
              <a:ext uri="{FF2B5EF4-FFF2-40B4-BE49-F238E27FC236}">
                <a16:creationId xmlns:a16="http://schemas.microsoft.com/office/drawing/2014/main" id="{4EA2BB94-57EC-4C1E-A5B9-DBFAC3A976DE}"/>
              </a:ext>
            </a:extLst>
          </p:cNvPr>
          <p:cNvSpPr txBox="1">
            <a:spLocks noChangeArrowheads="1"/>
          </p:cNvSpPr>
          <p:nvPr userDrawn="1"/>
        </p:nvSpPr>
        <p:spPr bwMode="auto">
          <a:xfrm>
            <a:off x="6667394" y="6347429"/>
            <a:ext cx="5415457" cy="400110"/>
          </a:xfrm>
          <a:prstGeom prst="rect">
            <a:avLst/>
          </a:prstGeom>
          <a:noFill/>
          <a:ln w="9525">
            <a:noFill/>
            <a:miter lim="800000"/>
            <a:headEnd/>
            <a:tailEnd/>
          </a:ln>
          <a:effectLst/>
        </p:spPr>
        <p:txBody>
          <a:bodyPr wrap="none">
            <a:prstTxWarp prst="textNoShape">
              <a:avLst/>
            </a:prstTxWarp>
            <a:spAutoFit/>
          </a:bodyPr>
          <a:lstStyle/>
          <a:p>
            <a:pPr algn="r"/>
            <a:r>
              <a:rPr lang="en-US" sz="2000" dirty="0">
                <a:solidFill>
                  <a:schemeClr val="bg1"/>
                </a:solidFill>
                <a:latin typeface="Univers 65 Bold" charset="0"/>
              </a:rPr>
              <a:t>Industrial and Manufacturing Systems Engineering</a:t>
            </a:r>
          </a:p>
        </p:txBody>
      </p:sp>
      <p:pic>
        <p:nvPicPr>
          <p:cNvPr id="11" name="Picture 10" descr="ISU LEFT white.eps">
            <a:extLst>
              <a:ext uri="{FF2B5EF4-FFF2-40B4-BE49-F238E27FC236}">
                <a16:creationId xmlns:a16="http://schemas.microsoft.com/office/drawing/2014/main" id="{32157B50-11E4-4879-8953-8B4A9E58D20A}"/>
              </a:ext>
            </a:extLst>
          </p:cNvPr>
          <p:cNvPicPr>
            <a:picLocks noChangeAspect="1"/>
          </p:cNvPicPr>
          <p:nvPr userDrawn="1"/>
        </p:nvPicPr>
        <p:blipFill>
          <a:blip r:embed="rId13"/>
          <a:srcRect b="38235"/>
          <a:stretch>
            <a:fillRect/>
          </a:stretch>
        </p:blipFill>
        <p:spPr bwMode="auto">
          <a:xfrm>
            <a:off x="476832" y="6365925"/>
            <a:ext cx="3886400" cy="32005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500">
          <a:solidFill>
            <a:srgbClr val="CE1126"/>
          </a:solidFill>
          <a:latin typeface="+mj-lt"/>
          <a:ea typeface="+mj-ea"/>
          <a:cs typeface="+mj-cs"/>
        </a:defRPr>
      </a:lvl1pPr>
      <a:lvl2pPr algn="l" rtl="0" fontAlgn="base">
        <a:spcBef>
          <a:spcPct val="0"/>
        </a:spcBef>
        <a:spcAft>
          <a:spcPct val="0"/>
        </a:spcAft>
        <a:defRPr sz="3500">
          <a:solidFill>
            <a:srgbClr val="CE1126"/>
          </a:solidFill>
          <a:latin typeface="Univers 67 CondensedBold" charset="0"/>
        </a:defRPr>
      </a:lvl2pPr>
      <a:lvl3pPr algn="l" rtl="0" fontAlgn="base">
        <a:spcBef>
          <a:spcPct val="0"/>
        </a:spcBef>
        <a:spcAft>
          <a:spcPct val="0"/>
        </a:spcAft>
        <a:defRPr sz="3500">
          <a:solidFill>
            <a:srgbClr val="CE1126"/>
          </a:solidFill>
          <a:latin typeface="Univers 67 CondensedBold" charset="0"/>
        </a:defRPr>
      </a:lvl3pPr>
      <a:lvl4pPr algn="l" rtl="0" fontAlgn="base">
        <a:spcBef>
          <a:spcPct val="0"/>
        </a:spcBef>
        <a:spcAft>
          <a:spcPct val="0"/>
        </a:spcAft>
        <a:defRPr sz="3500">
          <a:solidFill>
            <a:srgbClr val="CE1126"/>
          </a:solidFill>
          <a:latin typeface="Univers 67 CondensedBold" charset="0"/>
        </a:defRPr>
      </a:lvl4pPr>
      <a:lvl5pPr algn="l" rtl="0" fontAlgn="base">
        <a:spcBef>
          <a:spcPct val="0"/>
        </a:spcBef>
        <a:spcAft>
          <a:spcPct val="0"/>
        </a:spcAft>
        <a:defRPr sz="3500">
          <a:solidFill>
            <a:srgbClr val="CE1126"/>
          </a:solidFill>
          <a:latin typeface="Univers 67 CondensedBold" charset="0"/>
        </a:defRPr>
      </a:lvl5pPr>
      <a:lvl6pPr marL="457200" algn="l" rtl="0" fontAlgn="base">
        <a:spcBef>
          <a:spcPct val="0"/>
        </a:spcBef>
        <a:spcAft>
          <a:spcPct val="0"/>
        </a:spcAft>
        <a:defRPr sz="3500">
          <a:solidFill>
            <a:srgbClr val="CE1126"/>
          </a:solidFill>
          <a:latin typeface="Univers 67 CondensedBold" charset="0"/>
        </a:defRPr>
      </a:lvl6pPr>
      <a:lvl7pPr marL="914400" algn="l" rtl="0" fontAlgn="base">
        <a:spcBef>
          <a:spcPct val="0"/>
        </a:spcBef>
        <a:spcAft>
          <a:spcPct val="0"/>
        </a:spcAft>
        <a:defRPr sz="3500">
          <a:solidFill>
            <a:srgbClr val="CE1126"/>
          </a:solidFill>
          <a:latin typeface="Univers 67 CondensedBold" charset="0"/>
        </a:defRPr>
      </a:lvl7pPr>
      <a:lvl8pPr marL="1371600" algn="l" rtl="0" fontAlgn="base">
        <a:spcBef>
          <a:spcPct val="0"/>
        </a:spcBef>
        <a:spcAft>
          <a:spcPct val="0"/>
        </a:spcAft>
        <a:defRPr sz="3500">
          <a:solidFill>
            <a:srgbClr val="CE1126"/>
          </a:solidFill>
          <a:latin typeface="Univers 67 CondensedBold" charset="0"/>
        </a:defRPr>
      </a:lvl8pPr>
      <a:lvl9pPr marL="1828800" algn="l" rtl="0" fontAlgn="base">
        <a:spcBef>
          <a:spcPct val="0"/>
        </a:spcBef>
        <a:spcAft>
          <a:spcPct val="0"/>
        </a:spcAft>
        <a:defRPr sz="3500">
          <a:solidFill>
            <a:srgbClr val="CE1126"/>
          </a:solidFill>
          <a:latin typeface="Univers 67 CondensedBold" charset="0"/>
        </a:defRPr>
      </a:lvl9pPr>
    </p:titleStyle>
    <p:bodyStyle>
      <a:lvl1pPr marL="342900" indent="-342900" algn="l" rtl="0" fontAlgn="base">
        <a:spcBef>
          <a:spcPct val="20000"/>
        </a:spcBef>
        <a:spcAft>
          <a:spcPct val="0"/>
        </a:spcAft>
        <a:buClr>
          <a:srgbClr val="CE1126"/>
        </a:buClr>
        <a:buSzPct val="80000"/>
        <a:buFont typeface="Times" charset="0"/>
        <a:buChar char="•"/>
        <a:defRPr sz="2600">
          <a:solidFill>
            <a:schemeClr val="tx1"/>
          </a:solidFill>
          <a:latin typeface="+mn-lt"/>
          <a:ea typeface="+mn-ea"/>
          <a:cs typeface="+mn-cs"/>
        </a:defRPr>
      </a:lvl1pPr>
      <a:lvl2pPr marL="742950" indent="-285750" algn="l" rtl="0" fontAlgn="base">
        <a:spcBef>
          <a:spcPct val="20000"/>
        </a:spcBef>
        <a:spcAft>
          <a:spcPct val="0"/>
        </a:spcAft>
        <a:buClr>
          <a:srgbClr val="CE1126"/>
        </a:buClr>
        <a:buSzPct val="80000"/>
        <a:buFont typeface="Times" charset="0"/>
        <a:buChar char="•"/>
        <a:defRPr sz="2600">
          <a:solidFill>
            <a:schemeClr val="tx1"/>
          </a:solidFill>
          <a:latin typeface="+mn-lt"/>
          <a:ea typeface="Geneva" charset="-128"/>
        </a:defRPr>
      </a:lvl2pPr>
      <a:lvl3pPr marL="1143000" indent="-228600" algn="l" rtl="0" fontAlgn="base">
        <a:spcBef>
          <a:spcPct val="20000"/>
        </a:spcBef>
        <a:spcAft>
          <a:spcPct val="0"/>
        </a:spcAft>
        <a:buClr>
          <a:srgbClr val="CE1126"/>
        </a:buClr>
        <a:buSzPct val="80000"/>
        <a:buFont typeface="Times" charset="0"/>
        <a:buChar char="•"/>
        <a:defRPr sz="2600">
          <a:solidFill>
            <a:schemeClr val="tx1"/>
          </a:solidFill>
          <a:latin typeface="+mn-lt"/>
          <a:ea typeface="Geneva" charset="-128"/>
        </a:defRPr>
      </a:lvl3pPr>
      <a:lvl4pPr marL="1600200" indent="-228600" algn="l" rtl="0" fontAlgn="base">
        <a:spcBef>
          <a:spcPct val="20000"/>
        </a:spcBef>
        <a:spcAft>
          <a:spcPct val="0"/>
        </a:spcAft>
        <a:buClr>
          <a:srgbClr val="CE1126"/>
        </a:buClr>
        <a:buSzPct val="80000"/>
        <a:buFont typeface="Times" charset="0"/>
        <a:buChar char="•"/>
        <a:defRPr sz="2600">
          <a:solidFill>
            <a:schemeClr val="tx1"/>
          </a:solidFill>
          <a:latin typeface="+mn-lt"/>
          <a:ea typeface="Geneva" charset="-128"/>
        </a:defRPr>
      </a:lvl4pPr>
      <a:lvl5pPr marL="2057400" indent="-228600" algn="l" rtl="0" fontAlgn="base">
        <a:spcBef>
          <a:spcPct val="20000"/>
        </a:spcBef>
        <a:spcAft>
          <a:spcPct val="0"/>
        </a:spcAft>
        <a:buClr>
          <a:srgbClr val="CE1126"/>
        </a:buClr>
        <a:buSzPct val="80000"/>
        <a:buFont typeface="Times" charset="0"/>
        <a:buChar char="•"/>
        <a:defRPr sz="2600">
          <a:solidFill>
            <a:schemeClr val="tx1"/>
          </a:solidFill>
          <a:latin typeface="+mn-lt"/>
          <a:ea typeface="Geneva" charset="-128"/>
        </a:defRPr>
      </a:lvl5pPr>
      <a:lvl6pPr marL="25146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6pPr>
      <a:lvl7pPr marL="29718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7pPr>
      <a:lvl8pPr marL="34290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8pPr>
      <a:lvl9pPr marL="3886200" indent="-228600" algn="l" rtl="0" fontAlgn="base">
        <a:spcBef>
          <a:spcPct val="20000"/>
        </a:spcBef>
        <a:spcAft>
          <a:spcPct val="0"/>
        </a:spcAft>
        <a:buClr>
          <a:srgbClr val="CE1126"/>
        </a:buClr>
        <a:buSzPct val="80000"/>
        <a:buFont typeface="Times" charset="0"/>
        <a:buChar char="•"/>
        <a:defRPr sz="2600">
          <a:solidFill>
            <a:srgbClr val="7A6E67"/>
          </a:solidFill>
          <a:latin typeface="+mn-lt"/>
          <a:ea typeface="Geneva"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hera.com/isolation-management-softwar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ckinsey.com/business-functions/sustainability/our-insights/how-companies-can-adapt-to-climate-chang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Risk management for electric power planning</a:t>
            </a:r>
          </a:p>
        </p:txBody>
      </p:sp>
      <p:sp>
        <p:nvSpPr>
          <p:cNvPr id="2051" name="Rectangle 3"/>
          <p:cNvSpPr>
            <a:spLocks noGrp="1" noChangeArrowheads="1"/>
          </p:cNvSpPr>
          <p:nvPr>
            <p:ph type="subTitle" idx="1"/>
          </p:nvPr>
        </p:nvSpPr>
        <p:spPr/>
        <p:txBody>
          <a:bodyPr/>
          <a:lstStyle/>
          <a:p>
            <a:endParaRPr lang="en-US" dirty="0">
              <a:solidFill>
                <a:schemeClr val="tx1"/>
              </a:solidFill>
            </a:endParaRPr>
          </a:p>
          <a:p>
            <a:r>
              <a:rPr lang="en-US" dirty="0">
                <a:solidFill>
                  <a:schemeClr val="tx1"/>
                </a:solidFill>
              </a:rPr>
              <a:t>Cameron MacKenzie</a:t>
            </a:r>
            <a:r>
              <a:rPr lang="en-US" dirty="0"/>
              <a:t>, Assistant Professor IMSE</a:t>
            </a:r>
          </a:p>
          <a:p>
            <a:r>
              <a:rPr lang="en-US" dirty="0"/>
              <a:t>SWEEET Public Workshop</a:t>
            </a:r>
          </a:p>
          <a:p>
            <a:r>
              <a:rPr lang="en-US" dirty="0"/>
              <a:t>August 11, 2021</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 sessions assumed “public or market risks”</a:t>
            </a:r>
          </a:p>
        </p:txBody>
      </p:sp>
      <p:sp>
        <p:nvSpPr>
          <p:cNvPr id="3" name="Content Placeholder 2"/>
          <p:cNvSpPr>
            <a:spLocks noGrp="1"/>
          </p:cNvSpPr>
          <p:nvPr>
            <p:ph idx="1"/>
          </p:nvPr>
        </p:nvSpPr>
        <p:spPr/>
        <p:txBody>
          <a:bodyPr/>
          <a:lstStyle/>
          <a:p>
            <a:r>
              <a:rPr lang="en-US" dirty="0"/>
              <a:t>Based on option theory in financing</a:t>
            </a:r>
          </a:p>
          <a:p>
            <a:r>
              <a:rPr lang="en-US" dirty="0"/>
              <a:t>Assumption that all risk can be mitigated by hedging</a:t>
            </a:r>
          </a:p>
        </p:txBody>
      </p:sp>
      <p:sp>
        <p:nvSpPr>
          <p:cNvPr id="4" name="Slide Number Placeholder 3"/>
          <p:cNvSpPr>
            <a:spLocks noGrp="1"/>
          </p:cNvSpPr>
          <p:nvPr>
            <p:ph type="sldNum" sz="quarter" idx="4"/>
          </p:nvPr>
        </p:nvSpPr>
        <p:spPr/>
        <p:txBody>
          <a:bodyPr/>
          <a:lstStyle/>
          <a:p>
            <a:fld id="{179A9A4E-4C82-4D44-9372-C31BB3818094}" type="slidenum">
              <a:rPr lang="en-US" smtClean="0"/>
              <a:pPr/>
              <a:t>10</a:t>
            </a:fld>
            <a:endParaRPr lang="en-US" dirty="0"/>
          </a:p>
        </p:txBody>
      </p:sp>
    </p:spTree>
    <p:extLst>
      <p:ext uri="{BB962C8B-B14F-4D97-AF65-F5344CB8AC3E}">
        <p14:creationId xmlns:p14="http://schemas.microsoft.com/office/powerpoint/2010/main" val="2578988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(from previous session)</a:t>
            </a:r>
          </a:p>
        </p:txBody>
      </p:sp>
      <p:sp>
        <p:nvSpPr>
          <p:cNvPr id="4" name="Slide Number Placeholder 3"/>
          <p:cNvSpPr>
            <a:spLocks noGrp="1"/>
          </p:cNvSpPr>
          <p:nvPr>
            <p:ph type="sldNum" sz="quarter" idx="4"/>
          </p:nvPr>
        </p:nvSpPr>
        <p:spPr/>
        <p:txBody>
          <a:bodyPr/>
          <a:lstStyle/>
          <a:p>
            <a:fld id="{179A9A4E-4C82-4D44-9372-C31BB3818094}" type="slidenum">
              <a:rPr lang="en-US" smtClean="0"/>
              <a:pPr/>
              <a:t>11</a:t>
            </a:fld>
            <a:endParaRPr lang="en-US" dirty="0"/>
          </a:p>
        </p:txBody>
      </p:sp>
      <p:sp>
        <p:nvSpPr>
          <p:cNvPr id="5" name="Oval 4"/>
          <p:cNvSpPr>
            <a:spLocks noChangeAspect="1"/>
          </p:cNvSpPr>
          <p:nvPr/>
        </p:nvSpPr>
        <p:spPr bwMode="auto">
          <a:xfrm>
            <a:off x="1924050" y="3130231"/>
            <a:ext cx="228600" cy="228600"/>
          </a:xfrm>
          <a:prstGeom prst="ellipse">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6" name="Straight Connector 5"/>
          <p:cNvCxnSpPr/>
          <p:nvPr/>
        </p:nvCxnSpPr>
        <p:spPr bwMode="auto">
          <a:xfrm flipV="1">
            <a:off x="2057400" y="1905000"/>
            <a:ext cx="495300" cy="121920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flipV="1">
            <a:off x="2552700" y="1898970"/>
            <a:ext cx="1790700" cy="6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2552700" y="1477806"/>
            <a:ext cx="1872629" cy="400110"/>
          </a:xfrm>
          <a:prstGeom prst="rect">
            <a:avLst/>
          </a:prstGeom>
          <a:noFill/>
        </p:spPr>
        <p:txBody>
          <a:bodyPr wrap="none" rtlCol="0">
            <a:spAutoFit/>
          </a:bodyPr>
          <a:lstStyle/>
          <a:p>
            <a:r>
              <a:rPr lang="en-US" sz="2000" dirty="0">
                <a:latin typeface="+mj-lt"/>
              </a:rPr>
              <a:t>Demand = 270</a:t>
            </a:r>
          </a:p>
        </p:txBody>
      </p:sp>
      <p:cxnSp>
        <p:nvCxnSpPr>
          <p:cNvPr id="9" name="Straight Connector 8"/>
          <p:cNvCxnSpPr/>
          <p:nvPr/>
        </p:nvCxnSpPr>
        <p:spPr bwMode="auto">
          <a:xfrm>
            <a:off x="2528672" y="4800601"/>
            <a:ext cx="18147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2033372" y="3352801"/>
            <a:ext cx="495300" cy="14478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552700" y="4400491"/>
            <a:ext cx="1872629" cy="400110"/>
          </a:xfrm>
          <a:prstGeom prst="rect">
            <a:avLst/>
          </a:prstGeom>
          <a:noFill/>
        </p:spPr>
        <p:txBody>
          <a:bodyPr wrap="none" rtlCol="0">
            <a:spAutoFit/>
          </a:bodyPr>
          <a:lstStyle/>
          <a:p>
            <a:r>
              <a:rPr lang="en-US" sz="2000" dirty="0">
                <a:latin typeface="+mj-lt"/>
              </a:rPr>
              <a:t>Demand = 148</a:t>
            </a:r>
          </a:p>
        </p:txBody>
      </p:sp>
      <p:sp>
        <p:nvSpPr>
          <p:cNvPr id="21" name="TextBox 20"/>
          <p:cNvSpPr txBox="1"/>
          <p:nvPr/>
        </p:nvSpPr>
        <p:spPr>
          <a:xfrm>
            <a:off x="27393" y="3044476"/>
            <a:ext cx="1872629" cy="400110"/>
          </a:xfrm>
          <a:prstGeom prst="rect">
            <a:avLst/>
          </a:prstGeom>
          <a:noFill/>
        </p:spPr>
        <p:txBody>
          <a:bodyPr wrap="none" rtlCol="0">
            <a:spAutoFit/>
          </a:bodyPr>
          <a:lstStyle/>
          <a:p>
            <a:r>
              <a:rPr lang="en-US" sz="2000" dirty="0">
                <a:latin typeface="+mj-lt"/>
              </a:rPr>
              <a:t>Demand = 200</a:t>
            </a:r>
          </a:p>
        </p:txBody>
      </p:sp>
      <p:sp>
        <p:nvSpPr>
          <p:cNvPr id="22" name="TextBox 21"/>
          <p:cNvSpPr txBox="1"/>
          <p:nvPr/>
        </p:nvSpPr>
        <p:spPr>
          <a:xfrm>
            <a:off x="1900022" y="2114490"/>
            <a:ext cx="327334" cy="400110"/>
          </a:xfrm>
          <a:prstGeom prst="rect">
            <a:avLst/>
          </a:prstGeom>
          <a:noFill/>
        </p:spPr>
        <p:txBody>
          <a:bodyPr wrap="none" rtlCol="0">
            <a:spAutoFit/>
          </a:bodyPr>
          <a:lstStyle/>
          <a:p>
            <a:r>
              <a:rPr lang="en-US" sz="2000" i="1" dirty="0">
                <a:latin typeface="+mj-lt"/>
              </a:rPr>
              <a:t>p</a:t>
            </a:r>
          </a:p>
        </p:txBody>
      </p:sp>
      <p:sp>
        <p:nvSpPr>
          <p:cNvPr id="23" name="TextBox 22"/>
          <p:cNvSpPr txBox="1"/>
          <p:nvPr/>
        </p:nvSpPr>
        <p:spPr>
          <a:xfrm>
            <a:off x="1601111" y="4118573"/>
            <a:ext cx="696024" cy="400110"/>
          </a:xfrm>
          <a:prstGeom prst="rect">
            <a:avLst/>
          </a:prstGeom>
          <a:noFill/>
        </p:spPr>
        <p:txBody>
          <a:bodyPr wrap="none" rtlCol="0">
            <a:spAutoFit/>
          </a:bodyPr>
          <a:lstStyle/>
          <a:p>
            <a:r>
              <a:rPr lang="en-US" sz="2000" dirty="0">
                <a:latin typeface="+mj-lt"/>
              </a:rPr>
              <a:t>1 - </a:t>
            </a:r>
            <a:r>
              <a:rPr lang="en-US" sz="2000" i="1" dirty="0">
                <a:latin typeface="+mj-lt"/>
              </a:rPr>
              <a:t>p</a:t>
            </a:r>
          </a:p>
        </p:txBody>
      </p:sp>
      <p:sp>
        <p:nvSpPr>
          <p:cNvPr id="24" name="TextBox 23"/>
          <p:cNvSpPr txBox="1"/>
          <p:nvPr/>
        </p:nvSpPr>
        <p:spPr>
          <a:xfrm>
            <a:off x="4838700" y="1400464"/>
            <a:ext cx="5203669" cy="707886"/>
          </a:xfrm>
          <a:prstGeom prst="rect">
            <a:avLst/>
          </a:prstGeom>
          <a:noFill/>
        </p:spPr>
        <p:txBody>
          <a:bodyPr wrap="none" rtlCol="0">
            <a:spAutoFit/>
          </a:bodyPr>
          <a:lstStyle/>
          <a:p>
            <a:r>
              <a:rPr lang="en-US" sz="2000" dirty="0">
                <a:latin typeface="+mj-lt"/>
              </a:rPr>
              <a:t>Cost paid by BUS 1</a:t>
            </a:r>
          </a:p>
          <a:p>
            <a:r>
              <a:rPr lang="en-US" sz="2000" dirty="0">
                <a:latin typeface="+mj-lt"/>
              </a:rPr>
              <a:t>$7.92 * 270MW * 8760 </a:t>
            </a:r>
            <a:r>
              <a:rPr lang="en-US" sz="2000" dirty="0" err="1">
                <a:latin typeface="+mj-lt"/>
              </a:rPr>
              <a:t>hrs</a:t>
            </a:r>
            <a:r>
              <a:rPr lang="en-US" sz="2000" dirty="0">
                <a:latin typeface="+mj-lt"/>
              </a:rPr>
              <a:t> = $18.732 million</a:t>
            </a:r>
          </a:p>
        </p:txBody>
      </p:sp>
      <p:sp>
        <p:nvSpPr>
          <p:cNvPr id="25" name="TextBox 24"/>
          <p:cNvSpPr txBox="1"/>
          <p:nvPr/>
        </p:nvSpPr>
        <p:spPr>
          <a:xfrm>
            <a:off x="4838699" y="4366816"/>
            <a:ext cx="5203669" cy="707886"/>
          </a:xfrm>
          <a:prstGeom prst="rect">
            <a:avLst/>
          </a:prstGeom>
          <a:noFill/>
        </p:spPr>
        <p:txBody>
          <a:bodyPr wrap="none" rtlCol="0">
            <a:spAutoFit/>
          </a:bodyPr>
          <a:lstStyle/>
          <a:p>
            <a:r>
              <a:rPr lang="en-US" sz="2000" dirty="0">
                <a:latin typeface="+mj-lt"/>
              </a:rPr>
              <a:t>Cost paid by BUS 1</a:t>
            </a:r>
          </a:p>
          <a:p>
            <a:r>
              <a:rPr lang="en-US" sz="2000" dirty="0">
                <a:latin typeface="+mj-lt"/>
              </a:rPr>
              <a:t>$7.85 * 148MW * 8760 </a:t>
            </a:r>
            <a:r>
              <a:rPr lang="en-US" sz="2000" dirty="0" err="1">
                <a:latin typeface="+mj-lt"/>
              </a:rPr>
              <a:t>hrs</a:t>
            </a:r>
            <a:r>
              <a:rPr lang="en-US" sz="2000" dirty="0">
                <a:latin typeface="+mj-lt"/>
              </a:rPr>
              <a:t> = $10.178 million</a:t>
            </a:r>
          </a:p>
        </p:txBody>
      </p:sp>
    </p:spTree>
    <p:extLst>
      <p:ext uri="{BB962C8B-B14F-4D97-AF65-F5344CB8AC3E}">
        <p14:creationId xmlns:p14="http://schemas.microsoft.com/office/powerpoint/2010/main" val="64311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Hedge the risk: Purchase futures on price of energy (assume future price = LMP)</a:t>
            </a:r>
          </a:p>
        </p:txBody>
      </p:sp>
      <p:sp>
        <p:nvSpPr>
          <p:cNvPr id="3" name="Content Placeholder 2"/>
          <p:cNvSpPr>
            <a:spLocks noGrp="1"/>
          </p:cNvSpPr>
          <p:nvPr>
            <p:ph idx="1"/>
          </p:nvPr>
        </p:nvSpPr>
        <p:spPr>
          <a:xfrm>
            <a:off x="6858000" y="1327638"/>
            <a:ext cx="4445000" cy="4114800"/>
          </a:xfrm>
        </p:spPr>
        <p:txBody>
          <a:bodyPr/>
          <a:lstStyle/>
          <a:p>
            <a:r>
              <a:rPr lang="en-US" sz="2400" dirty="0"/>
              <a:t>Calculate X with assumption that cash flow is the same whether price = $7.92 or $7.85</a:t>
            </a:r>
          </a:p>
          <a:p>
            <a:r>
              <a:rPr lang="en-US" sz="2400" dirty="0"/>
              <a:t>$7.92X - $18.732 mil = $7.85X - $10.178 mil</a:t>
            </a:r>
          </a:p>
          <a:p>
            <a:r>
              <a:rPr lang="en-US" sz="2400" dirty="0"/>
              <a:t>X = 122.2 million</a:t>
            </a:r>
          </a:p>
          <a:p>
            <a:r>
              <a:rPr lang="en-US" sz="2400" dirty="0"/>
              <a:t>Whether future price is $7.92 or $7.85, cash flow in year 1 is $949 mil</a:t>
            </a:r>
          </a:p>
        </p:txBody>
      </p:sp>
      <p:sp>
        <p:nvSpPr>
          <p:cNvPr id="4" name="Slide Number Placeholder 3"/>
          <p:cNvSpPr>
            <a:spLocks noGrp="1"/>
          </p:cNvSpPr>
          <p:nvPr>
            <p:ph type="sldNum" sz="quarter" idx="4"/>
          </p:nvPr>
        </p:nvSpPr>
        <p:spPr/>
        <p:txBody>
          <a:bodyPr/>
          <a:lstStyle/>
          <a:p>
            <a:fld id="{179A9A4E-4C82-4D44-9372-C31BB3818094}" type="slidenum">
              <a:rPr lang="en-US" smtClean="0"/>
              <a:pPr/>
              <a:t>12</a:t>
            </a:fld>
            <a:endParaRPr lang="en-US" dirty="0"/>
          </a:p>
        </p:txBody>
      </p:sp>
      <p:sp>
        <p:nvSpPr>
          <p:cNvPr id="5" name="Oval 4"/>
          <p:cNvSpPr>
            <a:spLocks noChangeAspect="1"/>
          </p:cNvSpPr>
          <p:nvPr/>
        </p:nvSpPr>
        <p:spPr bwMode="auto">
          <a:xfrm>
            <a:off x="1924050" y="3130231"/>
            <a:ext cx="228600" cy="228600"/>
          </a:xfrm>
          <a:prstGeom prst="ellipse">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6" name="Straight Connector 5"/>
          <p:cNvCxnSpPr/>
          <p:nvPr/>
        </p:nvCxnSpPr>
        <p:spPr bwMode="auto">
          <a:xfrm flipV="1">
            <a:off x="2057400" y="1905000"/>
            <a:ext cx="495300" cy="121920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flipV="1">
            <a:off x="2552700" y="1898970"/>
            <a:ext cx="1790700" cy="6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2552700" y="1477806"/>
            <a:ext cx="1701107" cy="400110"/>
          </a:xfrm>
          <a:prstGeom prst="rect">
            <a:avLst/>
          </a:prstGeom>
          <a:noFill/>
        </p:spPr>
        <p:txBody>
          <a:bodyPr wrap="none" rtlCol="0">
            <a:spAutoFit/>
          </a:bodyPr>
          <a:lstStyle/>
          <a:p>
            <a:r>
              <a:rPr lang="en-US" sz="2000" dirty="0">
                <a:latin typeface="+mj-lt"/>
              </a:rPr>
              <a:t>Price = $7.92</a:t>
            </a:r>
          </a:p>
        </p:txBody>
      </p:sp>
      <p:cxnSp>
        <p:nvCxnSpPr>
          <p:cNvPr id="9" name="Straight Connector 8"/>
          <p:cNvCxnSpPr/>
          <p:nvPr/>
        </p:nvCxnSpPr>
        <p:spPr bwMode="auto">
          <a:xfrm>
            <a:off x="2528672" y="4800601"/>
            <a:ext cx="181472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2033372" y="3352801"/>
            <a:ext cx="495300" cy="14478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552700" y="4400491"/>
            <a:ext cx="1701107" cy="400110"/>
          </a:xfrm>
          <a:prstGeom prst="rect">
            <a:avLst/>
          </a:prstGeom>
          <a:noFill/>
        </p:spPr>
        <p:txBody>
          <a:bodyPr wrap="none" rtlCol="0">
            <a:spAutoFit/>
          </a:bodyPr>
          <a:lstStyle/>
          <a:p>
            <a:r>
              <a:rPr lang="en-US" sz="2000" dirty="0">
                <a:latin typeface="+mj-lt"/>
              </a:rPr>
              <a:t>Price = $7.85</a:t>
            </a:r>
          </a:p>
        </p:txBody>
      </p:sp>
      <p:sp>
        <p:nvSpPr>
          <p:cNvPr id="21" name="TextBox 20"/>
          <p:cNvSpPr txBox="1"/>
          <p:nvPr/>
        </p:nvSpPr>
        <p:spPr>
          <a:xfrm>
            <a:off x="27393" y="3044476"/>
            <a:ext cx="1872629" cy="400110"/>
          </a:xfrm>
          <a:prstGeom prst="rect">
            <a:avLst/>
          </a:prstGeom>
          <a:noFill/>
        </p:spPr>
        <p:txBody>
          <a:bodyPr wrap="none" rtlCol="0">
            <a:spAutoFit/>
          </a:bodyPr>
          <a:lstStyle/>
          <a:p>
            <a:r>
              <a:rPr lang="en-US" sz="2000" dirty="0">
                <a:latin typeface="+mj-lt"/>
              </a:rPr>
              <a:t>Demand = 200</a:t>
            </a:r>
          </a:p>
        </p:txBody>
      </p:sp>
      <p:sp>
        <p:nvSpPr>
          <p:cNvPr id="22" name="TextBox 21"/>
          <p:cNvSpPr txBox="1"/>
          <p:nvPr/>
        </p:nvSpPr>
        <p:spPr>
          <a:xfrm>
            <a:off x="1900022" y="2114490"/>
            <a:ext cx="327334" cy="400110"/>
          </a:xfrm>
          <a:prstGeom prst="rect">
            <a:avLst/>
          </a:prstGeom>
          <a:noFill/>
        </p:spPr>
        <p:txBody>
          <a:bodyPr wrap="none" rtlCol="0">
            <a:spAutoFit/>
          </a:bodyPr>
          <a:lstStyle/>
          <a:p>
            <a:r>
              <a:rPr lang="en-US" sz="2000" i="1" dirty="0">
                <a:latin typeface="+mj-lt"/>
              </a:rPr>
              <a:t>p</a:t>
            </a:r>
          </a:p>
        </p:txBody>
      </p:sp>
      <p:sp>
        <p:nvSpPr>
          <p:cNvPr id="23" name="TextBox 22"/>
          <p:cNvSpPr txBox="1"/>
          <p:nvPr/>
        </p:nvSpPr>
        <p:spPr>
          <a:xfrm>
            <a:off x="1601111" y="4118573"/>
            <a:ext cx="696024" cy="400110"/>
          </a:xfrm>
          <a:prstGeom prst="rect">
            <a:avLst/>
          </a:prstGeom>
          <a:noFill/>
        </p:spPr>
        <p:txBody>
          <a:bodyPr wrap="none" rtlCol="0">
            <a:spAutoFit/>
          </a:bodyPr>
          <a:lstStyle/>
          <a:p>
            <a:r>
              <a:rPr lang="en-US" sz="2000" dirty="0">
                <a:latin typeface="+mj-lt"/>
              </a:rPr>
              <a:t>1 - </a:t>
            </a:r>
            <a:r>
              <a:rPr lang="en-US" sz="2000" i="1" dirty="0">
                <a:latin typeface="+mj-lt"/>
              </a:rPr>
              <a:t>p</a:t>
            </a:r>
          </a:p>
        </p:txBody>
      </p:sp>
      <p:sp>
        <p:nvSpPr>
          <p:cNvPr id="25" name="TextBox 24"/>
          <p:cNvSpPr txBox="1"/>
          <p:nvPr/>
        </p:nvSpPr>
        <p:spPr>
          <a:xfrm>
            <a:off x="4495800" y="4381036"/>
            <a:ext cx="1237839" cy="707886"/>
          </a:xfrm>
          <a:prstGeom prst="rect">
            <a:avLst/>
          </a:prstGeom>
          <a:noFill/>
        </p:spPr>
        <p:txBody>
          <a:bodyPr wrap="none" rtlCol="0">
            <a:spAutoFit/>
          </a:bodyPr>
          <a:lstStyle/>
          <a:p>
            <a:r>
              <a:rPr lang="en-US" sz="2000" dirty="0">
                <a:latin typeface="+mj-lt"/>
              </a:rPr>
              <a:t>Revenue</a:t>
            </a:r>
          </a:p>
          <a:p>
            <a:r>
              <a:rPr lang="en-US" sz="2000" dirty="0">
                <a:latin typeface="+mj-lt"/>
              </a:rPr>
              <a:t>$7.85 * X</a:t>
            </a:r>
          </a:p>
        </p:txBody>
      </p:sp>
      <p:sp>
        <p:nvSpPr>
          <p:cNvPr id="16" name="TextBox 15"/>
          <p:cNvSpPr txBox="1"/>
          <p:nvPr/>
        </p:nvSpPr>
        <p:spPr>
          <a:xfrm>
            <a:off x="4495800" y="1406604"/>
            <a:ext cx="1237839" cy="707886"/>
          </a:xfrm>
          <a:prstGeom prst="rect">
            <a:avLst/>
          </a:prstGeom>
          <a:noFill/>
        </p:spPr>
        <p:txBody>
          <a:bodyPr wrap="none" rtlCol="0">
            <a:spAutoFit/>
          </a:bodyPr>
          <a:lstStyle/>
          <a:p>
            <a:r>
              <a:rPr lang="en-US" sz="2000" dirty="0">
                <a:latin typeface="+mj-lt"/>
              </a:rPr>
              <a:t>Revenue</a:t>
            </a:r>
          </a:p>
          <a:p>
            <a:r>
              <a:rPr lang="en-US" sz="2000" dirty="0">
                <a:latin typeface="+mj-lt"/>
              </a:rPr>
              <a:t>$7.92 * X</a:t>
            </a:r>
          </a:p>
        </p:txBody>
      </p:sp>
      <p:sp>
        <p:nvSpPr>
          <p:cNvPr id="18" name="TextBox 17"/>
          <p:cNvSpPr txBox="1"/>
          <p:nvPr/>
        </p:nvSpPr>
        <p:spPr>
          <a:xfrm>
            <a:off x="304800" y="5232576"/>
            <a:ext cx="10972800" cy="769441"/>
          </a:xfrm>
          <a:prstGeom prst="rect">
            <a:avLst/>
          </a:prstGeom>
          <a:noFill/>
        </p:spPr>
        <p:txBody>
          <a:bodyPr wrap="square" rtlCol="0">
            <a:spAutoFit/>
          </a:bodyPr>
          <a:lstStyle/>
          <a:p>
            <a:r>
              <a:rPr lang="en-US" sz="2000" dirty="0">
                <a:latin typeface="+mj-lt"/>
              </a:rPr>
              <a:t>Park, C. S. (2016). </a:t>
            </a:r>
            <a:r>
              <a:rPr lang="en-US" sz="2000" i="1" dirty="0">
                <a:latin typeface="+mj-lt"/>
              </a:rPr>
              <a:t>Contemporary Engineering Economics</a:t>
            </a:r>
            <a:r>
              <a:rPr lang="en-US" sz="2000" dirty="0">
                <a:latin typeface="+mj-lt"/>
              </a:rPr>
              <a:t>, 6</a:t>
            </a:r>
            <a:r>
              <a:rPr lang="en-US" sz="2000" baseline="30000" dirty="0">
                <a:latin typeface="+mj-lt"/>
              </a:rPr>
              <a:t>th</a:t>
            </a:r>
            <a:r>
              <a:rPr lang="en-US" sz="2000" dirty="0">
                <a:latin typeface="+mj-lt"/>
              </a:rPr>
              <a:t> edition, Hoboken, NJ: Pearson Higher Educat</a:t>
            </a:r>
            <a:r>
              <a:rPr lang="en-US" dirty="0"/>
              <a:t>ion.</a:t>
            </a:r>
          </a:p>
        </p:txBody>
      </p:sp>
    </p:spTree>
    <p:extLst>
      <p:ext uri="{BB962C8B-B14F-4D97-AF65-F5344CB8AC3E}">
        <p14:creationId xmlns:p14="http://schemas.microsoft.com/office/powerpoint/2010/main" val="94373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uncertainty = no risk!</a:t>
            </a:r>
          </a:p>
        </p:txBody>
      </p:sp>
      <p:sp>
        <p:nvSpPr>
          <p:cNvPr id="3" name="Content Placeholder 2"/>
          <p:cNvSpPr>
            <a:spLocks noGrp="1"/>
          </p:cNvSpPr>
          <p:nvPr>
            <p:ph idx="1"/>
          </p:nvPr>
        </p:nvSpPr>
        <p:spPr/>
        <p:txBody>
          <a:bodyPr/>
          <a:lstStyle/>
          <a:p>
            <a:r>
              <a:rPr lang="en-US" dirty="0"/>
              <a:t>Use risk-free interest rate (in our example 4.879%)</a:t>
            </a:r>
          </a:p>
          <a:p>
            <a:r>
              <a:rPr lang="en-US" dirty="0"/>
              <a:t>Under these assumptions, any decision maker (risk neutral, risk averse, risk seeking) would have the </a:t>
            </a:r>
            <a:r>
              <a:rPr lang="en-US" b="1" dirty="0"/>
              <a:t>same value for a real option</a:t>
            </a:r>
          </a:p>
          <a:p>
            <a:r>
              <a:rPr lang="en-US" dirty="0"/>
              <a:t>Probability of demand increasing or decreasing is irrelevant in the problem </a:t>
            </a:r>
            <a:endParaRPr lang="en-US" dirty="0">
              <a:sym typeface="Wingdings" panose="05000000000000000000" pitchFamily="2" charset="2"/>
            </a:endParaRPr>
          </a:p>
          <a:p>
            <a:pPr lvl="1"/>
            <a:r>
              <a:rPr lang="en-US" dirty="0">
                <a:sym typeface="Wingdings" panose="05000000000000000000" pitchFamily="2" charset="2"/>
              </a:rPr>
              <a:t>Use “risk-neutral probability” for expected value calculations (in our example 0.5077 probability of demand increase)</a:t>
            </a:r>
          </a:p>
          <a:p>
            <a:pPr lvl="1"/>
            <a:r>
              <a:rPr lang="en-US" dirty="0">
                <a:sym typeface="Wingdings" panose="05000000000000000000" pitchFamily="2" charset="2"/>
              </a:rPr>
              <a:t>Risk-neutral probability does not really represent chance of demand increasing or decreasing</a:t>
            </a:r>
            <a:endParaRPr lang="en-US" dirty="0"/>
          </a:p>
        </p:txBody>
      </p:sp>
      <p:sp>
        <p:nvSpPr>
          <p:cNvPr id="4" name="Slide Number Placeholder 3"/>
          <p:cNvSpPr>
            <a:spLocks noGrp="1"/>
          </p:cNvSpPr>
          <p:nvPr>
            <p:ph type="sldNum" sz="quarter" idx="4"/>
          </p:nvPr>
        </p:nvSpPr>
        <p:spPr/>
        <p:txBody>
          <a:bodyPr/>
          <a:lstStyle/>
          <a:p>
            <a:fld id="{179A9A4E-4C82-4D44-9372-C31BB3818094}" type="slidenum">
              <a:rPr lang="en-US" smtClean="0"/>
              <a:pPr/>
              <a:t>13</a:t>
            </a:fld>
            <a:endParaRPr lang="en-US" dirty="0"/>
          </a:p>
        </p:txBody>
      </p:sp>
    </p:spTree>
    <p:extLst>
      <p:ext uri="{BB962C8B-B14F-4D97-AF65-F5344CB8AC3E}">
        <p14:creationId xmlns:p14="http://schemas.microsoft.com/office/powerpoint/2010/main" val="3988245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E0205-982D-40C6-BB5D-E6C4EBA80E57}"/>
              </a:ext>
            </a:extLst>
          </p:cNvPr>
          <p:cNvSpPr>
            <a:spLocks noGrp="1"/>
          </p:cNvSpPr>
          <p:nvPr>
            <p:ph type="title"/>
          </p:nvPr>
        </p:nvSpPr>
        <p:spPr/>
        <p:txBody>
          <a:bodyPr/>
          <a:lstStyle/>
          <a:p>
            <a:r>
              <a:rPr lang="en-US" dirty="0"/>
              <a:t>Risks for power producers and municipal utilities</a:t>
            </a:r>
          </a:p>
        </p:txBody>
      </p:sp>
      <p:sp>
        <p:nvSpPr>
          <p:cNvPr id="3" name="Content Placeholder 2">
            <a:extLst>
              <a:ext uri="{FF2B5EF4-FFF2-40B4-BE49-F238E27FC236}">
                <a16:creationId xmlns:a16="http://schemas.microsoft.com/office/drawing/2014/main" id="{370D35F3-1950-4641-AAEA-D37D2289BB3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88CBCFA-668B-43E7-A1DB-738776B07256}"/>
              </a:ext>
            </a:extLst>
          </p:cNvPr>
          <p:cNvSpPr>
            <a:spLocks noGrp="1"/>
          </p:cNvSpPr>
          <p:nvPr>
            <p:ph type="sldNum" sz="quarter" idx="4"/>
          </p:nvPr>
        </p:nvSpPr>
        <p:spPr/>
        <p:txBody>
          <a:bodyPr/>
          <a:lstStyle/>
          <a:p>
            <a:fld id="{179A9A4E-4C82-4D44-9372-C31BB3818094}" type="slidenum">
              <a:rPr lang="en-US" smtClean="0"/>
              <a:pPr/>
              <a:t>14</a:t>
            </a:fld>
            <a:endParaRPr lang="en-US" dirty="0"/>
          </a:p>
        </p:txBody>
      </p:sp>
    </p:spTree>
    <p:extLst>
      <p:ext uri="{BB962C8B-B14F-4D97-AF65-F5344CB8AC3E}">
        <p14:creationId xmlns:p14="http://schemas.microsoft.com/office/powerpoint/2010/main" val="3683008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61082-FB43-49E8-9CAA-1E63EDA6DB23}"/>
              </a:ext>
            </a:extLst>
          </p:cNvPr>
          <p:cNvSpPr>
            <a:spLocks noGrp="1"/>
          </p:cNvSpPr>
          <p:nvPr>
            <p:ph type="title"/>
          </p:nvPr>
        </p:nvSpPr>
        <p:spPr/>
        <p:txBody>
          <a:bodyPr/>
          <a:lstStyle/>
          <a:p>
            <a:r>
              <a:rPr lang="en-US" dirty="0"/>
              <a:t>Risk assessment answers 3 questions</a:t>
            </a:r>
          </a:p>
        </p:txBody>
      </p:sp>
      <p:sp>
        <p:nvSpPr>
          <p:cNvPr id="3" name="Content Placeholder 2">
            <a:extLst>
              <a:ext uri="{FF2B5EF4-FFF2-40B4-BE49-F238E27FC236}">
                <a16:creationId xmlns:a16="http://schemas.microsoft.com/office/drawing/2014/main" id="{5E8FCEEF-A397-49EF-934B-1D4A95734193}"/>
              </a:ext>
            </a:extLst>
          </p:cNvPr>
          <p:cNvSpPr>
            <a:spLocks noGrp="1"/>
          </p:cNvSpPr>
          <p:nvPr>
            <p:ph idx="1"/>
          </p:nvPr>
        </p:nvSpPr>
        <p:spPr/>
        <p:txBody>
          <a:bodyPr/>
          <a:lstStyle/>
          <a:p>
            <a:pPr marL="514350" indent="-514350">
              <a:buFont typeface="+mj-lt"/>
              <a:buAutoNum type="arabicPeriod"/>
            </a:pPr>
            <a:r>
              <a:rPr lang="en-US" dirty="0"/>
              <a:t>What can go wrong?</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r>
              <a:rPr lang="en-US" dirty="0"/>
              <a:t>What are the chances of it going wrong?</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r>
              <a:rPr lang="en-US" dirty="0"/>
              <a:t>What are the consequences if it does go wrong?</a:t>
            </a:r>
          </a:p>
        </p:txBody>
      </p:sp>
      <p:sp>
        <p:nvSpPr>
          <p:cNvPr id="4" name="Slide Number Placeholder 3">
            <a:extLst>
              <a:ext uri="{FF2B5EF4-FFF2-40B4-BE49-F238E27FC236}">
                <a16:creationId xmlns:a16="http://schemas.microsoft.com/office/drawing/2014/main" id="{7FE46105-F0DD-40FE-9059-71E1A86AA9C8}"/>
              </a:ext>
            </a:extLst>
          </p:cNvPr>
          <p:cNvSpPr>
            <a:spLocks noGrp="1"/>
          </p:cNvSpPr>
          <p:nvPr>
            <p:ph type="sldNum" sz="quarter" idx="4"/>
          </p:nvPr>
        </p:nvSpPr>
        <p:spPr/>
        <p:txBody>
          <a:bodyPr/>
          <a:lstStyle/>
          <a:p>
            <a:fld id="{179A9A4E-4C82-4D44-9372-C31BB3818094}" type="slidenum">
              <a:rPr lang="en-US" smtClean="0"/>
              <a:pPr/>
              <a:t>15</a:t>
            </a:fld>
            <a:endParaRPr lang="en-US" dirty="0"/>
          </a:p>
        </p:txBody>
      </p:sp>
    </p:spTree>
    <p:extLst>
      <p:ext uri="{BB962C8B-B14F-4D97-AF65-F5344CB8AC3E}">
        <p14:creationId xmlns:p14="http://schemas.microsoft.com/office/powerpoint/2010/main" val="1290669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C57DE-4C2E-46BB-8925-15C471602EB4}"/>
              </a:ext>
            </a:extLst>
          </p:cNvPr>
          <p:cNvSpPr>
            <a:spLocks noGrp="1"/>
          </p:cNvSpPr>
          <p:nvPr>
            <p:ph type="title"/>
          </p:nvPr>
        </p:nvSpPr>
        <p:spPr/>
        <p:txBody>
          <a:bodyPr/>
          <a:lstStyle/>
          <a:p>
            <a:r>
              <a:rPr lang="en-US" dirty="0"/>
              <a:t>Uncertainties in future electricity planning</a:t>
            </a:r>
          </a:p>
        </p:txBody>
      </p:sp>
      <p:sp>
        <p:nvSpPr>
          <p:cNvPr id="3" name="Content Placeholder 2">
            <a:extLst>
              <a:ext uri="{FF2B5EF4-FFF2-40B4-BE49-F238E27FC236}">
                <a16:creationId xmlns:a16="http://schemas.microsoft.com/office/drawing/2014/main" id="{F3AA4A64-937E-4411-B6B1-709CFBDD5BBA}"/>
              </a:ext>
            </a:extLst>
          </p:cNvPr>
          <p:cNvSpPr>
            <a:spLocks noGrp="1"/>
          </p:cNvSpPr>
          <p:nvPr>
            <p:ph idx="1"/>
          </p:nvPr>
        </p:nvSpPr>
        <p:spPr/>
        <p:txBody>
          <a:bodyPr/>
          <a:lstStyle/>
          <a:p>
            <a:r>
              <a:rPr lang="en-US" dirty="0"/>
              <a:t>Efficiency and capacity of renewable energy sources</a:t>
            </a:r>
          </a:p>
          <a:p>
            <a:r>
              <a:rPr lang="en-US" dirty="0"/>
              <a:t>Regulations especially capacity limits on coal and natural gas</a:t>
            </a:r>
          </a:p>
          <a:p>
            <a:r>
              <a:rPr lang="en-US" dirty="0"/>
              <a:t>Global warming and climate change</a:t>
            </a:r>
          </a:p>
          <a:p>
            <a:r>
              <a:rPr lang="en-US" dirty="0"/>
              <a:t>Rapidly changing industry</a:t>
            </a:r>
          </a:p>
          <a:p>
            <a:r>
              <a:rPr lang="en-US" dirty="0"/>
              <a:t>Cyber threats</a:t>
            </a:r>
          </a:p>
          <a:p>
            <a:r>
              <a:rPr lang="en-US" dirty="0"/>
              <a:t>Talent retention and new hires</a:t>
            </a:r>
          </a:p>
          <a:p>
            <a:r>
              <a:rPr lang="en-US" dirty="0"/>
              <a:t>Catastrophic events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8B56820-3300-4775-862D-25570EA1CE9F}"/>
              </a:ext>
            </a:extLst>
          </p:cNvPr>
          <p:cNvSpPr>
            <a:spLocks noGrp="1"/>
          </p:cNvSpPr>
          <p:nvPr>
            <p:ph type="sldNum" sz="quarter" idx="4"/>
          </p:nvPr>
        </p:nvSpPr>
        <p:spPr/>
        <p:txBody>
          <a:bodyPr/>
          <a:lstStyle/>
          <a:p>
            <a:fld id="{179A9A4E-4C82-4D44-9372-C31BB3818094}" type="slidenum">
              <a:rPr lang="en-US" smtClean="0"/>
              <a:pPr/>
              <a:t>16</a:t>
            </a:fld>
            <a:endParaRPr lang="en-US" dirty="0"/>
          </a:p>
        </p:txBody>
      </p:sp>
    </p:spTree>
    <p:extLst>
      <p:ext uri="{BB962C8B-B14F-4D97-AF65-F5344CB8AC3E}">
        <p14:creationId xmlns:p14="http://schemas.microsoft.com/office/powerpoint/2010/main" val="140522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91705-789D-4E65-BDC2-D289F057B6F0}"/>
              </a:ext>
            </a:extLst>
          </p:cNvPr>
          <p:cNvSpPr>
            <a:spLocks noGrp="1"/>
          </p:cNvSpPr>
          <p:nvPr>
            <p:ph type="title"/>
          </p:nvPr>
        </p:nvSpPr>
        <p:spPr/>
        <p:txBody>
          <a:bodyPr/>
          <a:lstStyle/>
          <a:p>
            <a:r>
              <a:rPr lang="en-US" dirty="0"/>
              <a:t>What can be done to manage or mitigate the risks</a:t>
            </a:r>
          </a:p>
        </p:txBody>
      </p:sp>
      <p:sp>
        <p:nvSpPr>
          <p:cNvPr id="3" name="Content Placeholder 2">
            <a:extLst>
              <a:ext uri="{FF2B5EF4-FFF2-40B4-BE49-F238E27FC236}">
                <a16:creationId xmlns:a16="http://schemas.microsoft.com/office/drawing/2014/main" id="{142C8700-E8DE-4393-8F2F-4BAB3B91ECB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55198F-24BE-4E9F-A1A5-2D65ED873009}"/>
              </a:ext>
            </a:extLst>
          </p:cNvPr>
          <p:cNvSpPr>
            <a:spLocks noGrp="1"/>
          </p:cNvSpPr>
          <p:nvPr>
            <p:ph type="sldNum" sz="quarter" idx="4"/>
          </p:nvPr>
        </p:nvSpPr>
        <p:spPr/>
        <p:txBody>
          <a:bodyPr/>
          <a:lstStyle/>
          <a:p>
            <a:fld id="{179A9A4E-4C82-4D44-9372-C31BB3818094}" type="slidenum">
              <a:rPr lang="en-US" smtClean="0"/>
              <a:pPr/>
              <a:t>17</a:t>
            </a:fld>
            <a:endParaRPr lang="en-US" dirty="0"/>
          </a:p>
        </p:txBody>
      </p:sp>
    </p:spTree>
    <p:extLst>
      <p:ext uri="{BB962C8B-B14F-4D97-AF65-F5344CB8AC3E}">
        <p14:creationId xmlns:p14="http://schemas.microsoft.com/office/powerpoint/2010/main" val="210827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C2FAC-9ADE-4F2A-BB3E-F9A0C7C21C6E}"/>
              </a:ext>
            </a:extLst>
          </p:cNvPr>
          <p:cNvSpPr>
            <a:spLocks noGrp="1"/>
          </p:cNvSpPr>
          <p:nvPr>
            <p:ph type="title"/>
          </p:nvPr>
        </p:nvSpPr>
        <p:spPr/>
        <p:txBody>
          <a:bodyPr/>
          <a:lstStyle/>
          <a:p>
            <a:r>
              <a:rPr lang="en-US" dirty="0"/>
              <a:t>Actions to mitigate risk</a:t>
            </a:r>
          </a:p>
        </p:txBody>
      </p:sp>
      <p:sp>
        <p:nvSpPr>
          <p:cNvPr id="3" name="Content Placeholder 2">
            <a:extLst>
              <a:ext uri="{FF2B5EF4-FFF2-40B4-BE49-F238E27FC236}">
                <a16:creationId xmlns:a16="http://schemas.microsoft.com/office/drawing/2014/main" id="{30E300D9-C516-4B08-9CBF-A91BF8391A91}"/>
              </a:ext>
            </a:extLst>
          </p:cNvPr>
          <p:cNvSpPr>
            <a:spLocks noGrp="1"/>
          </p:cNvSpPr>
          <p:nvPr>
            <p:ph idx="1"/>
          </p:nvPr>
        </p:nvSpPr>
        <p:spPr/>
        <p:txBody>
          <a:bodyPr/>
          <a:lstStyle/>
          <a:p>
            <a:r>
              <a:rPr lang="en-US" dirty="0"/>
              <a:t>Harden the grid</a:t>
            </a:r>
          </a:p>
          <a:p>
            <a:r>
              <a:rPr lang="en-US" dirty="0"/>
              <a:t>Explore </a:t>
            </a:r>
            <a:r>
              <a:rPr lang="en-US" dirty="0" err="1"/>
              <a:t>nonwire</a:t>
            </a:r>
            <a:r>
              <a:rPr lang="en-US" dirty="0"/>
              <a:t> options that go beyond hardening the grid</a:t>
            </a:r>
          </a:p>
          <a:p>
            <a:pPr lvl="1"/>
            <a:r>
              <a:rPr lang="en-US" dirty="0"/>
              <a:t>Decentralizing generation</a:t>
            </a:r>
          </a:p>
          <a:p>
            <a:pPr lvl="1"/>
            <a:r>
              <a:rPr lang="en-US" dirty="0"/>
              <a:t>Battery storage</a:t>
            </a:r>
          </a:p>
          <a:p>
            <a:pPr lvl="1"/>
            <a:r>
              <a:rPr lang="en-US" dirty="0"/>
              <a:t>Microgrids</a:t>
            </a:r>
          </a:p>
          <a:p>
            <a:pPr lvl="1"/>
            <a:r>
              <a:rPr lang="en-US" dirty="0"/>
              <a:t>Environmental management</a:t>
            </a:r>
          </a:p>
          <a:p>
            <a:r>
              <a:rPr lang="en-US" dirty="0"/>
              <a:t>Factor an up-to-date view of risk of operations</a:t>
            </a:r>
          </a:p>
          <a:p>
            <a:r>
              <a:rPr lang="en-US" dirty="0"/>
              <a:t>Look for new partners to develop resilient strategies</a:t>
            </a:r>
          </a:p>
        </p:txBody>
      </p:sp>
      <p:sp>
        <p:nvSpPr>
          <p:cNvPr id="4" name="Slide Number Placeholder 3">
            <a:extLst>
              <a:ext uri="{FF2B5EF4-FFF2-40B4-BE49-F238E27FC236}">
                <a16:creationId xmlns:a16="http://schemas.microsoft.com/office/drawing/2014/main" id="{E68B82DA-77C2-4A0A-94B1-8EAFF12F2A9B}"/>
              </a:ext>
            </a:extLst>
          </p:cNvPr>
          <p:cNvSpPr>
            <a:spLocks noGrp="1"/>
          </p:cNvSpPr>
          <p:nvPr>
            <p:ph type="sldNum" sz="quarter" idx="4"/>
          </p:nvPr>
        </p:nvSpPr>
        <p:spPr/>
        <p:txBody>
          <a:bodyPr/>
          <a:lstStyle/>
          <a:p>
            <a:fld id="{179A9A4E-4C82-4D44-9372-C31BB3818094}" type="slidenum">
              <a:rPr lang="en-US" smtClean="0"/>
              <a:pPr/>
              <a:t>18</a:t>
            </a:fld>
            <a:endParaRPr lang="en-US" dirty="0"/>
          </a:p>
        </p:txBody>
      </p:sp>
    </p:spTree>
    <p:extLst>
      <p:ext uri="{BB962C8B-B14F-4D97-AF65-F5344CB8AC3E}">
        <p14:creationId xmlns:p14="http://schemas.microsoft.com/office/powerpoint/2010/main" val="1928051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for reliability and resilience</a:t>
            </a:r>
          </a:p>
        </p:txBody>
      </p:sp>
      <p:sp>
        <p:nvSpPr>
          <p:cNvPr id="3" name="Content Placeholder 2"/>
          <p:cNvSpPr>
            <a:spLocks noGrp="1"/>
          </p:cNvSpPr>
          <p:nvPr>
            <p:ph idx="1"/>
          </p:nvPr>
        </p:nvSpPr>
        <p:spPr/>
        <p:txBody>
          <a:bodyPr/>
          <a:lstStyle/>
          <a:p>
            <a:r>
              <a:rPr lang="en-US" dirty="0"/>
              <a:t>How to design a system to increase its reliability and resilience?</a:t>
            </a:r>
          </a:p>
          <a:p>
            <a:pPr lvl="1"/>
            <a:r>
              <a:rPr lang="en-US" dirty="0"/>
              <a:t>Redundancy</a:t>
            </a:r>
          </a:p>
          <a:p>
            <a:pPr lvl="1"/>
            <a:r>
              <a:rPr lang="en-US" dirty="0"/>
              <a:t>Hardness</a:t>
            </a:r>
          </a:p>
          <a:p>
            <a:pPr lvl="1"/>
            <a:r>
              <a:rPr lang="en-US" dirty="0"/>
              <a:t>Recovery</a:t>
            </a:r>
          </a:p>
          <a:p>
            <a:pPr lvl="1"/>
            <a:r>
              <a:rPr lang="en-US" dirty="0"/>
              <a:t>Restoration</a:t>
            </a:r>
          </a:p>
        </p:txBody>
      </p:sp>
      <p:sp>
        <p:nvSpPr>
          <p:cNvPr id="4" name="Slide Number Placeholder 3"/>
          <p:cNvSpPr>
            <a:spLocks noGrp="1"/>
          </p:cNvSpPr>
          <p:nvPr>
            <p:ph type="sldNum" sz="quarter" idx="4"/>
          </p:nvPr>
        </p:nvSpPr>
        <p:spPr/>
        <p:txBody>
          <a:bodyPr/>
          <a:lstStyle/>
          <a:p>
            <a:fld id="{179A9A4E-4C82-4D44-9372-C31BB3818094}" type="slidenum">
              <a:rPr lang="en-US" smtClean="0"/>
              <a:pPr/>
              <a:t>19</a:t>
            </a:fld>
            <a:endParaRPr lang="en-US" dirty="0"/>
          </a:p>
        </p:txBody>
      </p:sp>
      <p:pic>
        <p:nvPicPr>
          <p:cNvPr id="8" name="Picture 7"/>
          <p:cNvPicPr/>
          <p:nvPr/>
        </p:nvPicPr>
        <p:blipFill rotWithShape="1">
          <a:blip r:embed="rId2"/>
          <a:srcRect l="13333" t="33386" r="49167" b="16490"/>
          <a:stretch/>
        </p:blipFill>
        <p:spPr bwMode="auto">
          <a:xfrm>
            <a:off x="5026836" y="1693827"/>
            <a:ext cx="5336365" cy="403704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6603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a:t>
            </a:r>
          </a:p>
        </p:txBody>
      </p:sp>
      <p:sp>
        <p:nvSpPr>
          <p:cNvPr id="3" name="Content Placeholder 2"/>
          <p:cNvSpPr>
            <a:spLocks noGrp="1"/>
          </p:cNvSpPr>
          <p:nvPr>
            <p:ph idx="1"/>
          </p:nvPr>
        </p:nvSpPr>
        <p:spPr/>
        <p:txBody>
          <a:bodyPr/>
          <a:lstStyle/>
          <a:p>
            <a:r>
              <a:rPr lang="en-US" dirty="0"/>
              <a:t>Fire and explosion hazards</a:t>
            </a:r>
          </a:p>
          <a:p>
            <a:r>
              <a:rPr lang="en-US" dirty="0"/>
              <a:t>Safety risks</a:t>
            </a:r>
          </a:p>
          <a:p>
            <a:r>
              <a:rPr lang="en-US" dirty="0"/>
              <a:t>Distributed power generation</a:t>
            </a:r>
          </a:p>
          <a:p>
            <a:r>
              <a:rPr lang="en-US" dirty="0"/>
              <a:t>Market changes</a:t>
            </a:r>
          </a:p>
          <a:p>
            <a:r>
              <a:rPr lang="en-US" dirty="0"/>
              <a:t>Industrial Internet of Things</a:t>
            </a:r>
          </a:p>
          <a:p>
            <a:r>
              <a:rPr lang="en-US" dirty="0"/>
              <a:t>Cyber attacks</a:t>
            </a:r>
          </a:p>
          <a:p>
            <a:r>
              <a:rPr lang="en-US" dirty="0"/>
              <a:t>Regulatory changes</a:t>
            </a:r>
          </a:p>
          <a:p>
            <a:r>
              <a:rPr lang="en-US" dirty="0"/>
              <a:t>Natural hazards and global warming</a:t>
            </a:r>
          </a:p>
          <a:p>
            <a:r>
              <a:rPr lang="en-US" dirty="0"/>
              <a:t>Supply chain and business continuity risks</a:t>
            </a:r>
          </a:p>
          <a:p>
            <a:pPr marL="0" indent="0">
              <a:buNone/>
            </a:pPr>
            <a:endParaRPr lang="en-US" dirty="0"/>
          </a:p>
        </p:txBody>
      </p:sp>
      <p:sp>
        <p:nvSpPr>
          <p:cNvPr id="4" name="Slide Number Placeholder 3"/>
          <p:cNvSpPr>
            <a:spLocks noGrp="1"/>
          </p:cNvSpPr>
          <p:nvPr>
            <p:ph type="sldNum" sz="quarter" idx="4"/>
          </p:nvPr>
        </p:nvSpPr>
        <p:spPr/>
        <p:txBody>
          <a:bodyPr/>
          <a:lstStyle/>
          <a:p>
            <a:fld id="{179A9A4E-4C82-4D44-9372-C31BB3818094}" type="slidenum">
              <a:rPr lang="en-US" smtClean="0"/>
              <a:pPr/>
              <a:t>2</a:t>
            </a:fld>
            <a:endParaRPr lang="en-US" dirty="0"/>
          </a:p>
        </p:txBody>
      </p:sp>
    </p:spTree>
    <p:extLst>
      <p:ext uri="{BB962C8B-B14F-4D97-AF65-F5344CB8AC3E}">
        <p14:creationId xmlns:p14="http://schemas.microsoft.com/office/powerpoint/2010/main" val="3644760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82321-D58B-4AC7-B6FF-74775C137157}"/>
              </a:ext>
            </a:extLst>
          </p:cNvPr>
          <p:cNvSpPr>
            <a:spLocks noGrp="1"/>
          </p:cNvSpPr>
          <p:nvPr>
            <p:ph type="title"/>
          </p:nvPr>
        </p:nvSpPr>
        <p:spPr/>
        <p:txBody>
          <a:bodyPr/>
          <a:lstStyle/>
          <a:p>
            <a:r>
              <a:rPr lang="en-US" dirty="0"/>
              <a:t>How to think about whether to engage in risk mitigation?</a:t>
            </a:r>
          </a:p>
        </p:txBody>
      </p:sp>
      <p:sp>
        <p:nvSpPr>
          <p:cNvPr id="3" name="Content Placeholder 2">
            <a:extLst>
              <a:ext uri="{FF2B5EF4-FFF2-40B4-BE49-F238E27FC236}">
                <a16:creationId xmlns:a16="http://schemas.microsoft.com/office/drawing/2014/main" id="{FB454985-3C67-465D-8695-EA45508E77E0}"/>
              </a:ext>
            </a:extLst>
          </p:cNvPr>
          <p:cNvSpPr>
            <a:spLocks noGrp="1"/>
          </p:cNvSpPr>
          <p:nvPr>
            <p:ph idx="1"/>
          </p:nvPr>
        </p:nvSpPr>
        <p:spPr/>
        <p:txBody>
          <a:bodyPr/>
          <a:lstStyle/>
          <a:p>
            <a:pPr marL="514350" indent="-514350">
              <a:buFont typeface="+mj-lt"/>
              <a:buAutoNum type="arabicPeriod"/>
            </a:pPr>
            <a:r>
              <a:rPr lang="en-US" dirty="0"/>
              <a:t>Assess risk by answering 3 questions</a:t>
            </a:r>
          </a:p>
          <a:p>
            <a:pPr lvl="1"/>
            <a:r>
              <a:rPr lang="en-US" dirty="0"/>
              <a:t>Assess probabilities (can be very difficult!)</a:t>
            </a:r>
          </a:p>
          <a:p>
            <a:pPr lvl="1"/>
            <a:r>
              <a:rPr lang="en-US" dirty="0"/>
              <a:t>Translate consequences to metrics (e.g., dollars lost)</a:t>
            </a:r>
          </a:p>
          <a:p>
            <a:pPr marL="514350" indent="-514350">
              <a:buFont typeface="+mj-lt"/>
              <a:buAutoNum type="arabicPeriod"/>
            </a:pPr>
            <a:r>
              <a:rPr lang="en-US" dirty="0"/>
              <a:t>Calculate consequences without risk mitigation</a:t>
            </a:r>
          </a:p>
          <a:p>
            <a:pPr marL="514350" indent="-514350">
              <a:buFont typeface="+mj-lt"/>
              <a:buAutoNum type="arabicPeriod"/>
            </a:pPr>
            <a:r>
              <a:rPr lang="en-US" dirty="0"/>
              <a:t>Calculate consequences with mitigation</a:t>
            </a:r>
          </a:p>
          <a:p>
            <a:pPr marL="514350" indent="-514350">
              <a:buFont typeface="+mj-lt"/>
              <a:buAutoNum type="arabicPeriod"/>
            </a:pPr>
            <a:r>
              <a:rPr lang="en-US" dirty="0"/>
              <a:t>Conduct risk-cost analysis to analyze</a:t>
            </a:r>
          </a:p>
          <a:p>
            <a:pPr marL="914400" lvl="1" indent="-514350"/>
            <a:r>
              <a:rPr lang="en-US" dirty="0"/>
              <a:t>Risk neutral decision maker</a:t>
            </a:r>
          </a:p>
          <a:p>
            <a:pPr marL="914400" lvl="1" indent="-514350"/>
            <a:r>
              <a:rPr lang="en-US" dirty="0"/>
              <a:t>Risk averse decision maker</a:t>
            </a:r>
          </a:p>
        </p:txBody>
      </p:sp>
      <p:sp>
        <p:nvSpPr>
          <p:cNvPr id="4" name="Slide Number Placeholder 3">
            <a:extLst>
              <a:ext uri="{FF2B5EF4-FFF2-40B4-BE49-F238E27FC236}">
                <a16:creationId xmlns:a16="http://schemas.microsoft.com/office/drawing/2014/main" id="{7794A2EE-5481-4DC7-B000-3D89681315C7}"/>
              </a:ext>
            </a:extLst>
          </p:cNvPr>
          <p:cNvSpPr>
            <a:spLocks noGrp="1"/>
          </p:cNvSpPr>
          <p:nvPr>
            <p:ph type="sldNum" sz="quarter" idx="4"/>
          </p:nvPr>
        </p:nvSpPr>
        <p:spPr/>
        <p:txBody>
          <a:bodyPr/>
          <a:lstStyle/>
          <a:p>
            <a:fld id="{179A9A4E-4C82-4D44-9372-C31BB3818094}" type="slidenum">
              <a:rPr lang="en-US" smtClean="0"/>
              <a:pPr/>
              <a:t>20</a:t>
            </a:fld>
            <a:endParaRPr lang="en-US" dirty="0"/>
          </a:p>
        </p:txBody>
      </p:sp>
    </p:spTree>
    <p:extLst>
      <p:ext uri="{BB962C8B-B14F-4D97-AF65-F5344CB8AC3E}">
        <p14:creationId xmlns:p14="http://schemas.microsoft.com/office/powerpoint/2010/main" val="3395661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3EA7-535E-42CA-80E2-E11A230E2B72}"/>
              </a:ext>
            </a:extLst>
          </p:cNvPr>
          <p:cNvSpPr>
            <a:spLocks noGrp="1"/>
          </p:cNvSpPr>
          <p:nvPr>
            <p:ph type="title"/>
          </p:nvPr>
        </p:nvSpPr>
        <p:spPr/>
        <p:txBody>
          <a:bodyPr/>
          <a:lstStyle/>
          <a:p>
            <a:r>
              <a:rPr lang="en-US" dirty="0"/>
              <a:t>Uncertain deal</a:t>
            </a:r>
          </a:p>
        </p:txBody>
      </p:sp>
      <p:sp>
        <p:nvSpPr>
          <p:cNvPr id="3" name="Content Placeholder 2">
            <a:extLst>
              <a:ext uri="{FF2B5EF4-FFF2-40B4-BE49-F238E27FC236}">
                <a16:creationId xmlns:a16="http://schemas.microsoft.com/office/drawing/2014/main" id="{7AA72E94-07D1-46B9-87BC-598B9F8BFCC2}"/>
              </a:ext>
            </a:extLst>
          </p:cNvPr>
          <p:cNvSpPr>
            <a:spLocks noGrp="1"/>
          </p:cNvSpPr>
          <p:nvPr>
            <p:ph idx="1"/>
          </p:nvPr>
        </p:nvSpPr>
        <p:spPr>
          <a:xfrm>
            <a:off x="1143000" y="1302488"/>
            <a:ext cx="10160000" cy="4114800"/>
          </a:xfrm>
        </p:spPr>
        <p:txBody>
          <a:bodyPr/>
          <a:lstStyle/>
          <a:p>
            <a:pPr marL="0" indent="0">
              <a:buNone/>
            </a:pPr>
            <a:r>
              <a:rPr lang="en-US" dirty="0"/>
              <a:t>Imagine that your organization is offered the following</a:t>
            </a:r>
          </a:p>
          <a:p>
            <a:pPr marL="0" indent="0">
              <a:buNone/>
            </a:pPr>
            <a:endParaRPr lang="en-US" dirty="0"/>
          </a:p>
        </p:txBody>
      </p:sp>
      <p:sp>
        <p:nvSpPr>
          <p:cNvPr id="4" name="Slide Number Placeholder 3">
            <a:extLst>
              <a:ext uri="{FF2B5EF4-FFF2-40B4-BE49-F238E27FC236}">
                <a16:creationId xmlns:a16="http://schemas.microsoft.com/office/drawing/2014/main" id="{DD0EF717-3303-4DA8-A31F-6195408C8E92}"/>
              </a:ext>
            </a:extLst>
          </p:cNvPr>
          <p:cNvSpPr>
            <a:spLocks noGrp="1"/>
          </p:cNvSpPr>
          <p:nvPr>
            <p:ph type="sldNum" sz="quarter" idx="4"/>
          </p:nvPr>
        </p:nvSpPr>
        <p:spPr/>
        <p:txBody>
          <a:bodyPr/>
          <a:lstStyle/>
          <a:p>
            <a:fld id="{179A9A4E-4C82-4D44-9372-C31BB3818094}" type="slidenum">
              <a:rPr lang="en-US" smtClean="0"/>
              <a:pPr/>
              <a:t>21</a:t>
            </a:fld>
            <a:endParaRPr lang="en-US" dirty="0"/>
          </a:p>
        </p:txBody>
      </p:sp>
      <p:sp>
        <p:nvSpPr>
          <p:cNvPr id="5" name="Oval 4">
            <a:extLst>
              <a:ext uri="{FF2B5EF4-FFF2-40B4-BE49-F238E27FC236}">
                <a16:creationId xmlns:a16="http://schemas.microsoft.com/office/drawing/2014/main" id="{E87BC734-96A1-4636-849A-B79DFD8F4A7D}"/>
              </a:ext>
            </a:extLst>
          </p:cNvPr>
          <p:cNvSpPr>
            <a:spLocks noChangeAspect="1"/>
          </p:cNvSpPr>
          <p:nvPr/>
        </p:nvSpPr>
        <p:spPr bwMode="auto">
          <a:xfrm>
            <a:off x="4114800" y="3229958"/>
            <a:ext cx="274320" cy="274320"/>
          </a:xfrm>
          <a:prstGeom prst="ellipse">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cxnSp>
        <p:nvCxnSpPr>
          <p:cNvPr id="6" name="Straight Connector 5">
            <a:extLst>
              <a:ext uri="{FF2B5EF4-FFF2-40B4-BE49-F238E27FC236}">
                <a16:creationId xmlns:a16="http://schemas.microsoft.com/office/drawing/2014/main" id="{64949FDE-FEC2-4FC9-B2C7-D6CD45AD1024}"/>
              </a:ext>
            </a:extLst>
          </p:cNvPr>
          <p:cNvCxnSpPr>
            <a:stCxn id="5" idx="7"/>
          </p:cNvCxnSpPr>
          <p:nvPr/>
        </p:nvCxnSpPr>
        <p:spPr bwMode="auto">
          <a:xfrm flipV="1">
            <a:off x="4348947" y="2467958"/>
            <a:ext cx="604053" cy="80217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 name="Straight Connector 6">
            <a:extLst>
              <a:ext uri="{FF2B5EF4-FFF2-40B4-BE49-F238E27FC236}">
                <a16:creationId xmlns:a16="http://schemas.microsoft.com/office/drawing/2014/main" id="{1F09BD83-4AFD-4921-94AA-9C74A33E973E}"/>
              </a:ext>
            </a:extLst>
          </p:cNvPr>
          <p:cNvCxnSpPr/>
          <p:nvPr/>
        </p:nvCxnSpPr>
        <p:spPr bwMode="auto">
          <a:xfrm>
            <a:off x="4953000" y="2467958"/>
            <a:ext cx="1905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FB5E5ED-561E-47AD-9155-CB7B71A6AD1B}"/>
              </a:ext>
            </a:extLst>
          </p:cNvPr>
          <p:cNvCxnSpPr>
            <a:stCxn id="5" idx="5"/>
          </p:cNvCxnSpPr>
          <p:nvPr/>
        </p:nvCxnSpPr>
        <p:spPr bwMode="auto">
          <a:xfrm>
            <a:off x="4348947" y="3464105"/>
            <a:ext cx="604053" cy="812567"/>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E0A228FB-789E-47FF-99A1-1980C7174E05}"/>
              </a:ext>
            </a:extLst>
          </p:cNvPr>
          <p:cNvCxnSpPr/>
          <p:nvPr/>
        </p:nvCxnSpPr>
        <p:spPr bwMode="auto">
          <a:xfrm flipV="1">
            <a:off x="4953000" y="4276672"/>
            <a:ext cx="1981200" cy="155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1BC0F364-1AB0-4660-B473-F77D904CA808}"/>
              </a:ext>
            </a:extLst>
          </p:cNvPr>
          <p:cNvSpPr txBox="1"/>
          <p:nvPr/>
        </p:nvSpPr>
        <p:spPr>
          <a:xfrm>
            <a:off x="4038305" y="2350005"/>
            <a:ext cx="612668" cy="461665"/>
          </a:xfrm>
          <a:prstGeom prst="rect">
            <a:avLst/>
          </a:prstGeom>
          <a:noFill/>
        </p:spPr>
        <p:txBody>
          <a:bodyPr wrap="none" rtlCol="0">
            <a:spAutoFit/>
          </a:bodyPr>
          <a:lstStyle/>
          <a:p>
            <a:r>
              <a:rPr lang="en-US" dirty="0">
                <a:latin typeface="+mn-lt"/>
              </a:rPr>
              <a:t>0.5</a:t>
            </a:r>
          </a:p>
        </p:txBody>
      </p:sp>
      <p:sp>
        <p:nvSpPr>
          <p:cNvPr id="11" name="TextBox 10">
            <a:extLst>
              <a:ext uri="{FF2B5EF4-FFF2-40B4-BE49-F238E27FC236}">
                <a16:creationId xmlns:a16="http://schemas.microsoft.com/office/drawing/2014/main" id="{F3C3718B-421A-48F0-94CA-BAE9D4BD3408}"/>
              </a:ext>
            </a:extLst>
          </p:cNvPr>
          <p:cNvSpPr txBox="1"/>
          <p:nvPr/>
        </p:nvSpPr>
        <p:spPr>
          <a:xfrm>
            <a:off x="3945626" y="3784718"/>
            <a:ext cx="612668" cy="461665"/>
          </a:xfrm>
          <a:prstGeom prst="rect">
            <a:avLst/>
          </a:prstGeom>
          <a:noFill/>
        </p:spPr>
        <p:txBody>
          <a:bodyPr wrap="none" rtlCol="0">
            <a:spAutoFit/>
          </a:bodyPr>
          <a:lstStyle/>
          <a:p>
            <a:r>
              <a:rPr lang="en-US" dirty="0">
                <a:latin typeface="+mn-lt"/>
              </a:rPr>
              <a:t>0.5</a:t>
            </a:r>
          </a:p>
        </p:txBody>
      </p:sp>
      <p:sp>
        <p:nvSpPr>
          <p:cNvPr id="12" name="TextBox 11">
            <a:extLst>
              <a:ext uri="{FF2B5EF4-FFF2-40B4-BE49-F238E27FC236}">
                <a16:creationId xmlns:a16="http://schemas.microsoft.com/office/drawing/2014/main" id="{C0A99386-D68B-4552-A909-8D17B6F2EDFC}"/>
              </a:ext>
            </a:extLst>
          </p:cNvPr>
          <p:cNvSpPr txBox="1"/>
          <p:nvPr/>
        </p:nvSpPr>
        <p:spPr>
          <a:xfrm>
            <a:off x="6977413" y="2208257"/>
            <a:ext cx="1415772" cy="461665"/>
          </a:xfrm>
          <a:prstGeom prst="rect">
            <a:avLst/>
          </a:prstGeom>
          <a:noFill/>
        </p:spPr>
        <p:txBody>
          <a:bodyPr wrap="none" rtlCol="0">
            <a:spAutoFit/>
          </a:bodyPr>
          <a:lstStyle/>
          <a:p>
            <a:r>
              <a:rPr lang="en-US" dirty="0">
                <a:latin typeface="+mn-lt"/>
              </a:rPr>
              <a:t>$1 million</a:t>
            </a:r>
          </a:p>
        </p:txBody>
      </p:sp>
      <p:sp>
        <p:nvSpPr>
          <p:cNvPr id="13" name="TextBox 12">
            <a:extLst>
              <a:ext uri="{FF2B5EF4-FFF2-40B4-BE49-F238E27FC236}">
                <a16:creationId xmlns:a16="http://schemas.microsoft.com/office/drawing/2014/main" id="{FB8368D9-02E4-4DC4-AFF0-8CAAF3C0561B}"/>
              </a:ext>
            </a:extLst>
          </p:cNvPr>
          <p:cNvSpPr txBox="1"/>
          <p:nvPr/>
        </p:nvSpPr>
        <p:spPr>
          <a:xfrm>
            <a:off x="7004288" y="4037356"/>
            <a:ext cx="1510350" cy="461665"/>
          </a:xfrm>
          <a:prstGeom prst="rect">
            <a:avLst/>
          </a:prstGeom>
          <a:noFill/>
        </p:spPr>
        <p:txBody>
          <a:bodyPr wrap="none" rtlCol="0">
            <a:spAutoFit/>
          </a:bodyPr>
          <a:lstStyle/>
          <a:p>
            <a:r>
              <a:rPr lang="en-US" dirty="0">
                <a:latin typeface="+mn-lt"/>
              </a:rPr>
              <a:t>-$1 million</a:t>
            </a:r>
          </a:p>
        </p:txBody>
      </p:sp>
      <p:sp>
        <p:nvSpPr>
          <p:cNvPr id="14" name="TextBox 13">
            <a:extLst>
              <a:ext uri="{FF2B5EF4-FFF2-40B4-BE49-F238E27FC236}">
                <a16:creationId xmlns:a16="http://schemas.microsoft.com/office/drawing/2014/main" id="{7EC7F275-E8CB-4779-9AE3-DA744B1E332E}"/>
              </a:ext>
            </a:extLst>
          </p:cNvPr>
          <p:cNvSpPr txBox="1"/>
          <p:nvPr/>
        </p:nvSpPr>
        <p:spPr>
          <a:xfrm>
            <a:off x="3505200" y="5003498"/>
            <a:ext cx="5633850" cy="492443"/>
          </a:xfrm>
          <a:prstGeom prst="rect">
            <a:avLst/>
          </a:prstGeom>
          <a:noFill/>
        </p:spPr>
        <p:txBody>
          <a:bodyPr wrap="none" rtlCol="0">
            <a:spAutoFit/>
          </a:bodyPr>
          <a:lstStyle/>
          <a:p>
            <a:r>
              <a:rPr lang="en-US" sz="2600" b="1" dirty="0">
                <a:solidFill>
                  <a:srgbClr val="C00000"/>
                </a:solidFill>
                <a:latin typeface="+mn-lt"/>
              </a:rPr>
              <a:t>Would your organization take the deal?</a:t>
            </a:r>
          </a:p>
        </p:txBody>
      </p:sp>
    </p:spTree>
    <p:extLst>
      <p:ext uri="{BB962C8B-B14F-4D97-AF65-F5344CB8AC3E}">
        <p14:creationId xmlns:p14="http://schemas.microsoft.com/office/powerpoint/2010/main" val="96648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3EA7-535E-42CA-80E2-E11A230E2B72}"/>
              </a:ext>
            </a:extLst>
          </p:cNvPr>
          <p:cNvSpPr>
            <a:spLocks noGrp="1"/>
          </p:cNvSpPr>
          <p:nvPr>
            <p:ph type="title"/>
          </p:nvPr>
        </p:nvSpPr>
        <p:spPr/>
        <p:txBody>
          <a:bodyPr/>
          <a:lstStyle/>
          <a:p>
            <a:r>
              <a:rPr lang="en-US" dirty="0"/>
              <a:t>Uncertain deal</a:t>
            </a:r>
          </a:p>
        </p:txBody>
      </p:sp>
      <p:sp>
        <p:nvSpPr>
          <p:cNvPr id="3" name="Content Placeholder 2">
            <a:extLst>
              <a:ext uri="{FF2B5EF4-FFF2-40B4-BE49-F238E27FC236}">
                <a16:creationId xmlns:a16="http://schemas.microsoft.com/office/drawing/2014/main" id="{7AA72E94-07D1-46B9-87BC-598B9F8BFCC2}"/>
              </a:ext>
            </a:extLst>
          </p:cNvPr>
          <p:cNvSpPr>
            <a:spLocks noGrp="1"/>
          </p:cNvSpPr>
          <p:nvPr>
            <p:ph idx="1"/>
          </p:nvPr>
        </p:nvSpPr>
        <p:spPr>
          <a:xfrm>
            <a:off x="1143000" y="1302488"/>
            <a:ext cx="10160000" cy="4114800"/>
          </a:xfrm>
        </p:spPr>
        <p:txBody>
          <a:bodyPr/>
          <a:lstStyle/>
          <a:p>
            <a:pPr marL="0" indent="0">
              <a:buNone/>
            </a:pPr>
            <a:r>
              <a:rPr lang="en-US" dirty="0"/>
              <a:t>Imagine that your organization is offered the following</a:t>
            </a:r>
          </a:p>
          <a:p>
            <a:pPr marL="0" indent="0">
              <a:buNone/>
            </a:pPr>
            <a:endParaRPr lang="en-US" dirty="0"/>
          </a:p>
        </p:txBody>
      </p:sp>
      <p:sp>
        <p:nvSpPr>
          <p:cNvPr id="4" name="Slide Number Placeholder 3">
            <a:extLst>
              <a:ext uri="{FF2B5EF4-FFF2-40B4-BE49-F238E27FC236}">
                <a16:creationId xmlns:a16="http://schemas.microsoft.com/office/drawing/2014/main" id="{DD0EF717-3303-4DA8-A31F-6195408C8E92}"/>
              </a:ext>
            </a:extLst>
          </p:cNvPr>
          <p:cNvSpPr>
            <a:spLocks noGrp="1"/>
          </p:cNvSpPr>
          <p:nvPr>
            <p:ph type="sldNum" sz="quarter" idx="4"/>
          </p:nvPr>
        </p:nvSpPr>
        <p:spPr/>
        <p:txBody>
          <a:bodyPr/>
          <a:lstStyle/>
          <a:p>
            <a:fld id="{179A9A4E-4C82-4D44-9372-C31BB3818094}" type="slidenum">
              <a:rPr lang="en-US" smtClean="0"/>
              <a:pPr/>
              <a:t>22</a:t>
            </a:fld>
            <a:endParaRPr lang="en-US" dirty="0"/>
          </a:p>
        </p:txBody>
      </p:sp>
      <p:sp>
        <p:nvSpPr>
          <p:cNvPr id="5" name="Oval 4">
            <a:extLst>
              <a:ext uri="{FF2B5EF4-FFF2-40B4-BE49-F238E27FC236}">
                <a16:creationId xmlns:a16="http://schemas.microsoft.com/office/drawing/2014/main" id="{E87BC734-96A1-4636-849A-B79DFD8F4A7D}"/>
              </a:ext>
            </a:extLst>
          </p:cNvPr>
          <p:cNvSpPr>
            <a:spLocks noChangeAspect="1"/>
          </p:cNvSpPr>
          <p:nvPr/>
        </p:nvSpPr>
        <p:spPr bwMode="auto">
          <a:xfrm>
            <a:off x="4114800" y="3229958"/>
            <a:ext cx="274320" cy="274320"/>
          </a:xfrm>
          <a:prstGeom prst="ellipse">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cxnSp>
        <p:nvCxnSpPr>
          <p:cNvPr id="6" name="Straight Connector 5">
            <a:extLst>
              <a:ext uri="{FF2B5EF4-FFF2-40B4-BE49-F238E27FC236}">
                <a16:creationId xmlns:a16="http://schemas.microsoft.com/office/drawing/2014/main" id="{64949FDE-FEC2-4FC9-B2C7-D6CD45AD1024}"/>
              </a:ext>
            </a:extLst>
          </p:cNvPr>
          <p:cNvCxnSpPr>
            <a:stCxn id="5" idx="7"/>
          </p:cNvCxnSpPr>
          <p:nvPr/>
        </p:nvCxnSpPr>
        <p:spPr bwMode="auto">
          <a:xfrm flipV="1">
            <a:off x="4348947" y="2467958"/>
            <a:ext cx="604053" cy="80217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 name="Straight Connector 6">
            <a:extLst>
              <a:ext uri="{FF2B5EF4-FFF2-40B4-BE49-F238E27FC236}">
                <a16:creationId xmlns:a16="http://schemas.microsoft.com/office/drawing/2014/main" id="{1F09BD83-4AFD-4921-94AA-9C74A33E973E}"/>
              </a:ext>
            </a:extLst>
          </p:cNvPr>
          <p:cNvCxnSpPr/>
          <p:nvPr/>
        </p:nvCxnSpPr>
        <p:spPr bwMode="auto">
          <a:xfrm>
            <a:off x="4953000" y="2467958"/>
            <a:ext cx="1905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FB5E5ED-561E-47AD-9155-CB7B71A6AD1B}"/>
              </a:ext>
            </a:extLst>
          </p:cNvPr>
          <p:cNvCxnSpPr>
            <a:stCxn id="5" idx="5"/>
          </p:cNvCxnSpPr>
          <p:nvPr/>
        </p:nvCxnSpPr>
        <p:spPr bwMode="auto">
          <a:xfrm>
            <a:off x="4348947" y="3464105"/>
            <a:ext cx="604053" cy="812567"/>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E0A228FB-789E-47FF-99A1-1980C7174E05}"/>
              </a:ext>
            </a:extLst>
          </p:cNvPr>
          <p:cNvCxnSpPr/>
          <p:nvPr/>
        </p:nvCxnSpPr>
        <p:spPr bwMode="auto">
          <a:xfrm flipV="1">
            <a:off x="4953000" y="4276672"/>
            <a:ext cx="1981200" cy="155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1BC0F364-1AB0-4660-B473-F77D904CA808}"/>
              </a:ext>
            </a:extLst>
          </p:cNvPr>
          <p:cNvSpPr txBox="1"/>
          <p:nvPr/>
        </p:nvSpPr>
        <p:spPr>
          <a:xfrm>
            <a:off x="3887918" y="2382096"/>
            <a:ext cx="728084" cy="461665"/>
          </a:xfrm>
          <a:prstGeom prst="rect">
            <a:avLst/>
          </a:prstGeom>
          <a:noFill/>
        </p:spPr>
        <p:txBody>
          <a:bodyPr wrap="none" rtlCol="0">
            <a:spAutoFit/>
          </a:bodyPr>
          <a:lstStyle/>
          <a:p>
            <a:r>
              <a:rPr lang="en-US" dirty="0">
                <a:latin typeface="+mn-lt"/>
              </a:rPr>
              <a:t>0.95</a:t>
            </a:r>
          </a:p>
        </p:txBody>
      </p:sp>
      <p:sp>
        <p:nvSpPr>
          <p:cNvPr id="11" name="TextBox 10">
            <a:extLst>
              <a:ext uri="{FF2B5EF4-FFF2-40B4-BE49-F238E27FC236}">
                <a16:creationId xmlns:a16="http://schemas.microsoft.com/office/drawing/2014/main" id="{F3C3718B-421A-48F0-94CA-BAE9D4BD3408}"/>
              </a:ext>
            </a:extLst>
          </p:cNvPr>
          <p:cNvSpPr txBox="1"/>
          <p:nvPr/>
        </p:nvSpPr>
        <p:spPr>
          <a:xfrm>
            <a:off x="3867832" y="3815007"/>
            <a:ext cx="728084" cy="461665"/>
          </a:xfrm>
          <a:prstGeom prst="rect">
            <a:avLst/>
          </a:prstGeom>
          <a:noFill/>
        </p:spPr>
        <p:txBody>
          <a:bodyPr wrap="none" rtlCol="0">
            <a:spAutoFit/>
          </a:bodyPr>
          <a:lstStyle/>
          <a:p>
            <a:r>
              <a:rPr lang="en-US" dirty="0">
                <a:latin typeface="+mn-lt"/>
              </a:rPr>
              <a:t>0.05</a:t>
            </a:r>
          </a:p>
        </p:txBody>
      </p:sp>
      <p:sp>
        <p:nvSpPr>
          <p:cNvPr id="12" name="TextBox 11">
            <a:extLst>
              <a:ext uri="{FF2B5EF4-FFF2-40B4-BE49-F238E27FC236}">
                <a16:creationId xmlns:a16="http://schemas.microsoft.com/office/drawing/2014/main" id="{C0A99386-D68B-4552-A909-8D17B6F2EDFC}"/>
              </a:ext>
            </a:extLst>
          </p:cNvPr>
          <p:cNvSpPr txBox="1"/>
          <p:nvPr/>
        </p:nvSpPr>
        <p:spPr>
          <a:xfrm>
            <a:off x="6977413" y="2208257"/>
            <a:ext cx="1415772" cy="461665"/>
          </a:xfrm>
          <a:prstGeom prst="rect">
            <a:avLst/>
          </a:prstGeom>
          <a:noFill/>
        </p:spPr>
        <p:txBody>
          <a:bodyPr wrap="none" rtlCol="0">
            <a:spAutoFit/>
          </a:bodyPr>
          <a:lstStyle/>
          <a:p>
            <a:r>
              <a:rPr lang="en-US" dirty="0">
                <a:latin typeface="+mn-lt"/>
              </a:rPr>
              <a:t>$1 million</a:t>
            </a:r>
          </a:p>
        </p:txBody>
      </p:sp>
      <p:sp>
        <p:nvSpPr>
          <p:cNvPr id="13" name="TextBox 12">
            <a:extLst>
              <a:ext uri="{FF2B5EF4-FFF2-40B4-BE49-F238E27FC236}">
                <a16:creationId xmlns:a16="http://schemas.microsoft.com/office/drawing/2014/main" id="{FB8368D9-02E4-4DC4-AFF0-8CAAF3C0561B}"/>
              </a:ext>
            </a:extLst>
          </p:cNvPr>
          <p:cNvSpPr txBox="1"/>
          <p:nvPr/>
        </p:nvSpPr>
        <p:spPr>
          <a:xfrm>
            <a:off x="7004288" y="4037356"/>
            <a:ext cx="1510350" cy="461665"/>
          </a:xfrm>
          <a:prstGeom prst="rect">
            <a:avLst/>
          </a:prstGeom>
          <a:noFill/>
        </p:spPr>
        <p:txBody>
          <a:bodyPr wrap="none" rtlCol="0">
            <a:spAutoFit/>
          </a:bodyPr>
          <a:lstStyle/>
          <a:p>
            <a:r>
              <a:rPr lang="en-US" dirty="0">
                <a:latin typeface="+mn-lt"/>
              </a:rPr>
              <a:t>-$1 million</a:t>
            </a:r>
          </a:p>
        </p:txBody>
      </p:sp>
      <p:sp>
        <p:nvSpPr>
          <p:cNvPr id="14" name="TextBox 13">
            <a:extLst>
              <a:ext uri="{FF2B5EF4-FFF2-40B4-BE49-F238E27FC236}">
                <a16:creationId xmlns:a16="http://schemas.microsoft.com/office/drawing/2014/main" id="{7EC7F275-E8CB-4779-9AE3-DA744B1E332E}"/>
              </a:ext>
            </a:extLst>
          </p:cNvPr>
          <p:cNvSpPr txBox="1"/>
          <p:nvPr/>
        </p:nvSpPr>
        <p:spPr>
          <a:xfrm>
            <a:off x="3505200" y="4980478"/>
            <a:ext cx="5633850" cy="492443"/>
          </a:xfrm>
          <a:prstGeom prst="rect">
            <a:avLst/>
          </a:prstGeom>
          <a:noFill/>
        </p:spPr>
        <p:txBody>
          <a:bodyPr wrap="none" rtlCol="0">
            <a:spAutoFit/>
          </a:bodyPr>
          <a:lstStyle/>
          <a:p>
            <a:r>
              <a:rPr lang="en-US" sz="2600" b="1" dirty="0">
                <a:solidFill>
                  <a:srgbClr val="C00000"/>
                </a:solidFill>
                <a:latin typeface="+mn-lt"/>
              </a:rPr>
              <a:t>Would your organization take the deal?</a:t>
            </a:r>
          </a:p>
        </p:txBody>
      </p:sp>
    </p:spTree>
    <p:extLst>
      <p:ext uri="{BB962C8B-B14F-4D97-AF65-F5344CB8AC3E}">
        <p14:creationId xmlns:p14="http://schemas.microsoft.com/office/powerpoint/2010/main" val="264833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10106-588A-4B6F-BF87-747BF6BB130C}"/>
              </a:ext>
            </a:extLst>
          </p:cNvPr>
          <p:cNvSpPr>
            <a:spLocks noGrp="1"/>
          </p:cNvSpPr>
          <p:nvPr>
            <p:ph type="title"/>
          </p:nvPr>
        </p:nvSpPr>
        <p:spPr/>
        <p:txBody>
          <a:bodyPr/>
          <a:lstStyle/>
          <a:p>
            <a:r>
              <a:rPr lang="en-US" dirty="0"/>
              <a:t>Indifference point</a:t>
            </a:r>
          </a:p>
        </p:txBody>
      </p:sp>
      <p:sp>
        <p:nvSpPr>
          <p:cNvPr id="4" name="Slide Number Placeholder 3">
            <a:extLst>
              <a:ext uri="{FF2B5EF4-FFF2-40B4-BE49-F238E27FC236}">
                <a16:creationId xmlns:a16="http://schemas.microsoft.com/office/drawing/2014/main" id="{E97D722F-9B5B-46A3-ACAF-983BD94DE4B1}"/>
              </a:ext>
            </a:extLst>
          </p:cNvPr>
          <p:cNvSpPr>
            <a:spLocks noGrp="1"/>
          </p:cNvSpPr>
          <p:nvPr>
            <p:ph type="sldNum" sz="quarter" idx="4"/>
          </p:nvPr>
        </p:nvSpPr>
        <p:spPr/>
        <p:txBody>
          <a:bodyPr/>
          <a:lstStyle/>
          <a:p>
            <a:fld id="{179A9A4E-4C82-4D44-9372-C31BB3818094}" type="slidenum">
              <a:rPr lang="en-US" smtClean="0"/>
              <a:pPr/>
              <a:t>23</a:t>
            </a:fld>
            <a:endParaRPr lang="en-US" dirty="0"/>
          </a:p>
        </p:txBody>
      </p:sp>
      <p:sp>
        <p:nvSpPr>
          <p:cNvPr id="5" name="Oval 4">
            <a:extLst>
              <a:ext uri="{FF2B5EF4-FFF2-40B4-BE49-F238E27FC236}">
                <a16:creationId xmlns:a16="http://schemas.microsoft.com/office/drawing/2014/main" id="{7E56CF9E-4BA0-42F4-B642-6EEEEF53E3BE}"/>
              </a:ext>
            </a:extLst>
          </p:cNvPr>
          <p:cNvSpPr>
            <a:spLocks noChangeAspect="1"/>
          </p:cNvSpPr>
          <p:nvPr/>
        </p:nvSpPr>
        <p:spPr bwMode="auto">
          <a:xfrm>
            <a:off x="4572000" y="2575186"/>
            <a:ext cx="274320" cy="274320"/>
          </a:xfrm>
          <a:prstGeom prst="ellipse">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cxnSp>
        <p:nvCxnSpPr>
          <p:cNvPr id="6" name="Straight Connector 5">
            <a:extLst>
              <a:ext uri="{FF2B5EF4-FFF2-40B4-BE49-F238E27FC236}">
                <a16:creationId xmlns:a16="http://schemas.microsoft.com/office/drawing/2014/main" id="{CFD78D1E-684D-471A-8023-E4EE667471A7}"/>
              </a:ext>
            </a:extLst>
          </p:cNvPr>
          <p:cNvCxnSpPr>
            <a:stCxn id="5" idx="7"/>
          </p:cNvCxnSpPr>
          <p:nvPr/>
        </p:nvCxnSpPr>
        <p:spPr bwMode="auto">
          <a:xfrm flipV="1">
            <a:off x="4806147" y="1813186"/>
            <a:ext cx="604053" cy="80217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 name="Straight Connector 6">
            <a:extLst>
              <a:ext uri="{FF2B5EF4-FFF2-40B4-BE49-F238E27FC236}">
                <a16:creationId xmlns:a16="http://schemas.microsoft.com/office/drawing/2014/main" id="{038F6747-5AD4-43FB-9F9B-7662F133947A}"/>
              </a:ext>
            </a:extLst>
          </p:cNvPr>
          <p:cNvCxnSpPr/>
          <p:nvPr/>
        </p:nvCxnSpPr>
        <p:spPr bwMode="auto">
          <a:xfrm>
            <a:off x="5410200" y="1813186"/>
            <a:ext cx="1905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62119B28-EB8C-4234-8AA6-943DCDD746E4}"/>
              </a:ext>
            </a:extLst>
          </p:cNvPr>
          <p:cNvCxnSpPr>
            <a:stCxn id="5" idx="5"/>
          </p:cNvCxnSpPr>
          <p:nvPr/>
        </p:nvCxnSpPr>
        <p:spPr bwMode="auto">
          <a:xfrm>
            <a:off x="4806147" y="2809333"/>
            <a:ext cx="604053" cy="812567"/>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2F36DB2B-55EF-4F22-9DDF-2380997C240E}"/>
              </a:ext>
            </a:extLst>
          </p:cNvPr>
          <p:cNvCxnSpPr/>
          <p:nvPr/>
        </p:nvCxnSpPr>
        <p:spPr bwMode="auto">
          <a:xfrm flipV="1">
            <a:off x="5410200" y="3621900"/>
            <a:ext cx="1981200" cy="155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0AED4B18-7721-4E4D-AFC6-4A89ACE02BD5}"/>
              </a:ext>
            </a:extLst>
          </p:cNvPr>
          <p:cNvSpPr txBox="1"/>
          <p:nvPr/>
        </p:nvSpPr>
        <p:spPr>
          <a:xfrm>
            <a:off x="4510348" y="1758827"/>
            <a:ext cx="356188" cy="461665"/>
          </a:xfrm>
          <a:prstGeom prst="rect">
            <a:avLst/>
          </a:prstGeom>
          <a:noFill/>
        </p:spPr>
        <p:txBody>
          <a:bodyPr wrap="none" rtlCol="0">
            <a:spAutoFit/>
          </a:bodyPr>
          <a:lstStyle/>
          <a:p>
            <a:r>
              <a:rPr lang="en-US" i="1" dirty="0">
                <a:latin typeface="+mn-lt"/>
              </a:rPr>
              <a:t>p</a:t>
            </a:r>
          </a:p>
        </p:txBody>
      </p:sp>
      <p:sp>
        <p:nvSpPr>
          <p:cNvPr id="11" name="TextBox 10">
            <a:extLst>
              <a:ext uri="{FF2B5EF4-FFF2-40B4-BE49-F238E27FC236}">
                <a16:creationId xmlns:a16="http://schemas.microsoft.com/office/drawing/2014/main" id="{7B0B8443-85FB-4F10-8091-07A685EBEFF4}"/>
              </a:ext>
            </a:extLst>
          </p:cNvPr>
          <p:cNvSpPr txBox="1"/>
          <p:nvPr/>
        </p:nvSpPr>
        <p:spPr>
          <a:xfrm>
            <a:off x="4343400" y="3129946"/>
            <a:ext cx="630301" cy="461665"/>
          </a:xfrm>
          <a:prstGeom prst="rect">
            <a:avLst/>
          </a:prstGeom>
          <a:noFill/>
        </p:spPr>
        <p:txBody>
          <a:bodyPr wrap="none" rtlCol="0">
            <a:spAutoFit/>
          </a:bodyPr>
          <a:lstStyle/>
          <a:p>
            <a:r>
              <a:rPr lang="en-US" dirty="0">
                <a:latin typeface="+mn-lt"/>
              </a:rPr>
              <a:t>1-</a:t>
            </a:r>
            <a:r>
              <a:rPr lang="en-US" i="1" dirty="0">
                <a:latin typeface="+mn-lt"/>
              </a:rPr>
              <a:t>p</a:t>
            </a:r>
            <a:endParaRPr lang="en-US" dirty="0">
              <a:latin typeface="+mn-lt"/>
            </a:endParaRPr>
          </a:p>
        </p:txBody>
      </p:sp>
      <p:sp>
        <p:nvSpPr>
          <p:cNvPr id="12" name="TextBox 11">
            <a:extLst>
              <a:ext uri="{FF2B5EF4-FFF2-40B4-BE49-F238E27FC236}">
                <a16:creationId xmlns:a16="http://schemas.microsoft.com/office/drawing/2014/main" id="{D8843716-A572-44C0-A907-33975312E13D}"/>
              </a:ext>
            </a:extLst>
          </p:cNvPr>
          <p:cNvSpPr txBox="1"/>
          <p:nvPr/>
        </p:nvSpPr>
        <p:spPr>
          <a:xfrm>
            <a:off x="7439717" y="1549184"/>
            <a:ext cx="1415772" cy="461665"/>
          </a:xfrm>
          <a:prstGeom prst="rect">
            <a:avLst/>
          </a:prstGeom>
          <a:noFill/>
        </p:spPr>
        <p:txBody>
          <a:bodyPr wrap="none" rtlCol="0">
            <a:spAutoFit/>
          </a:bodyPr>
          <a:lstStyle/>
          <a:p>
            <a:r>
              <a:rPr lang="en-US" dirty="0">
                <a:latin typeface="+mn-lt"/>
              </a:rPr>
              <a:t>$1 million</a:t>
            </a:r>
          </a:p>
        </p:txBody>
      </p:sp>
      <p:sp>
        <p:nvSpPr>
          <p:cNvPr id="13" name="TextBox 12">
            <a:extLst>
              <a:ext uri="{FF2B5EF4-FFF2-40B4-BE49-F238E27FC236}">
                <a16:creationId xmlns:a16="http://schemas.microsoft.com/office/drawing/2014/main" id="{98A7C09E-37D0-4683-B9FE-158B84A38A66}"/>
              </a:ext>
            </a:extLst>
          </p:cNvPr>
          <p:cNvSpPr txBox="1"/>
          <p:nvPr/>
        </p:nvSpPr>
        <p:spPr>
          <a:xfrm>
            <a:off x="7479354" y="3391067"/>
            <a:ext cx="1510350" cy="461665"/>
          </a:xfrm>
          <a:prstGeom prst="rect">
            <a:avLst/>
          </a:prstGeom>
          <a:noFill/>
        </p:spPr>
        <p:txBody>
          <a:bodyPr wrap="none" rtlCol="0">
            <a:spAutoFit/>
          </a:bodyPr>
          <a:lstStyle/>
          <a:p>
            <a:r>
              <a:rPr lang="en-US" dirty="0">
                <a:latin typeface="+mn-lt"/>
              </a:rPr>
              <a:t>-$1 million</a:t>
            </a:r>
          </a:p>
        </p:txBody>
      </p:sp>
      <p:sp>
        <p:nvSpPr>
          <p:cNvPr id="14" name="TextBox 13">
            <a:extLst>
              <a:ext uri="{FF2B5EF4-FFF2-40B4-BE49-F238E27FC236}">
                <a16:creationId xmlns:a16="http://schemas.microsoft.com/office/drawing/2014/main" id="{A7427615-A1D7-45AF-803F-11BCA9B6A5E1}"/>
              </a:ext>
            </a:extLst>
          </p:cNvPr>
          <p:cNvSpPr txBox="1"/>
          <p:nvPr/>
        </p:nvSpPr>
        <p:spPr>
          <a:xfrm>
            <a:off x="3208275" y="2481513"/>
            <a:ext cx="962123" cy="461665"/>
          </a:xfrm>
          <a:prstGeom prst="rect">
            <a:avLst/>
          </a:prstGeom>
          <a:noFill/>
        </p:spPr>
        <p:txBody>
          <a:bodyPr wrap="none" rtlCol="0">
            <a:spAutoFit/>
          </a:bodyPr>
          <a:lstStyle/>
          <a:p>
            <a:r>
              <a:rPr lang="en-US" dirty="0">
                <a:latin typeface="+mn-lt"/>
              </a:rPr>
              <a:t>$0   ~</a:t>
            </a:r>
          </a:p>
        </p:txBody>
      </p:sp>
      <p:sp>
        <p:nvSpPr>
          <p:cNvPr id="15" name="TextBox 14">
            <a:extLst>
              <a:ext uri="{FF2B5EF4-FFF2-40B4-BE49-F238E27FC236}">
                <a16:creationId xmlns:a16="http://schemas.microsoft.com/office/drawing/2014/main" id="{E786FEC3-27E0-4CB4-A8F1-ACC719C6D6F1}"/>
              </a:ext>
            </a:extLst>
          </p:cNvPr>
          <p:cNvSpPr txBox="1"/>
          <p:nvPr/>
        </p:nvSpPr>
        <p:spPr>
          <a:xfrm>
            <a:off x="1947957" y="4106516"/>
            <a:ext cx="9024843" cy="492443"/>
          </a:xfrm>
          <a:prstGeom prst="rect">
            <a:avLst/>
          </a:prstGeom>
          <a:noFill/>
        </p:spPr>
        <p:txBody>
          <a:bodyPr wrap="none" rtlCol="0">
            <a:spAutoFit/>
          </a:bodyPr>
          <a:lstStyle/>
          <a:p>
            <a:r>
              <a:rPr lang="en-US" sz="2600" b="1" dirty="0">
                <a:solidFill>
                  <a:srgbClr val="C00000"/>
                </a:solidFill>
                <a:latin typeface="+mn-lt"/>
              </a:rPr>
              <a:t>What is the value of </a:t>
            </a:r>
            <a:r>
              <a:rPr lang="en-US" sz="2600" b="1" i="1" dirty="0">
                <a:solidFill>
                  <a:srgbClr val="C00000"/>
                </a:solidFill>
                <a:latin typeface="+mn-lt"/>
              </a:rPr>
              <a:t>p</a:t>
            </a:r>
            <a:r>
              <a:rPr lang="en-US" sz="2600" b="1" dirty="0">
                <a:solidFill>
                  <a:srgbClr val="C00000"/>
                </a:solidFill>
                <a:latin typeface="+mn-lt"/>
              </a:rPr>
              <a:t> that makes your organization indifferent?</a:t>
            </a:r>
          </a:p>
        </p:txBody>
      </p:sp>
      <p:sp>
        <p:nvSpPr>
          <p:cNvPr id="16" name="TextBox 15">
            <a:extLst>
              <a:ext uri="{FF2B5EF4-FFF2-40B4-BE49-F238E27FC236}">
                <a16:creationId xmlns:a16="http://schemas.microsoft.com/office/drawing/2014/main" id="{F6724A38-A016-4C0C-A716-AA0DBCF2999C}"/>
              </a:ext>
            </a:extLst>
          </p:cNvPr>
          <p:cNvSpPr txBox="1"/>
          <p:nvPr/>
        </p:nvSpPr>
        <p:spPr>
          <a:xfrm>
            <a:off x="3491457" y="5105359"/>
            <a:ext cx="5075492" cy="461665"/>
          </a:xfrm>
          <a:prstGeom prst="rect">
            <a:avLst/>
          </a:prstGeom>
          <a:noFill/>
        </p:spPr>
        <p:txBody>
          <a:bodyPr wrap="none" rtlCol="0">
            <a:spAutoFit/>
          </a:bodyPr>
          <a:lstStyle/>
          <a:p>
            <a:r>
              <a:rPr lang="en-US" dirty="0">
                <a:latin typeface="+mn-lt"/>
              </a:rPr>
              <a:t>Different </a:t>
            </a:r>
            <a:r>
              <a:rPr lang="en-US" i="1" dirty="0">
                <a:latin typeface="+mn-lt"/>
              </a:rPr>
              <a:t>p</a:t>
            </a:r>
            <a:r>
              <a:rPr lang="en-US" dirty="0">
                <a:latin typeface="+mn-lt"/>
              </a:rPr>
              <a:t> </a:t>
            </a:r>
            <a:r>
              <a:rPr lang="en-US" dirty="0">
                <a:latin typeface="+mn-lt"/>
                <a:sym typeface="Wingdings" panose="05000000000000000000" pitchFamily="2" charset="2"/>
              </a:rPr>
              <a:t> different risk attitudes</a:t>
            </a:r>
            <a:endParaRPr lang="en-US" dirty="0">
              <a:latin typeface="+mn-lt"/>
            </a:endParaRPr>
          </a:p>
        </p:txBody>
      </p:sp>
    </p:spTree>
    <p:extLst>
      <p:ext uri="{BB962C8B-B14F-4D97-AF65-F5344CB8AC3E}">
        <p14:creationId xmlns:p14="http://schemas.microsoft.com/office/powerpoint/2010/main" val="356995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99499-20C7-45AB-A169-A3C3643D2AC7}"/>
              </a:ext>
            </a:extLst>
          </p:cNvPr>
          <p:cNvSpPr>
            <a:spLocks noGrp="1"/>
          </p:cNvSpPr>
          <p:nvPr>
            <p:ph type="title"/>
          </p:nvPr>
        </p:nvSpPr>
        <p:spPr/>
        <p:txBody>
          <a:bodyPr/>
          <a:lstStyle/>
          <a:p>
            <a:r>
              <a:rPr lang="en-US" dirty="0"/>
              <a:t>Risk attitude</a:t>
            </a:r>
          </a:p>
        </p:txBody>
      </p:sp>
      <p:sp>
        <p:nvSpPr>
          <p:cNvPr id="4" name="Slide Number Placeholder 3">
            <a:extLst>
              <a:ext uri="{FF2B5EF4-FFF2-40B4-BE49-F238E27FC236}">
                <a16:creationId xmlns:a16="http://schemas.microsoft.com/office/drawing/2014/main" id="{A12894B1-03BA-46B2-B925-16BE5B12114E}"/>
              </a:ext>
            </a:extLst>
          </p:cNvPr>
          <p:cNvSpPr>
            <a:spLocks noGrp="1"/>
          </p:cNvSpPr>
          <p:nvPr>
            <p:ph type="sldNum" sz="quarter" idx="4"/>
          </p:nvPr>
        </p:nvSpPr>
        <p:spPr/>
        <p:txBody>
          <a:bodyPr/>
          <a:lstStyle/>
          <a:p>
            <a:fld id="{179A9A4E-4C82-4D44-9372-C31BB3818094}" type="slidenum">
              <a:rPr lang="en-US" smtClean="0"/>
              <a:pPr/>
              <a:t>24</a:t>
            </a:fld>
            <a:endParaRPr lang="en-US" dirty="0"/>
          </a:p>
        </p:txBody>
      </p:sp>
      <p:sp>
        <p:nvSpPr>
          <p:cNvPr id="5" name="TextBox 4">
            <a:extLst>
              <a:ext uri="{FF2B5EF4-FFF2-40B4-BE49-F238E27FC236}">
                <a16:creationId xmlns:a16="http://schemas.microsoft.com/office/drawing/2014/main" id="{0AF38947-FF17-4CCD-B7F7-3DEACBAABAE4}"/>
              </a:ext>
            </a:extLst>
          </p:cNvPr>
          <p:cNvSpPr txBox="1"/>
          <p:nvPr/>
        </p:nvSpPr>
        <p:spPr>
          <a:xfrm>
            <a:off x="6697723" y="3450313"/>
            <a:ext cx="646331" cy="461665"/>
          </a:xfrm>
          <a:prstGeom prst="rect">
            <a:avLst/>
          </a:prstGeom>
          <a:noFill/>
        </p:spPr>
        <p:txBody>
          <a:bodyPr wrap="none" rtlCol="0">
            <a:spAutoFit/>
          </a:bodyPr>
          <a:lstStyle/>
          <a:p>
            <a:r>
              <a:rPr lang="en-US" dirty="0">
                <a:latin typeface="+mj-lt"/>
              </a:rPr>
              <a:t>OR</a:t>
            </a:r>
          </a:p>
        </p:txBody>
      </p:sp>
      <p:sp>
        <p:nvSpPr>
          <p:cNvPr id="6" name="TextBox 5">
            <a:extLst>
              <a:ext uri="{FF2B5EF4-FFF2-40B4-BE49-F238E27FC236}">
                <a16:creationId xmlns:a16="http://schemas.microsoft.com/office/drawing/2014/main" id="{DEBC2D9B-FDE7-4591-B01F-9FAA8E311A3F}"/>
              </a:ext>
            </a:extLst>
          </p:cNvPr>
          <p:cNvSpPr txBox="1"/>
          <p:nvPr/>
        </p:nvSpPr>
        <p:spPr>
          <a:xfrm>
            <a:off x="7924800" y="3428542"/>
            <a:ext cx="685800" cy="461665"/>
          </a:xfrm>
          <a:prstGeom prst="rect">
            <a:avLst/>
          </a:prstGeom>
          <a:noFill/>
        </p:spPr>
        <p:txBody>
          <a:bodyPr wrap="square" rtlCol="0">
            <a:spAutoFit/>
          </a:bodyPr>
          <a:lstStyle/>
          <a:p>
            <a:r>
              <a:rPr lang="en-US" dirty="0">
                <a:latin typeface="+mj-lt"/>
              </a:rPr>
              <a:t>$0</a:t>
            </a:r>
          </a:p>
        </p:txBody>
      </p:sp>
      <p:sp>
        <p:nvSpPr>
          <p:cNvPr id="7" name="TextBox 6">
            <a:extLst>
              <a:ext uri="{FF2B5EF4-FFF2-40B4-BE49-F238E27FC236}">
                <a16:creationId xmlns:a16="http://schemas.microsoft.com/office/drawing/2014/main" id="{D73A30D1-A1C8-4696-B30B-AECFB5E2D944}"/>
              </a:ext>
            </a:extLst>
          </p:cNvPr>
          <p:cNvSpPr txBox="1"/>
          <p:nvPr/>
        </p:nvSpPr>
        <p:spPr>
          <a:xfrm>
            <a:off x="7325978" y="2292350"/>
            <a:ext cx="2943434" cy="954107"/>
          </a:xfrm>
          <a:prstGeom prst="rect">
            <a:avLst/>
          </a:prstGeom>
          <a:noFill/>
        </p:spPr>
        <p:txBody>
          <a:bodyPr wrap="none" rtlCol="0">
            <a:spAutoFit/>
          </a:bodyPr>
          <a:lstStyle/>
          <a:p>
            <a:r>
              <a:rPr lang="en-US" sz="2800" dirty="0">
                <a:solidFill>
                  <a:schemeClr val="tx2"/>
                </a:solidFill>
                <a:latin typeface="+mj-lt"/>
              </a:rPr>
              <a:t>Prefer sure thing </a:t>
            </a:r>
          </a:p>
          <a:p>
            <a:r>
              <a:rPr lang="en-US" sz="2800" dirty="0">
                <a:solidFill>
                  <a:schemeClr val="tx2"/>
                </a:solidFill>
                <a:latin typeface="+mj-lt"/>
                <a:sym typeface="Wingdings" panose="05000000000000000000" pitchFamily="2" charset="2"/>
              </a:rPr>
              <a:t> r</a:t>
            </a:r>
            <a:r>
              <a:rPr lang="en-US" sz="2800" dirty="0">
                <a:solidFill>
                  <a:schemeClr val="tx2"/>
                </a:solidFill>
                <a:latin typeface="+mj-lt"/>
              </a:rPr>
              <a:t>isk averse</a:t>
            </a:r>
          </a:p>
        </p:txBody>
      </p:sp>
      <p:sp>
        <p:nvSpPr>
          <p:cNvPr id="8" name="TextBox 7">
            <a:extLst>
              <a:ext uri="{FF2B5EF4-FFF2-40B4-BE49-F238E27FC236}">
                <a16:creationId xmlns:a16="http://schemas.microsoft.com/office/drawing/2014/main" id="{3BD29E24-4EEB-4CD3-A8D9-28E23239DE3E}"/>
              </a:ext>
            </a:extLst>
          </p:cNvPr>
          <p:cNvSpPr txBox="1"/>
          <p:nvPr/>
        </p:nvSpPr>
        <p:spPr>
          <a:xfrm>
            <a:off x="1201711" y="1413467"/>
            <a:ext cx="4894289" cy="523220"/>
          </a:xfrm>
          <a:prstGeom prst="rect">
            <a:avLst/>
          </a:prstGeom>
          <a:noFill/>
        </p:spPr>
        <p:txBody>
          <a:bodyPr wrap="none" rtlCol="0">
            <a:spAutoFit/>
          </a:bodyPr>
          <a:lstStyle/>
          <a:p>
            <a:r>
              <a:rPr lang="en-US" sz="2800" dirty="0">
                <a:solidFill>
                  <a:schemeClr val="tx2"/>
                </a:solidFill>
                <a:latin typeface="+mj-lt"/>
              </a:rPr>
              <a:t>Prefer gamble </a:t>
            </a:r>
            <a:r>
              <a:rPr lang="en-US" sz="2800" dirty="0">
                <a:solidFill>
                  <a:schemeClr val="tx2"/>
                </a:solidFill>
                <a:latin typeface="+mj-lt"/>
                <a:sym typeface="Wingdings" panose="05000000000000000000" pitchFamily="2" charset="2"/>
              </a:rPr>
              <a:t> r</a:t>
            </a:r>
            <a:r>
              <a:rPr lang="en-US" sz="2800" dirty="0">
                <a:solidFill>
                  <a:schemeClr val="tx2"/>
                </a:solidFill>
                <a:latin typeface="+mj-lt"/>
              </a:rPr>
              <a:t>isk seeking</a:t>
            </a:r>
          </a:p>
        </p:txBody>
      </p:sp>
      <p:sp>
        <p:nvSpPr>
          <p:cNvPr id="9" name="TextBox 8">
            <a:extLst>
              <a:ext uri="{FF2B5EF4-FFF2-40B4-BE49-F238E27FC236}">
                <a16:creationId xmlns:a16="http://schemas.microsoft.com/office/drawing/2014/main" id="{C6B2E147-857E-4E94-980E-2E860148DC5E}"/>
              </a:ext>
            </a:extLst>
          </p:cNvPr>
          <p:cNvSpPr txBox="1"/>
          <p:nvPr/>
        </p:nvSpPr>
        <p:spPr>
          <a:xfrm>
            <a:off x="4648200" y="5131794"/>
            <a:ext cx="4087914" cy="523220"/>
          </a:xfrm>
          <a:prstGeom prst="rect">
            <a:avLst/>
          </a:prstGeom>
          <a:noFill/>
        </p:spPr>
        <p:txBody>
          <a:bodyPr wrap="none" rtlCol="0">
            <a:spAutoFit/>
          </a:bodyPr>
          <a:lstStyle/>
          <a:p>
            <a:r>
              <a:rPr lang="en-US" sz="2800" dirty="0">
                <a:solidFill>
                  <a:schemeClr val="tx2"/>
                </a:solidFill>
                <a:latin typeface="+mj-lt"/>
              </a:rPr>
              <a:t>Indifferent </a:t>
            </a:r>
            <a:r>
              <a:rPr lang="en-US" sz="2800" dirty="0">
                <a:solidFill>
                  <a:schemeClr val="tx2"/>
                </a:solidFill>
                <a:latin typeface="+mj-lt"/>
                <a:sym typeface="Wingdings" panose="05000000000000000000" pitchFamily="2" charset="2"/>
              </a:rPr>
              <a:t> risk neutral</a:t>
            </a:r>
            <a:endParaRPr lang="en-US" sz="2800" dirty="0">
              <a:solidFill>
                <a:schemeClr val="tx2"/>
              </a:solidFill>
              <a:latin typeface="+mj-lt"/>
            </a:endParaRPr>
          </a:p>
        </p:txBody>
      </p:sp>
      <p:sp>
        <p:nvSpPr>
          <p:cNvPr id="10" name="Oval 9">
            <a:extLst>
              <a:ext uri="{FF2B5EF4-FFF2-40B4-BE49-F238E27FC236}">
                <a16:creationId xmlns:a16="http://schemas.microsoft.com/office/drawing/2014/main" id="{71208447-EBD6-4452-A337-581ACDCE5037}"/>
              </a:ext>
            </a:extLst>
          </p:cNvPr>
          <p:cNvSpPr>
            <a:spLocks noChangeAspect="1"/>
          </p:cNvSpPr>
          <p:nvPr/>
        </p:nvSpPr>
        <p:spPr bwMode="auto">
          <a:xfrm>
            <a:off x="1320994" y="3656060"/>
            <a:ext cx="274320" cy="274320"/>
          </a:xfrm>
          <a:prstGeom prst="ellipse">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cxnSp>
        <p:nvCxnSpPr>
          <p:cNvPr id="11" name="Straight Connector 10">
            <a:extLst>
              <a:ext uri="{FF2B5EF4-FFF2-40B4-BE49-F238E27FC236}">
                <a16:creationId xmlns:a16="http://schemas.microsoft.com/office/drawing/2014/main" id="{1172EBEA-2D6C-428D-8C82-D5D95CC80D0C}"/>
              </a:ext>
            </a:extLst>
          </p:cNvPr>
          <p:cNvCxnSpPr>
            <a:stCxn id="10" idx="7"/>
          </p:cNvCxnSpPr>
          <p:nvPr/>
        </p:nvCxnSpPr>
        <p:spPr bwMode="auto">
          <a:xfrm flipV="1">
            <a:off x="1555141" y="2894060"/>
            <a:ext cx="604053" cy="80217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C66F2D3B-DF90-4733-9665-44CE3977A957}"/>
              </a:ext>
            </a:extLst>
          </p:cNvPr>
          <p:cNvCxnSpPr/>
          <p:nvPr/>
        </p:nvCxnSpPr>
        <p:spPr bwMode="auto">
          <a:xfrm>
            <a:off x="2159194" y="2894060"/>
            <a:ext cx="1905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B152CEB7-2749-448E-96B6-B2C62D2F9D1D}"/>
              </a:ext>
            </a:extLst>
          </p:cNvPr>
          <p:cNvCxnSpPr>
            <a:stCxn id="10" idx="5"/>
          </p:cNvCxnSpPr>
          <p:nvPr/>
        </p:nvCxnSpPr>
        <p:spPr bwMode="auto">
          <a:xfrm>
            <a:off x="1555141" y="3890207"/>
            <a:ext cx="604053" cy="812567"/>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5E5633D9-6E45-490E-88AB-03A293CAE318}"/>
              </a:ext>
            </a:extLst>
          </p:cNvPr>
          <p:cNvCxnSpPr/>
          <p:nvPr/>
        </p:nvCxnSpPr>
        <p:spPr bwMode="auto">
          <a:xfrm flipV="1">
            <a:off x="2159194" y="4702774"/>
            <a:ext cx="1981200" cy="155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144A3D44-14D7-403A-9120-3A00361248A4}"/>
              </a:ext>
            </a:extLst>
          </p:cNvPr>
          <p:cNvSpPr txBox="1"/>
          <p:nvPr/>
        </p:nvSpPr>
        <p:spPr>
          <a:xfrm>
            <a:off x="1244499" y="2776107"/>
            <a:ext cx="612668" cy="461665"/>
          </a:xfrm>
          <a:prstGeom prst="rect">
            <a:avLst/>
          </a:prstGeom>
          <a:noFill/>
        </p:spPr>
        <p:txBody>
          <a:bodyPr wrap="none" rtlCol="0">
            <a:spAutoFit/>
          </a:bodyPr>
          <a:lstStyle/>
          <a:p>
            <a:r>
              <a:rPr lang="en-US" dirty="0">
                <a:latin typeface="+mn-lt"/>
              </a:rPr>
              <a:t>0.5</a:t>
            </a:r>
          </a:p>
        </p:txBody>
      </p:sp>
      <p:sp>
        <p:nvSpPr>
          <p:cNvPr id="16" name="TextBox 15">
            <a:extLst>
              <a:ext uri="{FF2B5EF4-FFF2-40B4-BE49-F238E27FC236}">
                <a16:creationId xmlns:a16="http://schemas.microsoft.com/office/drawing/2014/main" id="{678A3EF9-B37D-46E8-8E7D-F2767BE38D67}"/>
              </a:ext>
            </a:extLst>
          </p:cNvPr>
          <p:cNvSpPr txBox="1"/>
          <p:nvPr/>
        </p:nvSpPr>
        <p:spPr>
          <a:xfrm>
            <a:off x="1151820" y="4210820"/>
            <a:ext cx="612668" cy="461665"/>
          </a:xfrm>
          <a:prstGeom prst="rect">
            <a:avLst/>
          </a:prstGeom>
          <a:noFill/>
        </p:spPr>
        <p:txBody>
          <a:bodyPr wrap="none" rtlCol="0">
            <a:spAutoFit/>
          </a:bodyPr>
          <a:lstStyle/>
          <a:p>
            <a:r>
              <a:rPr lang="en-US" dirty="0">
                <a:latin typeface="+mn-lt"/>
              </a:rPr>
              <a:t>0.5</a:t>
            </a:r>
          </a:p>
        </p:txBody>
      </p:sp>
      <p:sp>
        <p:nvSpPr>
          <p:cNvPr id="17" name="TextBox 16">
            <a:extLst>
              <a:ext uri="{FF2B5EF4-FFF2-40B4-BE49-F238E27FC236}">
                <a16:creationId xmlns:a16="http://schemas.microsoft.com/office/drawing/2014/main" id="{AD6D87F3-4FF8-49D7-8719-CBB1CEDAE7F4}"/>
              </a:ext>
            </a:extLst>
          </p:cNvPr>
          <p:cNvSpPr txBox="1"/>
          <p:nvPr/>
        </p:nvSpPr>
        <p:spPr>
          <a:xfrm>
            <a:off x="4192761" y="2663227"/>
            <a:ext cx="1415772" cy="461665"/>
          </a:xfrm>
          <a:prstGeom prst="rect">
            <a:avLst/>
          </a:prstGeom>
          <a:noFill/>
        </p:spPr>
        <p:txBody>
          <a:bodyPr wrap="none" rtlCol="0">
            <a:spAutoFit/>
          </a:bodyPr>
          <a:lstStyle/>
          <a:p>
            <a:r>
              <a:rPr lang="en-US" dirty="0">
                <a:latin typeface="+mn-lt"/>
              </a:rPr>
              <a:t>$1 million</a:t>
            </a:r>
          </a:p>
        </p:txBody>
      </p:sp>
      <p:sp>
        <p:nvSpPr>
          <p:cNvPr id="18" name="TextBox 17">
            <a:extLst>
              <a:ext uri="{FF2B5EF4-FFF2-40B4-BE49-F238E27FC236}">
                <a16:creationId xmlns:a16="http://schemas.microsoft.com/office/drawing/2014/main" id="{1C3F5A57-3A1B-44ED-B967-30ED12BB0145}"/>
              </a:ext>
            </a:extLst>
          </p:cNvPr>
          <p:cNvSpPr txBox="1"/>
          <p:nvPr/>
        </p:nvSpPr>
        <p:spPr>
          <a:xfrm>
            <a:off x="4210482" y="4463458"/>
            <a:ext cx="1510350" cy="461665"/>
          </a:xfrm>
          <a:prstGeom prst="rect">
            <a:avLst/>
          </a:prstGeom>
          <a:noFill/>
        </p:spPr>
        <p:txBody>
          <a:bodyPr wrap="none" rtlCol="0">
            <a:spAutoFit/>
          </a:bodyPr>
          <a:lstStyle/>
          <a:p>
            <a:r>
              <a:rPr lang="en-US" dirty="0">
                <a:latin typeface="+mn-lt"/>
              </a:rPr>
              <a:t>-$1 million</a:t>
            </a:r>
          </a:p>
        </p:txBody>
      </p:sp>
      <p:sp>
        <p:nvSpPr>
          <p:cNvPr id="19" name="TextBox 18">
            <a:extLst>
              <a:ext uri="{FF2B5EF4-FFF2-40B4-BE49-F238E27FC236}">
                <a16:creationId xmlns:a16="http://schemas.microsoft.com/office/drawing/2014/main" id="{2F427817-807D-4878-86C9-873245FE60B6}"/>
              </a:ext>
            </a:extLst>
          </p:cNvPr>
          <p:cNvSpPr txBox="1"/>
          <p:nvPr/>
        </p:nvSpPr>
        <p:spPr>
          <a:xfrm>
            <a:off x="2806317" y="3442026"/>
            <a:ext cx="2983509" cy="461665"/>
          </a:xfrm>
          <a:prstGeom prst="rect">
            <a:avLst/>
          </a:prstGeom>
          <a:noFill/>
        </p:spPr>
        <p:txBody>
          <a:bodyPr wrap="none" rtlCol="0">
            <a:spAutoFit/>
          </a:bodyPr>
          <a:lstStyle/>
          <a:p>
            <a:r>
              <a:rPr lang="en-US" dirty="0">
                <a:latin typeface="+mn-lt"/>
              </a:rPr>
              <a:t>Expected value = $0</a:t>
            </a:r>
          </a:p>
        </p:txBody>
      </p:sp>
    </p:spTree>
    <p:extLst>
      <p:ext uri="{BB962C8B-B14F-4D97-AF65-F5344CB8AC3E}">
        <p14:creationId xmlns:p14="http://schemas.microsoft.com/office/powerpoint/2010/main" val="427282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(assume risk of demand cannot be hedged)</a:t>
            </a:r>
          </a:p>
        </p:txBody>
      </p:sp>
      <p:sp>
        <p:nvSpPr>
          <p:cNvPr id="4" name="Slide Number Placeholder 3"/>
          <p:cNvSpPr>
            <a:spLocks noGrp="1"/>
          </p:cNvSpPr>
          <p:nvPr>
            <p:ph type="sldNum" sz="quarter" idx="4"/>
          </p:nvPr>
        </p:nvSpPr>
        <p:spPr/>
        <p:txBody>
          <a:bodyPr/>
          <a:lstStyle/>
          <a:p>
            <a:fld id="{179A9A4E-4C82-4D44-9372-C31BB3818094}" type="slidenum">
              <a:rPr lang="en-US" smtClean="0"/>
              <a:pPr/>
              <a:t>25</a:t>
            </a:fld>
            <a:endParaRPr lang="en-US" dirty="0"/>
          </a:p>
        </p:txBody>
      </p:sp>
      <p:sp>
        <p:nvSpPr>
          <p:cNvPr id="5" name="Oval 4"/>
          <p:cNvSpPr>
            <a:spLocks noChangeAspect="1"/>
          </p:cNvSpPr>
          <p:nvPr/>
        </p:nvSpPr>
        <p:spPr bwMode="auto">
          <a:xfrm>
            <a:off x="4077765" y="2308521"/>
            <a:ext cx="228600" cy="228600"/>
          </a:xfrm>
          <a:prstGeom prst="ellipse">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6" name="Straight Connector 5"/>
          <p:cNvCxnSpPr>
            <a:stCxn id="5" idx="7"/>
          </p:cNvCxnSpPr>
          <p:nvPr/>
        </p:nvCxnSpPr>
        <p:spPr bwMode="auto">
          <a:xfrm flipV="1">
            <a:off x="4272887" y="1820324"/>
            <a:ext cx="673262" cy="521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flipV="1">
            <a:off x="4957660" y="1798890"/>
            <a:ext cx="1790700" cy="6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4967620" y="1390157"/>
            <a:ext cx="1872629" cy="400110"/>
          </a:xfrm>
          <a:prstGeom prst="rect">
            <a:avLst/>
          </a:prstGeom>
          <a:noFill/>
        </p:spPr>
        <p:txBody>
          <a:bodyPr wrap="none" rtlCol="0">
            <a:spAutoFit/>
          </a:bodyPr>
          <a:lstStyle/>
          <a:p>
            <a:r>
              <a:rPr lang="en-US" sz="2000" dirty="0">
                <a:latin typeface="+mj-lt"/>
              </a:rPr>
              <a:t>Demand = 270</a:t>
            </a:r>
          </a:p>
        </p:txBody>
      </p:sp>
      <p:cxnSp>
        <p:nvCxnSpPr>
          <p:cNvPr id="9" name="Straight Connector 8"/>
          <p:cNvCxnSpPr/>
          <p:nvPr/>
        </p:nvCxnSpPr>
        <p:spPr bwMode="auto">
          <a:xfrm flipV="1">
            <a:off x="4946149" y="3142975"/>
            <a:ext cx="1660457" cy="97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a:stCxn id="5" idx="5"/>
          </p:cNvCxnSpPr>
          <p:nvPr/>
        </p:nvCxnSpPr>
        <p:spPr bwMode="auto">
          <a:xfrm>
            <a:off x="4272887" y="2503643"/>
            <a:ext cx="673262" cy="64910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4875731" y="2709955"/>
            <a:ext cx="1872629" cy="400110"/>
          </a:xfrm>
          <a:prstGeom prst="rect">
            <a:avLst/>
          </a:prstGeom>
          <a:noFill/>
        </p:spPr>
        <p:txBody>
          <a:bodyPr wrap="none" rtlCol="0">
            <a:spAutoFit/>
          </a:bodyPr>
          <a:lstStyle/>
          <a:p>
            <a:r>
              <a:rPr lang="en-US" sz="2000" dirty="0">
                <a:latin typeface="+mj-lt"/>
              </a:rPr>
              <a:t>Demand = 148</a:t>
            </a:r>
          </a:p>
        </p:txBody>
      </p:sp>
      <p:sp>
        <p:nvSpPr>
          <p:cNvPr id="13" name="TextBox 12"/>
          <p:cNvSpPr txBox="1"/>
          <p:nvPr/>
        </p:nvSpPr>
        <p:spPr>
          <a:xfrm>
            <a:off x="4130982" y="1697933"/>
            <a:ext cx="508473" cy="400110"/>
          </a:xfrm>
          <a:prstGeom prst="rect">
            <a:avLst/>
          </a:prstGeom>
          <a:noFill/>
        </p:spPr>
        <p:txBody>
          <a:bodyPr wrap="none" rtlCol="0">
            <a:spAutoFit/>
          </a:bodyPr>
          <a:lstStyle/>
          <a:p>
            <a:r>
              <a:rPr lang="en-US" sz="2000" dirty="0">
                <a:latin typeface="+mj-lt"/>
              </a:rPr>
              <a:t>0.7</a:t>
            </a:r>
          </a:p>
        </p:txBody>
      </p:sp>
      <p:sp>
        <p:nvSpPr>
          <p:cNvPr id="14" name="TextBox 13"/>
          <p:cNvSpPr txBox="1"/>
          <p:nvPr/>
        </p:nvSpPr>
        <p:spPr>
          <a:xfrm>
            <a:off x="4028913" y="2683822"/>
            <a:ext cx="508473" cy="400110"/>
          </a:xfrm>
          <a:prstGeom prst="rect">
            <a:avLst/>
          </a:prstGeom>
          <a:noFill/>
        </p:spPr>
        <p:txBody>
          <a:bodyPr wrap="none" rtlCol="0">
            <a:spAutoFit/>
          </a:bodyPr>
          <a:lstStyle/>
          <a:p>
            <a:r>
              <a:rPr lang="en-US" sz="2000" dirty="0">
                <a:latin typeface="+mj-lt"/>
              </a:rPr>
              <a:t>0.3</a:t>
            </a:r>
          </a:p>
        </p:txBody>
      </p:sp>
      <p:sp>
        <p:nvSpPr>
          <p:cNvPr id="15" name="TextBox 14"/>
          <p:cNvSpPr txBox="1"/>
          <p:nvPr/>
        </p:nvSpPr>
        <p:spPr>
          <a:xfrm>
            <a:off x="6823172" y="1390157"/>
            <a:ext cx="5203669" cy="707886"/>
          </a:xfrm>
          <a:prstGeom prst="rect">
            <a:avLst/>
          </a:prstGeom>
          <a:noFill/>
        </p:spPr>
        <p:txBody>
          <a:bodyPr wrap="none" rtlCol="0">
            <a:spAutoFit/>
          </a:bodyPr>
          <a:lstStyle/>
          <a:p>
            <a:r>
              <a:rPr lang="en-US" sz="2000" dirty="0">
                <a:latin typeface="+mj-lt"/>
              </a:rPr>
              <a:t>Cost paid by BUS 1</a:t>
            </a:r>
          </a:p>
          <a:p>
            <a:r>
              <a:rPr lang="en-US" sz="2000" dirty="0">
                <a:latin typeface="+mj-lt"/>
              </a:rPr>
              <a:t>$7.92 * 270MW * 8760 </a:t>
            </a:r>
            <a:r>
              <a:rPr lang="en-US" sz="2000" dirty="0" err="1">
                <a:latin typeface="+mj-lt"/>
              </a:rPr>
              <a:t>hrs</a:t>
            </a:r>
            <a:r>
              <a:rPr lang="en-US" sz="2000" dirty="0">
                <a:latin typeface="+mj-lt"/>
              </a:rPr>
              <a:t> = $18.732 million</a:t>
            </a:r>
          </a:p>
        </p:txBody>
      </p:sp>
      <p:sp>
        <p:nvSpPr>
          <p:cNvPr id="16" name="TextBox 15"/>
          <p:cNvSpPr txBox="1"/>
          <p:nvPr/>
        </p:nvSpPr>
        <p:spPr>
          <a:xfrm>
            <a:off x="6668800" y="2738562"/>
            <a:ext cx="5203669" cy="707886"/>
          </a:xfrm>
          <a:prstGeom prst="rect">
            <a:avLst/>
          </a:prstGeom>
          <a:noFill/>
        </p:spPr>
        <p:txBody>
          <a:bodyPr wrap="none" rtlCol="0">
            <a:spAutoFit/>
          </a:bodyPr>
          <a:lstStyle/>
          <a:p>
            <a:r>
              <a:rPr lang="en-US" sz="2000" dirty="0">
                <a:latin typeface="+mj-lt"/>
              </a:rPr>
              <a:t>Cost paid by BUS 1</a:t>
            </a:r>
          </a:p>
          <a:p>
            <a:r>
              <a:rPr lang="en-US" sz="2000" dirty="0">
                <a:latin typeface="+mj-lt"/>
              </a:rPr>
              <a:t>$7.85 * 148MW * 8760 </a:t>
            </a:r>
            <a:r>
              <a:rPr lang="en-US" sz="2000" dirty="0" err="1">
                <a:latin typeface="+mj-lt"/>
              </a:rPr>
              <a:t>hrs</a:t>
            </a:r>
            <a:r>
              <a:rPr lang="en-US" sz="2000" dirty="0">
                <a:latin typeface="+mj-lt"/>
              </a:rPr>
              <a:t> = $10.178 million</a:t>
            </a:r>
          </a:p>
        </p:txBody>
      </p:sp>
      <p:sp>
        <p:nvSpPr>
          <p:cNvPr id="17" name="Rectangle 16"/>
          <p:cNvSpPr>
            <a:spLocks noChangeAspect="1"/>
          </p:cNvSpPr>
          <p:nvPr/>
        </p:nvSpPr>
        <p:spPr bwMode="auto">
          <a:xfrm>
            <a:off x="1053572" y="3664287"/>
            <a:ext cx="228600" cy="228600"/>
          </a:xfrm>
          <a:prstGeom prst="rect">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18" name="Straight Connector 17"/>
          <p:cNvCxnSpPr>
            <a:stCxn id="17" idx="0"/>
          </p:cNvCxnSpPr>
          <p:nvPr/>
        </p:nvCxnSpPr>
        <p:spPr bwMode="auto">
          <a:xfrm flipV="1">
            <a:off x="1167872" y="2445086"/>
            <a:ext cx="495300" cy="121920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a:endCxn id="5" idx="2"/>
          </p:cNvCxnSpPr>
          <p:nvPr/>
        </p:nvCxnSpPr>
        <p:spPr bwMode="auto">
          <a:xfrm flipV="1">
            <a:off x="1663172" y="2422821"/>
            <a:ext cx="2414593" cy="2226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1766695" y="4894479"/>
            <a:ext cx="226170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a:stCxn id="17" idx="2"/>
          </p:cNvCxnSpPr>
          <p:nvPr/>
        </p:nvCxnSpPr>
        <p:spPr bwMode="auto">
          <a:xfrm>
            <a:off x="1167872" y="3892887"/>
            <a:ext cx="572319" cy="101111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1548207" y="1987826"/>
            <a:ext cx="2662908" cy="400110"/>
          </a:xfrm>
          <a:prstGeom prst="rect">
            <a:avLst/>
          </a:prstGeom>
          <a:noFill/>
        </p:spPr>
        <p:txBody>
          <a:bodyPr wrap="none" rtlCol="0">
            <a:spAutoFit/>
          </a:bodyPr>
          <a:lstStyle/>
          <a:p>
            <a:r>
              <a:rPr lang="en-US" sz="2000" dirty="0">
                <a:latin typeface="+mj-lt"/>
              </a:rPr>
              <a:t>Add power source G1</a:t>
            </a:r>
          </a:p>
        </p:txBody>
      </p:sp>
      <p:sp>
        <p:nvSpPr>
          <p:cNvPr id="25" name="TextBox 24"/>
          <p:cNvSpPr txBox="1"/>
          <p:nvPr/>
        </p:nvSpPr>
        <p:spPr>
          <a:xfrm>
            <a:off x="1744471" y="4150849"/>
            <a:ext cx="2398644" cy="707886"/>
          </a:xfrm>
          <a:prstGeom prst="rect">
            <a:avLst/>
          </a:prstGeom>
          <a:noFill/>
        </p:spPr>
        <p:txBody>
          <a:bodyPr wrap="square" rtlCol="0">
            <a:spAutoFit/>
          </a:bodyPr>
          <a:lstStyle/>
          <a:p>
            <a:r>
              <a:rPr lang="en-US" sz="2000" dirty="0">
                <a:latin typeface="+mj-lt"/>
              </a:rPr>
              <a:t>Don’t add power source G1</a:t>
            </a:r>
          </a:p>
        </p:txBody>
      </p:sp>
      <p:sp>
        <p:nvSpPr>
          <p:cNvPr id="35" name="Oval 34"/>
          <p:cNvSpPr>
            <a:spLocks noChangeAspect="1"/>
          </p:cNvSpPr>
          <p:nvPr/>
        </p:nvSpPr>
        <p:spPr bwMode="auto">
          <a:xfrm>
            <a:off x="4028398" y="4789705"/>
            <a:ext cx="228600" cy="228600"/>
          </a:xfrm>
          <a:prstGeom prst="ellipse">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36" name="Straight Connector 35"/>
          <p:cNvCxnSpPr>
            <a:stCxn id="35" idx="7"/>
          </p:cNvCxnSpPr>
          <p:nvPr/>
        </p:nvCxnSpPr>
        <p:spPr bwMode="auto">
          <a:xfrm flipV="1">
            <a:off x="4223520" y="4301508"/>
            <a:ext cx="673262" cy="521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V="1">
            <a:off x="4908293" y="4280074"/>
            <a:ext cx="1790700" cy="6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4918253" y="3871341"/>
            <a:ext cx="1872629" cy="400110"/>
          </a:xfrm>
          <a:prstGeom prst="rect">
            <a:avLst/>
          </a:prstGeom>
          <a:noFill/>
        </p:spPr>
        <p:txBody>
          <a:bodyPr wrap="none" rtlCol="0">
            <a:spAutoFit/>
          </a:bodyPr>
          <a:lstStyle/>
          <a:p>
            <a:r>
              <a:rPr lang="en-US" sz="2000" dirty="0">
                <a:latin typeface="+mj-lt"/>
              </a:rPr>
              <a:t>Demand = 270</a:t>
            </a:r>
          </a:p>
        </p:txBody>
      </p:sp>
      <p:cxnSp>
        <p:nvCxnSpPr>
          <p:cNvPr id="39" name="Straight Connector 38"/>
          <p:cNvCxnSpPr/>
          <p:nvPr/>
        </p:nvCxnSpPr>
        <p:spPr bwMode="auto">
          <a:xfrm flipV="1">
            <a:off x="4896782" y="5624159"/>
            <a:ext cx="1660457" cy="97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p:cNvCxnSpPr>
            <a:stCxn id="35" idx="5"/>
          </p:cNvCxnSpPr>
          <p:nvPr/>
        </p:nvCxnSpPr>
        <p:spPr bwMode="auto">
          <a:xfrm>
            <a:off x="4223520" y="4984827"/>
            <a:ext cx="673262" cy="64910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TextBox 40"/>
          <p:cNvSpPr txBox="1"/>
          <p:nvPr/>
        </p:nvSpPr>
        <p:spPr>
          <a:xfrm>
            <a:off x="4826364" y="5191139"/>
            <a:ext cx="1872629" cy="400110"/>
          </a:xfrm>
          <a:prstGeom prst="rect">
            <a:avLst/>
          </a:prstGeom>
          <a:noFill/>
        </p:spPr>
        <p:txBody>
          <a:bodyPr wrap="none" rtlCol="0">
            <a:spAutoFit/>
          </a:bodyPr>
          <a:lstStyle/>
          <a:p>
            <a:r>
              <a:rPr lang="en-US" sz="2000" dirty="0">
                <a:latin typeface="+mj-lt"/>
              </a:rPr>
              <a:t>Demand = 148</a:t>
            </a:r>
          </a:p>
        </p:txBody>
      </p:sp>
      <p:sp>
        <p:nvSpPr>
          <p:cNvPr id="44" name="TextBox 43"/>
          <p:cNvSpPr txBox="1"/>
          <p:nvPr/>
        </p:nvSpPr>
        <p:spPr>
          <a:xfrm>
            <a:off x="6773805" y="3871341"/>
            <a:ext cx="5346335" cy="707886"/>
          </a:xfrm>
          <a:prstGeom prst="rect">
            <a:avLst/>
          </a:prstGeom>
          <a:noFill/>
        </p:spPr>
        <p:txBody>
          <a:bodyPr wrap="none" rtlCol="0">
            <a:spAutoFit/>
          </a:bodyPr>
          <a:lstStyle/>
          <a:p>
            <a:r>
              <a:rPr lang="en-US" sz="2000" dirty="0">
                <a:latin typeface="+mj-lt"/>
              </a:rPr>
              <a:t>Cost paid by BUS 1</a:t>
            </a:r>
          </a:p>
          <a:p>
            <a:r>
              <a:rPr lang="en-US" sz="2000" dirty="0">
                <a:latin typeface="+mj-lt"/>
              </a:rPr>
              <a:t>$8.045 * 270MW * 8760 </a:t>
            </a:r>
            <a:r>
              <a:rPr lang="en-US" sz="2000" dirty="0" err="1">
                <a:latin typeface="+mj-lt"/>
              </a:rPr>
              <a:t>hrs</a:t>
            </a:r>
            <a:r>
              <a:rPr lang="en-US" sz="2000" dirty="0">
                <a:latin typeface="+mj-lt"/>
              </a:rPr>
              <a:t> = $19.028 million</a:t>
            </a:r>
          </a:p>
        </p:txBody>
      </p:sp>
      <p:sp>
        <p:nvSpPr>
          <p:cNvPr id="45" name="TextBox 44"/>
          <p:cNvSpPr txBox="1"/>
          <p:nvPr/>
        </p:nvSpPr>
        <p:spPr>
          <a:xfrm>
            <a:off x="6748360" y="5235351"/>
            <a:ext cx="5203669" cy="707886"/>
          </a:xfrm>
          <a:prstGeom prst="rect">
            <a:avLst/>
          </a:prstGeom>
          <a:noFill/>
        </p:spPr>
        <p:txBody>
          <a:bodyPr wrap="none" rtlCol="0">
            <a:spAutoFit/>
          </a:bodyPr>
          <a:lstStyle/>
          <a:p>
            <a:r>
              <a:rPr lang="en-US" sz="2000" dirty="0">
                <a:latin typeface="+mj-lt"/>
              </a:rPr>
              <a:t>Cost paid by BUS 1</a:t>
            </a:r>
          </a:p>
          <a:p>
            <a:r>
              <a:rPr lang="en-US" sz="2000" dirty="0">
                <a:latin typeface="+mj-lt"/>
              </a:rPr>
              <a:t>$7.85 * 148MW * 8760 </a:t>
            </a:r>
            <a:r>
              <a:rPr lang="en-US" sz="2000" dirty="0" err="1">
                <a:latin typeface="+mj-lt"/>
              </a:rPr>
              <a:t>hrs</a:t>
            </a:r>
            <a:r>
              <a:rPr lang="en-US" sz="2000" dirty="0">
                <a:latin typeface="+mj-lt"/>
              </a:rPr>
              <a:t> = $10.178 million</a:t>
            </a:r>
          </a:p>
        </p:txBody>
      </p:sp>
      <p:sp>
        <p:nvSpPr>
          <p:cNvPr id="33" name="TextBox 32">
            <a:extLst>
              <a:ext uri="{FF2B5EF4-FFF2-40B4-BE49-F238E27FC236}">
                <a16:creationId xmlns:a16="http://schemas.microsoft.com/office/drawing/2014/main" id="{56BC1B7E-D7F8-4ED3-930D-7BE20CABF9D5}"/>
              </a:ext>
            </a:extLst>
          </p:cNvPr>
          <p:cNvSpPr txBox="1"/>
          <p:nvPr/>
        </p:nvSpPr>
        <p:spPr>
          <a:xfrm>
            <a:off x="3965064" y="4154841"/>
            <a:ext cx="508473" cy="400110"/>
          </a:xfrm>
          <a:prstGeom prst="rect">
            <a:avLst/>
          </a:prstGeom>
          <a:noFill/>
        </p:spPr>
        <p:txBody>
          <a:bodyPr wrap="none" rtlCol="0">
            <a:spAutoFit/>
          </a:bodyPr>
          <a:lstStyle/>
          <a:p>
            <a:r>
              <a:rPr lang="en-US" sz="2000" dirty="0">
                <a:latin typeface="+mj-lt"/>
              </a:rPr>
              <a:t>0.7</a:t>
            </a:r>
          </a:p>
        </p:txBody>
      </p:sp>
      <p:sp>
        <p:nvSpPr>
          <p:cNvPr id="34" name="TextBox 33">
            <a:extLst>
              <a:ext uri="{FF2B5EF4-FFF2-40B4-BE49-F238E27FC236}">
                <a16:creationId xmlns:a16="http://schemas.microsoft.com/office/drawing/2014/main" id="{A5B1DD66-BD0F-46FF-AEDB-84AFDA5251A5}"/>
              </a:ext>
            </a:extLst>
          </p:cNvPr>
          <p:cNvSpPr txBox="1"/>
          <p:nvPr/>
        </p:nvSpPr>
        <p:spPr>
          <a:xfrm>
            <a:off x="3862511" y="5134525"/>
            <a:ext cx="508473" cy="400110"/>
          </a:xfrm>
          <a:prstGeom prst="rect">
            <a:avLst/>
          </a:prstGeom>
          <a:noFill/>
        </p:spPr>
        <p:txBody>
          <a:bodyPr wrap="none" rtlCol="0">
            <a:spAutoFit/>
          </a:bodyPr>
          <a:lstStyle/>
          <a:p>
            <a:r>
              <a:rPr lang="en-US" sz="2000" dirty="0">
                <a:latin typeface="+mj-lt"/>
              </a:rPr>
              <a:t>0.3</a:t>
            </a:r>
          </a:p>
        </p:txBody>
      </p:sp>
    </p:spTree>
    <p:extLst>
      <p:ext uri="{BB962C8B-B14F-4D97-AF65-F5344CB8AC3E}">
        <p14:creationId xmlns:p14="http://schemas.microsoft.com/office/powerpoint/2010/main" val="260846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5" grpId="0"/>
      <p:bldP spid="35" grpId="0" animBg="1"/>
      <p:bldP spid="38" grpId="0"/>
      <p:bldP spid="41" grpId="0"/>
      <p:bldP spid="44" grpId="0"/>
      <p:bldP spid="45" grpId="0"/>
      <p:bldP spid="33" grpId="0"/>
      <p:bldP spid="3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774-8B01-4825-8E5C-34F7EE34E3FD}"/>
              </a:ext>
            </a:extLst>
          </p:cNvPr>
          <p:cNvSpPr>
            <a:spLocks noGrp="1"/>
          </p:cNvSpPr>
          <p:nvPr>
            <p:ph type="title"/>
          </p:nvPr>
        </p:nvSpPr>
        <p:spPr/>
        <p:txBody>
          <a:bodyPr/>
          <a:lstStyle/>
          <a:p>
            <a:r>
              <a:rPr lang="en-US" dirty="0"/>
              <a:t>Value of installing power source at G1 </a:t>
            </a:r>
          </a:p>
        </p:txBody>
      </p:sp>
      <p:sp>
        <p:nvSpPr>
          <p:cNvPr id="3" name="Content Placeholder 2">
            <a:extLst>
              <a:ext uri="{FF2B5EF4-FFF2-40B4-BE49-F238E27FC236}">
                <a16:creationId xmlns:a16="http://schemas.microsoft.com/office/drawing/2014/main" id="{F718069C-999B-4C6C-9685-96599DBE96B4}"/>
              </a:ext>
            </a:extLst>
          </p:cNvPr>
          <p:cNvSpPr>
            <a:spLocks noGrp="1"/>
          </p:cNvSpPr>
          <p:nvPr>
            <p:ph idx="1"/>
          </p:nvPr>
        </p:nvSpPr>
        <p:spPr/>
        <p:txBody>
          <a:bodyPr/>
          <a:lstStyle/>
          <a:p>
            <a:r>
              <a:rPr lang="en-US" dirty="0"/>
              <a:t>Expected (average) cost with power source at G1</a:t>
            </a:r>
          </a:p>
          <a:p>
            <a:pPr marL="0" indent="0">
              <a:buNone/>
            </a:pPr>
            <a:r>
              <a:rPr lang="en-US" dirty="0"/>
              <a:t>	= [$18.732*0.7 + 10.178*0.3] / 1.05 = $16.166 million / 1.05</a:t>
            </a:r>
          </a:p>
          <a:p>
            <a:pPr marL="0" indent="0">
              <a:buNone/>
            </a:pPr>
            <a:r>
              <a:rPr lang="en-US" dirty="0"/>
              <a:t>	= $15.396 million</a:t>
            </a:r>
          </a:p>
          <a:p>
            <a:pPr marL="0" indent="0">
              <a:buNone/>
            </a:pPr>
            <a:r>
              <a:rPr lang="en-US" dirty="0"/>
              <a:t>	</a:t>
            </a:r>
            <a:r>
              <a:rPr lang="en-US" sz="2400" dirty="0"/>
              <a:t>Note: exp(.0498*1) = 1.05 is the risk-free interest rate for 1 year</a:t>
            </a:r>
            <a:endParaRPr lang="en-US" dirty="0"/>
          </a:p>
          <a:p>
            <a:r>
              <a:rPr lang="en-US" dirty="0"/>
              <a:t>Expected (average) cost without power source at G1</a:t>
            </a:r>
          </a:p>
          <a:p>
            <a:pPr marL="0" indent="0">
              <a:buNone/>
            </a:pPr>
            <a:r>
              <a:rPr lang="en-US" dirty="0"/>
              <a:t>	= [$19.028*0.7 + 10.178*0.3] / 1.05 = $16.373 million / 1.05</a:t>
            </a:r>
          </a:p>
          <a:p>
            <a:pPr marL="0" indent="0">
              <a:buNone/>
            </a:pPr>
            <a:r>
              <a:rPr lang="en-US" dirty="0"/>
              <a:t>	= $15.593 million</a:t>
            </a:r>
          </a:p>
          <a:p>
            <a:r>
              <a:rPr lang="en-US" dirty="0"/>
              <a:t>Value of installing power source at G1</a:t>
            </a:r>
          </a:p>
          <a:p>
            <a:pPr marL="0" indent="0">
              <a:buNone/>
            </a:pPr>
            <a:r>
              <a:rPr lang="en-US" dirty="0"/>
              <a:t>	= $15.593 – 15.396 = $0.197 million</a:t>
            </a:r>
          </a:p>
          <a:p>
            <a:pPr marL="0" indent="0">
              <a:buNone/>
            </a:pPr>
            <a:endParaRPr lang="en-US" dirty="0"/>
          </a:p>
        </p:txBody>
      </p:sp>
      <p:sp>
        <p:nvSpPr>
          <p:cNvPr id="4" name="Slide Number Placeholder 3">
            <a:extLst>
              <a:ext uri="{FF2B5EF4-FFF2-40B4-BE49-F238E27FC236}">
                <a16:creationId xmlns:a16="http://schemas.microsoft.com/office/drawing/2014/main" id="{D227F6E5-D763-41DB-BCDB-F253CB32F209}"/>
              </a:ext>
            </a:extLst>
          </p:cNvPr>
          <p:cNvSpPr>
            <a:spLocks noGrp="1"/>
          </p:cNvSpPr>
          <p:nvPr>
            <p:ph type="sldNum" sz="quarter" idx="4"/>
          </p:nvPr>
        </p:nvSpPr>
        <p:spPr/>
        <p:txBody>
          <a:bodyPr/>
          <a:lstStyle/>
          <a:p>
            <a:fld id="{179A9A4E-4C82-4D44-9372-C31BB3818094}" type="slidenum">
              <a:rPr lang="en-US" smtClean="0"/>
              <a:pPr/>
              <a:t>26</a:t>
            </a:fld>
            <a:endParaRPr lang="en-US" dirty="0"/>
          </a:p>
        </p:txBody>
      </p:sp>
      <p:sp>
        <p:nvSpPr>
          <p:cNvPr id="5" name="TextBox 4">
            <a:extLst>
              <a:ext uri="{FF2B5EF4-FFF2-40B4-BE49-F238E27FC236}">
                <a16:creationId xmlns:a16="http://schemas.microsoft.com/office/drawing/2014/main" id="{B2E9A60C-4724-4112-A030-E1F6118DE037}"/>
              </a:ext>
            </a:extLst>
          </p:cNvPr>
          <p:cNvSpPr txBox="1"/>
          <p:nvPr/>
        </p:nvSpPr>
        <p:spPr>
          <a:xfrm>
            <a:off x="1158949" y="5586625"/>
            <a:ext cx="9364680" cy="492443"/>
          </a:xfrm>
          <a:prstGeom prst="rect">
            <a:avLst/>
          </a:prstGeom>
          <a:noFill/>
        </p:spPr>
        <p:txBody>
          <a:bodyPr wrap="none" rtlCol="0">
            <a:spAutoFit/>
          </a:bodyPr>
          <a:lstStyle/>
          <a:p>
            <a:r>
              <a:rPr lang="en-US" sz="2600" dirty="0">
                <a:solidFill>
                  <a:srgbClr val="C00000"/>
                </a:solidFill>
                <a:latin typeface="+mj-lt"/>
              </a:rPr>
              <a:t>Only install power source if cost of power source less than $197,000</a:t>
            </a:r>
          </a:p>
        </p:txBody>
      </p:sp>
    </p:spTree>
    <p:extLst>
      <p:ext uri="{BB962C8B-B14F-4D97-AF65-F5344CB8AC3E}">
        <p14:creationId xmlns:p14="http://schemas.microsoft.com/office/powerpoint/2010/main" val="2248673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C76-9469-46A2-B55F-0520484A8C42}"/>
              </a:ext>
            </a:extLst>
          </p:cNvPr>
          <p:cNvSpPr>
            <a:spLocks noGrp="1"/>
          </p:cNvSpPr>
          <p:nvPr>
            <p:ph type="title"/>
          </p:nvPr>
        </p:nvSpPr>
        <p:spPr/>
        <p:txBody>
          <a:bodyPr/>
          <a:lstStyle/>
          <a:p>
            <a:r>
              <a:rPr lang="en-US" dirty="0"/>
              <a:t>Risk tolerance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BFFE6A9-9A9C-48AB-9AB3-F8185DD5D356}"/>
                  </a:ext>
                </a:extLst>
              </p:cNvPr>
              <p:cNvSpPr>
                <a:spLocks noGrp="1"/>
              </p:cNvSpPr>
              <p:nvPr>
                <p:ph idx="1"/>
              </p:nvPr>
            </p:nvSpPr>
            <p:spPr>
              <a:xfrm>
                <a:off x="1145363" y="1333667"/>
                <a:ext cx="10160000" cy="4114800"/>
              </a:xfrm>
            </p:spPr>
            <p:txBody>
              <a:bodyPr/>
              <a:lstStyle/>
              <a:p>
                <a:pPr marL="0" indent="0">
                  <a:buNone/>
                </a:pPr>
                <a:r>
                  <a:rPr lang="en-US" dirty="0"/>
                  <a:t>Find your organization’s risk tolerance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Risk tolerance (in millions of dollars) = </a:t>
                </a:r>
                <a14:m>
                  <m:oMath xmlns:m="http://schemas.openxmlformats.org/officeDocument/2006/math">
                    <m:f>
                      <m:fPr>
                        <m:type m:val="skw"/>
                        <m:ctrlPr>
                          <a:rPr lang="en-US" i="1" smtClean="0">
                            <a:latin typeface="Cambria Math" panose="02040503050406030204" pitchFamily="18" charset="0"/>
                          </a:rPr>
                        </m:ctrlPr>
                      </m:fPr>
                      <m:num>
                        <m:r>
                          <a:rPr lang="en-US" b="0" i="1" smtClean="0">
                            <a:latin typeface="Cambria Math" panose="02040503050406030204" pitchFamily="18" charset="0"/>
                          </a:rPr>
                          <m:t>1</m:t>
                        </m:r>
                      </m:num>
                      <m:den>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ln</m:t>
                            </m:r>
                          </m:fName>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𝑝</m:t>
                                    </m:r>
                                  </m:num>
                                  <m:den>
                                    <m:r>
                                      <a:rPr lang="en-US" b="0" i="1" smtClean="0">
                                        <a:latin typeface="Cambria Math" panose="02040503050406030204" pitchFamily="18" charset="0"/>
                                      </a:rPr>
                                      <m:t>1−</m:t>
                                    </m:r>
                                    <m:r>
                                      <a:rPr lang="en-US" b="0" i="1" smtClean="0">
                                        <a:latin typeface="Cambria Math" panose="02040503050406030204" pitchFamily="18" charset="0"/>
                                      </a:rPr>
                                      <m:t>𝑝</m:t>
                                    </m:r>
                                  </m:den>
                                </m:f>
                              </m:e>
                            </m:d>
                          </m:e>
                        </m:func>
                      </m:den>
                    </m:f>
                  </m:oMath>
                </a14:m>
                <a:r>
                  <a:rPr lang="en-US" dirty="0"/>
                  <a:t>  </a:t>
                </a:r>
              </a:p>
            </p:txBody>
          </p:sp>
        </mc:Choice>
        <mc:Fallback xmlns="">
          <p:sp>
            <p:nvSpPr>
              <p:cNvPr id="3" name="Content Placeholder 2">
                <a:extLst>
                  <a:ext uri="{FF2B5EF4-FFF2-40B4-BE49-F238E27FC236}">
                    <a16:creationId xmlns:a16="http://schemas.microsoft.com/office/drawing/2014/main" id="{7BFFE6A9-9A9C-48AB-9AB3-F8185DD5D356}"/>
                  </a:ext>
                </a:extLst>
              </p:cNvPr>
              <p:cNvSpPr>
                <a:spLocks noGrp="1" noRot="1" noChangeAspect="1" noMove="1" noResize="1" noEditPoints="1" noAdjustHandles="1" noChangeArrowheads="1" noChangeShapeType="1" noTextEdit="1"/>
              </p:cNvSpPr>
              <p:nvPr>
                <p:ph idx="1"/>
              </p:nvPr>
            </p:nvSpPr>
            <p:spPr>
              <a:xfrm>
                <a:off x="1145363" y="1333667"/>
                <a:ext cx="10160000" cy="4114800"/>
              </a:xfrm>
              <a:blipFill>
                <a:blip r:embed="rId2"/>
                <a:stretch>
                  <a:fillRect l="-1080" t="-118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D4FCE32-19B7-4333-BEF5-F2B690EF549E}"/>
              </a:ext>
            </a:extLst>
          </p:cNvPr>
          <p:cNvSpPr>
            <a:spLocks noGrp="1"/>
          </p:cNvSpPr>
          <p:nvPr>
            <p:ph type="sldNum" sz="quarter" idx="4"/>
          </p:nvPr>
        </p:nvSpPr>
        <p:spPr/>
        <p:txBody>
          <a:bodyPr/>
          <a:lstStyle/>
          <a:p>
            <a:fld id="{179A9A4E-4C82-4D44-9372-C31BB3818094}" type="slidenum">
              <a:rPr lang="en-US" smtClean="0"/>
              <a:pPr/>
              <a:t>27</a:t>
            </a:fld>
            <a:endParaRPr lang="en-US" dirty="0"/>
          </a:p>
        </p:txBody>
      </p:sp>
      <p:sp>
        <p:nvSpPr>
          <p:cNvPr id="5" name="Oval 4">
            <a:extLst>
              <a:ext uri="{FF2B5EF4-FFF2-40B4-BE49-F238E27FC236}">
                <a16:creationId xmlns:a16="http://schemas.microsoft.com/office/drawing/2014/main" id="{AEBD9581-21EB-43EB-A309-FC2C83C2D2EF}"/>
              </a:ext>
            </a:extLst>
          </p:cNvPr>
          <p:cNvSpPr>
            <a:spLocks noChangeAspect="1"/>
          </p:cNvSpPr>
          <p:nvPr/>
        </p:nvSpPr>
        <p:spPr bwMode="auto">
          <a:xfrm>
            <a:off x="4340447" y="3124200"/>
            <a:ext cx="274320" cy="274320"/>
          </a:xfrm>
          <a:prstGeom prst="ellipse">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ndParaRPr>
          </a:p>
        </p:txBody>
      </p:sp>
      <p:cxnSp>
        <p:nvCxnSpPr>
          <p:cNvPr id="6" name="Straight Connector 5">
            <a:extLst>
              <a:ext uri="{FF2B5EF4-FFF2-40B4-BE49-F238E27FC236}">
                <a16:creationId xmlns:a16="http://schemas.microsoft.com/office/drawing/2014/main" id="{F5A34E71-D923-4D84-AD2D-03AFF471E80B}"/>
              </a:ext>
            </a:extLst>
          </p:cNvPr>
          <p:cNvCxnSpPr>
            <a:stCxn id="5" idx="7"/>
          </p:cNvCxnSpPr>
          <p:nvPr/>
        </p:nvCxnSpPr>
        <p:spPr bwMode="auto">
          <a:xfrm flipV="1">
            <a:off x="4574594" y="2362200"/>
            <a:ext cx="604053" cy="802173"/>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 name="Straight Connector 6">
            <a:extLst>
              <a:ext uri="{FF2B5EF4-FFF2-40B4-BE49-F238E27FC236}">
                <a16:creationId xmlns:a16="http://schemas.microsoft.com/office/drawing/2014/main" id="{6AECB13E-E84F-45D8-90F9-5047C7CF1D5A}"/>
              </a:ext>
            </a:extLst>
          </p:cNvPr>
          <p:cNvCxnSpPr/>
          <p:nvPr/>
        </p:nvCxnSpPr>
        <p:spPr bwMode="auto">
          <a:xfrm>
            <a:off x="5178647" y="2362200"/>
            <a:ext cx="19050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239FABA0-183B-4E81-B9C8-A3897AA67D04}"/>
              </a:ext>
            </a:extLst>
          </p:cNvPr>
          <p:cNvCxnSpPr>
            <a:stCxn id="5" idx="5"/>
          </p:cNvCxnSpPr>
          <p:nvPr/>
        </p:nvCxnSpPr>
        <p:spPr bwMode="auto">
          <a:xfrm>
            <a:off x="4574594" y="3358347"/>
            <a:ext cx="604053" cy="812567"/>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E2740781-A01E-4CE4-9242-B9349E36D805}"/>
              </a:ext>
            </a:extLst>
          </p:cNvPr>
          <p:cNvCxnSpPr/>
          <p:nvPr/>
        </p:nvCxnSpPr>
        <p:spPr bwMode="auto">
          <a:xfrm flipV="1">
            <a:off x="5178647" y="4170914"/>
            <a:ext cx="1981200" cy="155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41B0B996-EECD-4B23-92B7-6FE261513E7D}"/>
              </a:ext>
            </a:extLst>
          </p:cNvPr>
          <p:cNvSpPr txBox="1"/>
          <p:nvPr/>
        </p:nvSpPr>
        <p:spPr>
          <a:xfrm>
            <a:off x="4278795" y="2307841"/>
            <a:ext cx="356188" cy="461665"/>
          </a:xfrm>
          <a:prstGeom prst="rect">
            <a:avLst/>
          </a:prstGeom>
          <a:noFill/>
        </p:spPr>
        <p:txBody>
          <a:bodyPr wrap="none" rtlCol="0">
            <a:spAutoFit/>
          </a:bodyPr>
          <a:lstStyle/>
          <a:p>
            <a:r>
              <a:rPr lang="en-US" i="1" dirty="0">
                <a:latin typeface="+mn-lt"/>
              </a:rPr>
              <a:t>p</a:t>
            </a:r>
          </a:p>
        </p:txBody>
      </p:sp>
      <p:sp>
        <p:nvSpPr>
          <p:cNvPr id="11" name="TextBox 10">
            <a:extLst>
              <a:ext uri="{FF2B5EF4-FFF2-40B4-BE49-F238E27FC236}">
                <a16:creationId xmlns:a16="http://schemas.microsoft.com/office/drawing/2014/main" id="{7355EC88-0710-4F3C-A76F-4827373D5C38}"/>
              </a:ext>
            </a:extLst>
          </p:cNvPr>
          <p:cNvSpPr txBox="1"/>
          <p:nvPr/>
        </p:nvSpPr>
        <p:spPr>
          <a:xfrm>
            <a:off x="4111847" y="3678960"/>
            <a:ext cx="630301" cy="461665"/>
          </a:xfrm>
          <a:prstGeom prst="rect">
            <a:avLst/>
          </a:prstGeom>
          <a:noFill/>
        </p:spPr>
        <p:txBody>
          <a:bodyPr wrap="none" rtlCol="0">
            <a:spAutoFit/>
          </a:bodyPr>
          <a:lstStyle/>
          <a:p>
            <a:r>
              <a:rPr lang="en-US" dirty="0">
                <a:latin typeface="+mn-lt"/>
              </a:rPr>
              <a:t>1-</a:t>
            </a:r>
            <a:r>
              <a:rPr lang="en-US" i="1" dirty="0">
                <a:latin typeface="+mn-lt"/>
              </a:rPr>
              <a:t>p</a:t>
            </a:r>
            <a:endParaRPr lang="en-US" dirty="0">
              <a:latin typeface="+mn-lt"/>
            </a:endParaRPr>
          </a:p>
        </p:txBody>
      </p:sp>
      <p:sp>
        <p:nvSpPr>
          <p:cNvPr id="12" name="TextBox 11">
            <a:extLst>
              <a:ext uri="{FF2B5EF4-FFF2-40B4-BE49-F238E27FC236}">
                <a16:creationId xmlns:a16="http://schemas.microsoft.com/office/drawing/2014/main" id="{0FFAA38E-C430-4877-81E2-699F5E877469}"/>
              </a:ext>
            </a:extLst>
          </p:cNvPr>
          <p:cNvSpPr txBox="1"/>
          <p:nvPr/>
        </p:nvSpPr>
        <p:spPr>
          <a:xfrm>
            <a:off x="7247801" y="3940081"/>
            <a:ext cx="1510350" cy="461665"/>
          </a:xfrm>
          <a:prstGeom prst="rect">
            <a:avLst/>
          </a:prstGeom>
          <a:noFill/>
        </p:spPr>
        <p:txBody>
          <a:bodyPr wrap="none" rtlCol="0">
            <a:spAutoFit/>
          </a:bodyPr>
          <a:lstStyle/>
          <a:p>
            <a:r>
              <a:rPr lang="en-US" dirty="0">
                <a:latin typeface="+mn-lt"/>
              </a:rPr>
              <a:t>-$1 million</a:t>
            </a:r>
          </a:p>
        </p:txBody>
      </p:sp>
      <p:sp>
        <p:nvSpPr>
          <p:cNvPr id="13" name="TextBox 12">
            <a:extLst>
              <a:ext uri="{FF2B5EF4-FFF2-40B4-BE49-F238E27FC236}">
                <a16:creationId xmlns:a16="http://schemas.microsoft.com/office/drawing/2014/main" id="{A7F59A83-7E23-4CDA-8D43-B0C7048A5ABB}"/>
              </a:ext>
            </a:extLst>
          </p:cNvPr>
          <p:cNvSpPr txBox="1"/>
          <p:nvPr/>
        </p:nvSpPr>
        <p:spPr>
          <a:xfrm>
            <a:off x="2976722" y="3030527"/>
            <a:ext cx="962123" cy="461665"/>
          </a:xfrm>
          <a:prstGeom prst="rect">
            <a:avLst/>
          </a:prstGeom>
          <a:noFill/>
        </p:spPr>
        <p:txBody>
          <a:bodyPr wrap="none" rtlCol="0">
            <a:spAutoFit/>
          </a:bodyPr>
          <a:lstStyle/>
          <a:p>
            <a:r>
              <a:rPr lang="en-US" dirty="0">
                <a:latin typeface="+mn-lt"/>
              </a:rPr>
              <a:t>$0   ~</a:t>
            </a:r>
          </a:p>
        </p:txBody>
      </p:sp>
      <p:sp>
        <p:nvSpPr>
          <p:cNvPr id="15" name="TextBox 14">
            <a:extLst>
              <a:ext uri="{FF2B5EF4-FFF2-40B4-BE49-F238E27FC236}">
                <a16:creationId xmlns:a16="http://schemas.microsoft.com/office/drawing/2014/main" id="{D8E09D9E-79CA-4433-ABD6-8A62692C65CC}"/>
              </a:ext>
            </a:extLst>
          </p:cNvPr>
          <p:cNvSpPr txBox="1"/>
          <p:nvPr/>
        </p:nvSpPr>
        <p:spPr>
          <a:xfrm>
            <a:off x="7097528" y="2107967"/>
            <a:ext cx="1415772" cy="461665"/>
          </a:xfrm>
          <a:prstGeom prst="rect">
            <a:avLst/>
          </a:prstGeom>
          <a:noFill/>
        </p:spPr>
        <p:txBody>
          <a:bodyPr wrap="none" rtlCol="0">
            <a:spAutoFit/>
          </a:bodyPr>
          <a:lstStyle/>
          <a:p>
            <a:r>
              <a:rPr lang="en-US" dirty="0">
                <a:latin typeface="+mn-lt"/>
              </a:rPr>
              <a:t>$1 million</a:t>
            </a:r>
          </a:p>
        </p:txBody>
      </p:sp>
    </p:spTree>
    <p:extLst>
      <p:ext uri="{BB962C8B-B14F-4D97-AF65-F5344CB8AC3E}">
        <p14:creationId xmlns:p14="http://schemas.microsoft.com/office/powerpoint/2010/main" val="3048911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D7C6-8CE1-4321-9247-54F848F315A3}"/>
              </a:ext>
            </a:extLst>
          </p:cNvPr>
          <p:cNvSpPr>
            <a:spLocks noGrp="1"/>
          </p:cNvSpPr>
          <p:nvPr>
            <p:ph type="title"/>
          </p:nvPr>
        </p:nvSpPr>
        <p:spPr/>
        <p:txBody>
          <a:bodyPr/>
          <a:lstStyle/>
          <a:p>
            <a:r>
              <a:rPr lang="en-US" dirty="0"/>
              <a:t>Risk-averse utility function</a:t>
            </a:r>
          </a:p>
        </p:txBody>
      </p:sp>
      <p:sp>
        <p:nvSpPr>
          <p:cNvPr id="4" name="Slide Number Placeholder 3">
            <a:extLst>
              <a:ext uri="{FF2B5EF4-FFF2-40B4-BE49-F238E27FC236}">
                <a16:creationId xmlns:a16="http://schemas.microsoft.com/office/drawing/2014/main" id="{441EE280-0980-4D3B-8DD9-3138069BED90}"/>
              </a:ext>
            </a:extLst>
          </p:cNvPr>
          <p:cNvSpPr>
            <a:spLocks noGrp="1"/>
          </p:cNvSpPr>
          <p:nvPr>
            <p:ph type="sldNum" sz="quarter" idx="4"/>
          </p:nvPr>
        </p:nvSpPr>
        <p:spPr/>
        <p:txBody>
          <a:bodyPr/>
          <a:lstStyle/>
          <a:p>
            <a:fld id="{179A9A4E-4C82-4D44-9372-C31BB3818094}" type="slidenum">
              <a:rPr lang="en-US" smtClean="0"/>
              <a:pPr/>
              <a:t>28</a:t>
            </a:fld>
            <a:endParaRPr lang="en-US" dirty="0"/>
          </a:p>
        </p:txBody>
      </p:sp>
      <p:pic>
        <p:nvPicPr>
          <p:cNvPr id="6" name="Picture 5">
            <a:extLst>
              <a:ext uri="{FF2B5EF4-FFF2-40B4-BE49-F238E27FC236}">
                <a16:creationId xmlns:a16="http://schemas.microsoft.com/office/drawing/2014/main" id="{1881250A-53D9-4A63-82D5-156BF93BDF68}"/>
              </a:ext>
            </a:extLst>
          </p:cNvPr>
          <p:cNvPicPr>
            <a:picLocks noChangeAspect="1"/>
          </p:cNvPicPr>
          <p:nvPr/>
        </p:nvPicPr>
        <p:blipFill rotWithShape="1">
          <a:blip r:embed="rId2"/>
          <a:srcRect b="29369"/>
          <a:stretch/>
        </p:blipFill>
        <p:spPr>
          <a:xfrm>
            <a:off x="1224516" y="1202720"/>
            <a:ext cx="9492438" cy="4867488"/>
          </a:xfrm>
          <a:prstGeom prst="rect">
            <a:avLst/>
          </a:prstGeom>
        </p:spPr>
      </p:pic>
    </p:spTree>
    <p:extLst>
      <p:ext uri="{BB962C8B-B14F-4D97-AF65-F5344CB8AC3E}">
        <p14:creationId xmlns:p14="http://schemas.microsoft.com/office/powerpoint/2010/main" val="3705121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B8479-7986-4CF3-8C34-490FE4BC11D9}"/>
              </a:ext>
            </a:extLst>
          </p:cNvPr>
          <p:cNvSpPr>
            <a:spLocks noGrp="1"/>
          </p:cNvSpPr>
          <p:nvPr>
            <p:ph type="title"/>
          </p:nvPr>
        </p:nvSpPr>
        <p:spPr/>
        <p:txBody>
          <a:bodyPr/>
          <a:lstStyle/>
          <a:p>
            <a:r>
              <a:rPr lang="en-US" dirty="0"/>
              <a:t>Exponential utility function</a:t>
            </a:r>
          </a:p>
        </p:txBody>
      </p:sp>
      <p:sp>
        <p:nvSpPr>
          <p:cNvPr id="3" name="Content Placeholder 2">
            <a:extLst>
              <a:ext uri="{FF2B5EF4-FFF2-40B4-BE49-F238E27FC236}">
                <a16:creationId xmlns:a16="http://schemas.microsoft.com/office/drawing/2014/main" id="{C89E2046-7315-44A2-988A-F693288B6CED}"/>
              </a:ext>
            </a:extLst>
          </p:cNvPr>
          <p:cNvSpPr>
            <a:spLocks noGrp="1"/>
          </p:cNvSpPr>
          <p:nvPr>
            <p:ph idx="1"/>
          </p:nvPr>
        </p:nvSpPr>
        <p:spPr/>
        <p:txBody>
          <a:bodyPr/>
          <a:lstStyle/>
          <a:p>
            <a:r>
              <a:rPr lang="en-US" dirty="0"/>
              <a:t>U(x) = 1 – exp(-x / risk tolerance)</a:t>
            </a:r>
          </a:p>
          <a:p>
            <a:r>
              <a:rPr lang="en-US" dirty="0"/>
              <a:t>Example with profit or revenue</a:t>
            </a:r>
          </a:p>
          <a:p>
            <a:pPr lvl="1"/>
            <a:r>
              <a:rPr lang="en-US" dirty="0"/>
              <a:t>Risk tolerance = $2 million</a:t>
            </a:r>
          </a:p>
          <a:p>
            <a:pPr lvl="1"/>
            <a:r>
              <a:rPr lang="en-US" dirty="0"/>
              <a:t>Profit = $3 million</a:t>
            </a:r>
          </a:p>
          <a:p>
            <a:pPr lvl="1"/>
            <a:r>
              <a:rPr lang="en-US" dirty="0"/>
              <a:t>U(3) = 1 – exp(-3/2) = 0.777</a:t>
            </a:r>
          </a:p>
          <a:p>
            <a:pPr lvl="1"/>
            <a:endParaRPr lang="en-US" dirty="0"/>
          </a:p>
          <a:p>
            <a:r>
              <a:rPr lang="en-US" dirty="0"/>
              <a:t>Example with cost</a:t>
            </a:r>
          </a:p>
          <a:p>
            <a:pPr lvl="1"/>
            <a:r>
              <a:rPr lang="en-US" dirty="0"/>
              <a:t>Risk tolerance = $2 million</a:t>
            </a:r>
          </a:p>
          <a:p>
            <a:pPr lvl="1"/>
            <a:r>
              <a:rPr lang="en-US" dirty="0"/>
              <a:t>Cost = $10 million  (treat cost as a negative number)</a:t>
            </a:r>
          </a:p>
          <a:p>
            <a:pPr lvl="1"/>
            <a:r>
              <a:rPr lang="en-US" dirty="0"/>
              <a:t>U(-10) = 1 – exp(10/2) = -147.413</a:t>
            </a:r>
          </a:p>
          <a:p>
            <a:pPr lvl="1"/>
            <a:endParaRPr lang="en-US" dirty="0"/>
          </a:p>
        </p:txBody>
      </p:sp>
      <p:sp>
        <p:nvSpPr>
          <p:cNvPr id="4" name="Slide Number Placeholder 3">
            <a:extLst>
              <a:ext uri="{FF2B5EF4-FFF2-40B4-BE49-F238E27FC236}">
                <a16:creationId xmlns:a16="http://schemas.microsoft.com/office/drawing/2014/main" id="{18610072-FB23-4F43-97EB-961E79CDDBE6}"/>
              </a:ext>
            </a:extLst>
          </p:cNvPr>
          <p:cNvSpPr>
            <a:spLocks noGrp="1"/>
          </p:cNvSpPr>
          <p:nvPr>
            <p:ph type="sldNum" sz="quarter" idx="4"/>
          </p:nvPr>
        </p:nvSpPr>
        <p:spPr/>
        <p:txBody>
          <a:bodyPr/>
          <a:lstStyle/>
          <a:p>
            <a:fld id="{179A9A4E-4C82-4D44-9372-C31BB3818094}" type="slidenum">
              <a:rPr lang="en-US" smtClean="0"/>
              <a:pPr/>
              <a:t>29</a:t>
            </a:fld>
            <a:endParaRPr lang="en-US" dirty="0"/>
          </a:p>
        </p:txBody>
      </p:sp>
    </p:spTree>
    <p:extLst>
      <p:ext uri="{BB962C8B-B14F-4D97-AF65-F5344CB8AC3E}">
        <p14:creationId xmlns:p14="http://schemas.microsoft.com/office/powerpoint/2010/main" val="3706792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People problem</a:t>
            </a:r>
          </a:p>
        </p:txBody>
      </p:sp>
      <p:sp>
        <p:nvSpPr>
          <p:cNvPr id="3" name="Content Placeholder 2"/>
          <p:cNvSpPr>
            <a:spLocks noGrp="1"/>
          </p:cNvSpPr>
          <p:nvPr>
            <p:ph idx="1"/>
          </p:nvPr>
        </p:nvSpPr>
        <p:spPr/>
        <p:txBody>
          <a:bodyPr/>
          <a:lstStyle/>
          <a:p>
            <a:r>
              <a:rPr lang="en-US" b="1" dirty="0"/>
              <a:t>Corporate leaders to make safety part of their value structure by initiating and driving a culture of safety throughout the organization.</a:t>
            </a:r>
          </a:p>
          <a:p>
            <a:r>
              <a:rPr lang="en-US" b="1" dirty="0"/>
              <a:t>Engineers to apply inherently safe design principles.</a:t>
            </a:r>
          </a:p>
          <a:p>
            <a:r>
              <a:rPr lang="en-US" b="1" dirty="0"/>
              <a:t>Maintenance engineers to verify </a:t>
            </a:r>
            <a:r>
              <a:rPr lang="en-US" b="1" dirty="0">
                <a:hlinkClick r:id="rId2"/>
              </a:rPr>
              <a:t>isolations</a:t>
            </a:r>
            <a:r>
              <a:rPr lang="en-US" b="1" dirty="0"/>
              <a:t> while reliability engineers maintain asset uptime.</a:t>
            </a:r>
          </a:p>
          <a:p>
            <a:r>
              <a:rPr lang="en-US" b="1" dirty="0"/>
              <a:t>Operators to start up, shut down and respond to abnormal conditions.</a:t>
            </a:r>
          </a:p>
          <a:p>
            <a:r>
              <a:rPr lang="en-US" b="1" dirty="0"/>
              <a:t>Procurers, suppliers and transporters to understand their contribution to delivering and managing quality spare parts, materials and services that prevent the loss of containment</a:t>
            </a:r>
          </a:p>
          <a:p>
            <a:endParaRPr lang="en-US" dirty="0"/>
          </a:p>
        </p:txBody>
      </p:sp>
      <p:sp>
        <p:nvSpPr>
          <p:cNvPr id="4" name="Slide Number Placeholder 3"/>
          <p:cNvSpPr>
            <a:spLocks noGrp="1"/>
          </p:cNvSpPr>
          <p:nvPr>
            <p:ph type="sldNum" sz="quarter" idx="4"/>
          </p:nvPr>
        </p:nvSpPr>
        <p:spPr/>
        <p:txBody>
          <a:bodyPr/>
          <a:lstStyle/>
          <a:p>
            <a:fld id="{179A9A4E-4C82-4D44-9372-C31BB3818094}" type="slidenum">
              <a:rPr lang="en-US" smtClean="0"/>
              <a:pPr/>
              <a:t>3</a:t>
            </a:fld>
            <a:endParaRPr lang="en-US" dirty="0"/>
          </a:p>
        </p:txBody>
      </p:sp>
    </p:spTree>
    <p:extLst>
      <p:ext uri="{BB962C8B-B14F-4D97-AF65-F5344CB8AC3E}">
        <p14:creationId xmlns:p14="http://schemas.microsoft.com/office/powerpoint/2010/main" val="20856935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with risk aversion</a:t>
            </a:r>
          </a:p>
        </p:txBody>
      </p:sp>
      <p:sp>
        <p:nvSpPr>
          <p:cNvPr id="4" name="Slide Number Placeholder 3"/>
          <p:cNvSpPr>
            <a:spLocks noGrp="1"/>
          </p:cNvSpPr>
          <p:nvPr>
            <p:ph type="sldNum" sz="quarter" idx="4"/>
          </p:nvPr>
        </p:nvSpPr>
        <p:spPr/>
        <p:txBody>
          <a:bodyPr/>
          <a:lstStyle/>
          <a:p>
            <a:fld id="{179A9A4E-4C82-4D44-9372-C31BB3818094}" type="slidenum">
              <a:rPr lang="en-US" smtClean="0"/>
              <a:pPr/>
              <a:t>30</a:t>
            </a:fld>
            <a:endParaRPr lang="en-US" dirty="0"/>
          </a:p>
        </p:txBody>
      </p:sp>
      <p:sp>
        <p:nvSpPr>
          <p:cNvPr id="5" name="Oval 4"/>
          <p:cNvSpPr>
            <a:spLocks noChangeAspect="1"/>
          </p:cNvSpPr>
          <p:nvPr/>
        </p:nvSpPr>
        <p:spPr bwMode="auto">
          <a:xfrm>
            <a:off x="4077765" y="2308521"/>
            <a:ext cx="228600" cy="228600"/>
          </a:xfrm>
          <a:prstGeom prst="ellipse">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6" name="Straight Connector 5"/>
          <p:cNvCxnSpPr>
            <a:stCxn id="5" idx="7"/>
          </p:cNvCxnSpPr>
          <p:nvPr/>
        </p:nvCxnSpPr>
        <p:spPr bwMode="auto">
          <a:xfrm flipV="1">
            <a:off x="4272887" y="1820324"/>
            <a:ext cx="673262" cy="521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Straight Connector 6"/>
          <p:cNvCxnSpPr/>
          <p:nvPr/>
        </p:nvCxnSpPr>
        <p:spPr bwMode="auto">
          <a:xfrm flipV="1">
            <a:off x="4957660" y="1798890"/>
            <a:ext cx="1790700" cy="6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4967620" y="1390157"/>
            <a:ext cx="1872629" cy="400110"/>
          </a:xfrm>
          <a:prstGeom prst="rect">
            <a:avLst/>
          </a:prstGeom>
          <a:noFill/>
        </p:spPr>
        <p:txBody>
          <a:bodyPr wrap="none" rtlCol="0">
            <a:spAutoFit/>
          </a:bodyPr>
          <a:lstStyle/>
          <a:p>
            <a:r>
              <a:rPr lang="en-US" sz="2000" dirty="0">
                <a:latin typeface="+mj-lt"/>
              </a:rPr>
              <a:t>Demand = 270</a:t>
            </a:r>
          </a:p>
        </p:txBody>
      </p:sp>
      <p:cxnSp>
        <p:nvCxnSpPr>
          <p:cNvPr id="9" name="Straight Connector 8"/>
          <p:cNvCxnSpPr/>
          <p:nvPr/>
        </p:nvCxnSpPr>
        <p:spPr bwMode="auto">
          <a:xfrm flipV="1">
            <a:off x="4946149" y="3142975"/>
            <a:ext cx="1660457" cy="97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a:stCxn id="5" idx="5"/>
          </p:cNvCxnSpPr>
          <p:nvPr/>
        </p:nvCxnSpPr>
        <p:spPr bwMode="auto">
          <a:xfrm>
            <a:off x="4272887" y="2503643"/>
            <a:ext cx="673262" cy="64910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4875731" y="2709955"/>
            <a:ext cx="1872629" cy="400110"/>
          </a:xfrm>
          <a:prstGeom prst="rect">
            <a:avLst/>
          </a:prstGeom>
          <a:noFill/>
        </p:spPr>
        <p:txBody>
          <a:bodyPr wrap="none" rtlCol="0">
            <a:spAutoFit/>
          </a:bodyPr>
          <a:lstStyle/>
          <a:p>
            <a:r>
              <a:rPr lang="en-US" sz="2000" dirty="0">
                <a:latin typeface="+mj-lt"/>
              </a:rPr>
              <a:t>Demand = 148</a:t>
            </a:r>
          </a:p>
        </p:txBody>
      </p:sp>
      <p:sp>
        <p:nvSpPr>
          <p:cNvPr id="13" name="TextBox 12"/>
          <p:cNvSpPr txBox="1"/>
          <p:nvPr/>
        </p:nvSpPr>
        <p:spPr>
          <a:xfrm>
            <a:off x="4130982" y="1697933"/>
            <a:ext cx="508473" cy="400110"/>
          </a:xfrm>
          <a:prstGeom prst="rect">
            <a:avLst/>
          </a:prstGeom>
          <a:noFill/>
        </p:spPr>
        <p:txBody>
          <a:bodyPr wrap="none" rtlCol="0">
            <a:spAutoFit/>
          </a:bodyPr>
          <a:lstStyle/>
          <a:p>
            <a:r>
              <a:rPr lang="en-US" sz="2000" dirty="0">
                <a:latin typeface="+mj-lt"/>
              </a:rPr>
              <a:t>0.7</a:t>
            </a:r>
          </a:p>
        </p:txBody>
      </p:sp>
      <p:sp>
        <p:nvSpPr>
          <p:cNvPr id="14" name="TextBox 13"/>
          <p:cNvSpPr txBox="1"/>
          <p:nvPr/>
        </p:nvSpPr>
        <p:spPr>
          <a:xfrm>
            <a:off x="4028913" y="2683822"/>
            <a:ext cx="508473" cy="400110"/>
          </a:xfrm>
          <a:prstGeom prst="rect">
            <a:avLst/>
          </a:prstGeom>
          <a:noFill/>
        </p:spPr>
        <p:txBody>
          <a:bodyPr wrap="none" rtlCol="0">
            <a:spAutoFit/>
          </a:bodyPr>
          <a:lstStyle/>
          <a:p>
            <a:r>
              <a:rPr lang="en-US" sz="2000" dirty="0">
                <a:latin typeface="+mj-lt"/>
              </a:rPr>
              <a:t>0.3</a:t>
            </a:r>
          </a:p>
        </p:txBody>
      </p:sp>
      <p:sp>
        <p:nvSpPr>
          <p:cNvPr id="15" name="TextBox 14"/>
          <p:cNvSpPr txBox="1"/>
          <p:nvPr/>
        </p:nvSpPr>
        <p:spPr>
          <a:xfrm>
            <a:off x="6806750" y="1390157"/>
            <a:ext cx="4031873" cy="400110"/>
          </a:xfrm>
          <a:prstGeom prst="rect">
            <a:avLst/>
          </a:prstGeom>
          <a:noFill/>
        </p:spPr>
        <p:txBody>
          <a:bodyPr wrap="none" rtlCol="0">
            <a:spAutoFit/>
          </a:bodyPr>
          <a:lstStyle/>
          <a:p>
            <a:r>
              <a:rPr lang="en-US" sz="2000" dirty="0">
                <a:latin typeface="+mj-lt"/>
              </a:rPr>
              <a:t>U(-$18.732 million / 1.05) = -1384.06</a:t>
            </a:r>
          </a:p>
        </p:txBody>
      </p:sp>
      <p:sp>
        <p:nvSpPr>
          <p:cNvPr id="16" name="TextBox 15"/>
          <p:cNvSpPr txBox="1"/>
          <p:nvPr/>
        </p:nvSpPr>
        <p:spPr>
          <a:xfrm>
            <a:off x="6903127" y="2839999"/>
            <a:ext cx="3772186" cy="400110"/>
          </a:xfrm>
          <a:prstGeom prst="rect">
            <a:avLst/>
          </a:prstGeom>
          <a:noFill/>
        </p:spPr>
        <p:txBody>
          <a:bodyPr wrap="none" rtlCol="0">
            <a:spAutoFit/>
          </a:bodyPr>
          <a:lstStyle/>
          <a:p>
            <a:r>
              <a:rPr lang="en-US" sz="2000" dirty="0">
                <a:latin typeface="+mj-lt"/>
              </a:rPr>
              <a:t>U(-$10.178 million / 1.05) = -49.93</a:t>
            </a:r>
          </a:p>
        </p:txBody>
      </p:sp>
      <p:sp>
        <p:nvSpPr>
          <p:cNvPr id="17" name="Rectangle 16"/>
          <p:cNvSpPr>
            <a:spLocks noChangeAspect="1"/>
          </p:cNvSpPr>
          <p:nvPr/>
        </p:nvSpPr>
        <p:spPr bwMode="auto">
          <a:xfrm>
            <a:off x="1053572" y="3664287"/>
            <a:ext cx="228600" cy="228600"/>
          </a:xfrm>
          <a:prstGeom prst="rect">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18" name="Straight Connector 17"/>
          <p:cNvCxnSpPr>
            <a:stCxn id="17" idx="0"/>
          </p:cNvCxnSpPr>
          <p:nvPr/>
        </p:nvCxnSpPr>
        <p:spPr bwMode="auto">
          <a:xfrm flipV="1">
            <a:off x="1167872" y="2445086"/>
            <a:ext cx="495300" cy="121920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a:endCxn id="5" idx="2"/>
          </p:cNvCxnSpPr>
          <p:nvPr/>
        </p:nvCxnSpPr>
        <p:spPr bwMode="auto">
          <a:xfrm flipV="1">
            <a:off x="1663172" y="2422821"/>
            <a:ext cx="2414593" cy="2226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1766695" y="4894479"/>
            <a:ext cx="2261703"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a:stCxn id="17" idx="2"/>
          </p:cNvCxnSpPr>
          <p:nvPr/>
        </p:nvCxnSpPr>
        <p:spPr bwMode="auto">
          <a:xfrm>
            <a:off x="1167872" y="3892887"/>
            <a:ext cx="572319" cy="101111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1548207" y="1987826"/>
            <a:ext cx="2662908" cy="400110"/>
          </a:xfrm>
          <a:prstGeom prst="rect">
            <a:avLst/>
          </a:prstGeom>
          <a:noFill/>
        </p:spPr>
        <p:txBody>
          <a:bodyPr wrap="none" rtlCol="0">
            <a:spAutoFit/>
          </a:bodyPr>
          <a:lstStyle/>
          <a:p>
            <a:r>
              <a:rPr lang="en-US" sz="2000" dirty="0">
                <a:latin typeface="+mj-lt"/>
              </a:rPr>
              <a:t>Add power source G1</a:t>
            </a:r>
          </a:p>
        </p:txBody>
      </p:sp>
      <p:sp>
        <p:nvSpPr>
          <p:cNvPr id="25" name="TextBox 24"/>
          <p:cNvSpPr txBox="1"/>
          <p:nvPr/>
        </p:nvSpPr>
        <p:spPr>
          <a:xfrm>
            <a:off x="1744471" y="4150849"/>
            <a:ext cx="2398644" cy="707886"/>
          </a:xfrm>
          <a:prstGeom prst="rect">
            <a:avLst/>
          </a:prstGeom>
          <a:noFill/>
        </p:spPr>
        <p:txBody>
          <a:bodyPr wrap="square" rtlCol="0">
            <a:spAutoFit/>
          </a:bodyPr>
          <a:lstStyle/>
          <a:p>
            <a:r>
              <a:rPr lang="en-US" sz="2000" dirty="0">
                <a:latin typeface="+mj-lt"/>
              </a:rPr>
              <a:t>Don’t add power source G1</a:t>
            </a:r>
          </a:p>
        </p:txBody>
      </p:sp>
      <p:sp>
        <p:nvSpPr>
          <p:cNvPr id="35" name="Oval 34"/>
          <p:cNvSpPr>
            <a:spLocks noChangeAspect="1"/>
          </p:cNvSpPr>
          <p:nvPr/>
        </p:nvSpPr>
        <p:spPr bwMode="auto">
          <a:xfrm>
            <a:off x="4028398" y="4789705"/>
            <a:ext cx="228600" cy="228600"/>
          </a:xfrm>
          <a:prstGeom prst="ellipse">
            <a:avLst/>
          </a:prstGeom>
          <a:solidFill>
            <a:srgbClr val="CE112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a:ln>
                <a:noFill/>
              </a:ln>
              <a:solidFill>
                <a:schemeClr val="bg1"/>
              </a:solidFill>
              <a:effectLst/>
              <a:latin typeface="+mj-lt"/>
            </a:endParaRPr>
          </a:p>
        </p:txBody>
      </p:sp>
      <p:cxnSp>
        <p:nvCxnSpPr>
          <p:cNvPr id="36" name="Straight Connector 35"/>
          <p:cNvCxnSpPr>
            <a:stCxn id="35" idx="7"/>
          </p:cNvCxnSpPr>
          <p:nvPr/>
        </p:nvCxnSpPr>
        <p:spPr bwMode="auto">
          <a:xfrm flipV="1">
            <a:off x="4223520" y="4301508"/>
            <a:ext cx="673262" cy="52167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V="1">
            <a:off x="4908293" y="4280074"/>
            <a:ext cx="1790700" cy="6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4918253" y="3871341"/>
            <a:ext cx="1872629" cy="400110"/>
          </a:xfrm>
          <a:prstGeom prst="rect">
            <a:avLst/>
          </a:prstGeom>
          <a:noFill/>
        </p:spPr>
        <p:txBody>
          <a:bodyPr wrap="none" rtlCol="0">
            <a:spAutoFit/>
          </a:bodyPr>
          <a:lstStyle/>
          <a:p>
            <a:r>
              <a:rPr lang="en-US" sz="2000" dirty="0">
                <a:latin typeface="+mj-lt"/>
              </a:rPr>
              <a:t>Demand = 270</a:t>
            </a:r>
          </a:p>
        </p:txBody>
      </p:sp>
      <p:cxnSp>
        <p:nvCxnSpPr>
          <p:cNvPr id="39" name="Straight Connector 38"/>
          <p:cNvCxnSpPr/>
          <p:nvPr/>
        </p:nvCxnSpPr>
        <p:spPr bwMode="auto">
          <a:xfrm flipV="1">
            <a:off x="4896782" y="5624159"/>
            <a:ext cx="1660457" cy="977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p:cNvCxnSpPr>
            <a:stCxn id="35" idx="5"/>
          </p:cNvCxnSpPr>
          <p:nvPr/>
        </p:nvCxnSpPr>
        <p:spPr bwMode="auto">
          <a:xfrm>
            <a:off x="4223520" y="4984827"/>
            <a:ext cx="673262" cy="64910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TextBox 40"/>
          <p:cNvSpPr txBox="1"/>
          <p:nvPr/>
        </p:nvSpPr>
        <p:spPr>
          <a:xfrm>
            <a:off x="4826364" y="5191139"/>
            <a:ext cx="1872629" cy="400110"/>
          </a:xfrm>
          <a:prstGeom prst="rect">
            <a:avLst/>
          </a:prstGeom>
          <a:noFill/>
        </p:spPr>
        <p:txBody>
          <a:bodyPr wrap="none" rtlCol="0">
            <a:spAutoFit/>
          </a:bodyPr>
          <a:lstStyle/>
          <a:p>
            <a:r>
              <a:rPr lang="en-US" sz="2000" dirty="0">
                <a:latin typeface="+mj-lt"/>
              </a:rPr>
              <a:t>Demand = 148</a:t>
            </a:r>
          </a:p>
        </p:txBody>
      </p:sp>
      <p:sp>
        <p:nvSpPr>
          <p:cNvPr id="44" name="TextBox 43"/>
          <p:cNvSpPr txBox="1"/>
          <p:nvPr/>
        </p:nvSpPr>
        <p:spPr>
          <a:xfrm>
            <a:off x="6903127" y="3998336"/>
            <a:ext cx="4031873" cy="400110"/>
          </a:xfrm>
          <a:prstGeom prst="rect">
            <a:avLst/>
          </a:prstGeom>
          <a:noFill/>
        </p:spPr>
        <p:txBody>
          <a:bodyPr wrap="none" rtlCol="0">
            <a:spAutoFit/>
          </a:bodyPr>
          <a:lstStyle/>
          <a:p>
            <a:r>
              <a:rPr lang="en-US" sz="2000" dirty="0">
                <a:latin typeface="+mj-lt"/>
              </a:rPr>
              <a:t>U(-$19.028 million / 1.05) = -1551.78</a:t>
            </a:r>
          </a:p>
        </p:txBody>
      </p:sp>
      <p:sp>
        <p:nvSpPr>
          <p:cNvPr id="45" name="TextBox 44"/>
          <p:cNvSpPr txBox="1"/>
          <p:nvPr/>
        </p:nvSpPr>
        <p:spPr>
          <a:xfrm>
            <a:off x="7010400" y="5309381"/>
            <a:ext cx="3772186" cy="400110"/>
          </a:xfrm>
          <a:prstGeom prst="rect">
            <a:avLst/>
          </a:prstGeom>
          <a:noFill/>
        </p:spPr>
        <p:txBody>
          <a:bodyPr wrap="none" rtlCol="0">
            <a:spAutoFit/>
          </a:bodyPr>
          <a:lstStyle/>
          <a:p>
            <a:r>
              <a:rPr lang="en-US" sz="2000" dirty="0">
                <a:latin typeface="+mj-lt"/>
              </a:rPr>
              <a:t>U(-$10.178 million / 1.05) = -49.92</a:t>
            </a:r>
          </a:p>
        </p:txBody>
      </p:sp>
      <p:sp>
        <p:nvSpPr>
          <p:cNvPr id="33" name="TextBox 32">
            <a:extLst>
              <a:ext uri="{FF2B5EF4-FFF2-40B4-BE49-F238E27FC236}">
                <a16:creationId xmlns:a16="http://schemas.microsoft.com/office/drawing/2014/main" id="{56BC1B7E-D7F8-4ED3-930D-7BE20CABF9D5}"/>
              </a:ext>
            </a:extLst>
          </p:cNvPr>
          <p:cNvSpPr txBox="1"/>
          <p:nvPr/>
        </p:nvSpPr>
        <p:spPr>
          <a:xfrm>
            <a:off x="3965064" y="4154841"/>
            <a:ext cx="508473" cy="400110"/>
          </a:xfrm>
          <a:prstGeom prst="rect">
            <a:avLst/>
          </a:prstGeom>
          <a:noFill/>
        </p:spPr>
        <p:txBody>
          <a:bodyPr wrap="none" rtlCol="0">
            <a:spAutoFit/>
          </a:bodyPr>
          <a:lstStyle/>
          <a:p>
            <a:r>
              <a:rPr lang="en-US" sz="2000" dirty="0">
                <a:latin typeface="+mj-lt"/>
              </a:rPr>
              <a:t>0.7</a:t>
            </a:r>
          </a:p>
        </p:txBody>
      </p:sp>
      <p:sp>
        <p:nvSpPr>
          <p:cNvPr id="34" name="TextBox 33">
            <a:extLst>
              <a:ext uri="{FF2B5EF4-FFF2-40B4-BE49-F238E27FC236}">
                <a16:creationId xmlns:a16="http://schemas.microsoft.com/office/drawing/2014/main" id="{A5B1DD66-BD0F-46FF-AEDB-84AFDA5251A5}"/>
              </a:ext>
            </a:extLst>
          </p:cNvPr>
          <p:cNvSpPr txBox="1"/>
          <p:nvPr/>
        </p:nvSpPr>
        <p:spPr>
          <a:xfrm>
            <a:off x="3862511" y="5134525"/>
            <a:ext cx="508473" cy="400110"/>
          </a:xfrm>
          <a:prstGeom prst="rect">
            <a:avLst/>
          </a:prstGeom>
          <a:noFill/>
        </p:spPr>
        <p:txBody>
          <a:bodyPr wrap="none" rtlCol="0">
            <a:spAutoFit/>
          </a:bodyPr>
          <a:lstStyle/>
          <a:p>
            <a:r>
              <a:rPr lang="en-US" sz="2000" dirty="0">
                <a:latin typeface="+mj-lt"/>
              </a:rPr>
              <a:t>0.3</a:t>
            </a:r>
          </a:p>
        </p:txBody>
      </p:sp>
    </p:spTree>
    <p:extLst>
      <p:ext uri="{BB962C8B-B14F-4D97-AF65-F5344CB8AC3E}">
        <p14:creationId xmlns:p14="http://schemas.microsoft.com/office/powerpoint/2010/main" val="363321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5" grpId="0"/>
      <p:bldP spid="35" grpId="0" animBg="1"/>
      <p:bldP spid="38" grpId="0"/>
      <p:bldP spid="41" grpId="0"/>
      <p:bldP spid="44" grpId="0"/>
      <p:bldP spid="45" grpId="0"/>
      <p:bldP spid="33" grpId="0"/>
      <p:bldP spid="3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774-8B01-4825-8E5C-34F7EE34E3FD}"/>
              </a:ext>
            </a:extLst>
          </p:cNvPr>
          <p:cNvSpPr>
            <a:spLocks noGrp="1"/>
          </p:cNvSpPr>
          <p:nvPr>
            <p:ph type="title"/>
          </p:nvPr>
        </p:nvSpPr>
        <p:spPr/>
        <p:txBody>
          <a:bodyPr/>
          <a:lstStyle/>
          <a:p>
            <a:r>
              <a:rPr lang="en-US" dirty="0"/>
              <a:t>Value of installing power source at G1 </a:t>
            </a:r>
          </a:p>
        </p:txBody>
      </p:sp>
      <p:sp>
        <p:nvSpPr>
          <p:cNvPr id="3" name="Content Placeholder 2">
            <a:extLst>
              <a:ext uri="{FF2B5EF4-FFF2-40B4-BE49-F238E27FC236}">
                <a16:creationId xmlns:a16="http://schemas.microsoft.com/office/drawing/2014/main" id="{F718069C-999B-4C6C-9685-96599DBE96B4}"/>
              </a:ext>
            </a:extLst>
          </p:cNvPr>
          <p:cNvSpPr>
            <a:spLocks noGrp="1"/>
          </p:cNvSpPr>
          <p:nvPr>
            <p:ph idx="1"/>
          </p:nvPr>
        </p:nvSpPr>
        <p:spPr/>
        <p:txBody>
          <a:bodyPr/>
          <a:lstStyle/>
          <a:p>
            <a:r>
              <a:rPr lang="en-US" dirty="0"/>
              <a:t>Expected (average) utility with power source at G1</a:t>
            </a:r>
          </a:p>
          <a:p>
            <a:pPr marL="0" indent="0">
              <a:buNone/>
            </a:pPr>
            <a:r>
              <a:rPr lang="en-US" dirty="0"/>
              <a:t>	= -1384.06*0.7 – 49.93*0.3 = -983.82</a:t>
            </a:r>
          </a:p>
          <a:p>
            <a:r>
              <a:rPr lang="en-US" dirty="0"/>
              <a:t>Expected (average) utility without power source at G1</a:t>
            </a:r>
          </a:p>
          <a:p>
            <a:pPr marL="0" indent="0">
              <a:buNone/>
            </a:pPr>
            <a:r>
              <a:rPr lang="en-US" dirty="0"/>
              <a:t>	= -1551.78*0.7 – 49.93*0.3 = -1101.22</a:t>
            </a:r>
          </a:p>
          <a:p>
            <a:r>
              <a:rPr lang="en-US" dirty="0"/>
              <a:t>Convert utilities back to dollars in cost using certain equivalence</a:t>
            </a:r>
          </a:p>
          <a:p>
            <a:pPr lvl="1"/>
            <a:r>
              <a:rPr lang="en-US" dirty="0"/>
              <a:t>CE (-983.82) = 2.47 mil * ln(1 + 983.82) = $16.999 million</a:t>
            </a:r>
          </a:p>
          <a:p>
            <a:pPr lvl="1"/>
            <a:r>
              <a:rPr lang="en-US" dirty="0"/>
              <a:t>CE (-1101.22) = 2.47 mil * ln(1 + 1101.22) = $17.277 million  </a:t>
            </a:r>
          </a:p>
          <a:p>
            <a:r>
              <a:rPr lang="en-US" dirty="0"/>
              <a:t>Value of installing power source at G1</a:t>
            </a:r>
          </a:p>
          <a:p>
            <a:pPr marL="0" indent="0">
              <a:buNone/>
            </a:pPr>
            <a:r>
              <a:rPr lang="en-US" dirty="0"/>
              <a:t>	= $17.277 – 16.999 = $0.277 million</a:t>
            </a:r>
          </a:p>
          <a:p>
            <a:pPr marL="0" indent="0">
              <a:buNone/>
            </a:pPr>
            <a:endParaRPr lang="en-US" dirty="0"/>
          </a:p>
        </p:txBody>
      </p:sp>
      <p:sp>
        <p:nvSpPr>
          <p:cNvPr id="4" name="Slide Number Placeholder 3">
            <a:extLst>
              <a:ext uri="{FF2B5EF4-FFF2-40B4-BE49-F238E27FC236}">
                <a16:creationId xmlns:a16="http://schemas.microsoft.com/office/drawing/2014/main" id="{D227F6E5-D763-41DB-BCDB-F253CB32F209}"/>
              </a:ext>
            </a:extLst>
          </p:cNvPr>
          <p:cNvSpPr>
            <a:spLocks noGrp="1"/>
          </p:cNvSpPr>
          <p:nvPr>
            <p:ph type="sldNum" sz="quarter" idx="4"/>
          </p:nvPr>
        </p:nvSpPr>
        <p:spPr/>
        <p:txBody>
          <a:bodyPr/>
          <a:lstStyle/>
          <a:p>
            <a:fld id="{179A9A4E-4C82-4D44-9372-C31BB3818094}" type="slidenum">
              <a:rPr lang="en-US" smtClean="0"/>
              <a:pPr/>
              <a:t>31</a:t>
            </a:fld>
            <a:endParaRPr lang="en-US" dirty="0"/>
          </a:p>
        </p:txBody>
      </p:sp>
      <p:sp>
        <p:nvSpPr>
          <p:cNvPr id="5" name="TextBox 4">
            <a:extLst>
              <a:ext uri="{FF2B5EF4-FFF2-40B4-BE49-F238E27FC236}">
                <a16:creationId xmlns:a16="http://schemas.microsoft.com/office/drawing/2014/main" id="{B2E9A60C-4724-4112-A030-E1F6118DE037}"/>
              </a:ext>
            </a:extLst>
          </p:cNvPr>
          <p:cNvSpPr txBox="1"/>
          <p:nvPr/>
        </p:nvSpPr>
        <p:spPr>
          <a:xfrm>
            <a:off x="1759909" y="5586625"/>
            <a:ext cx="8672182" cy="492443"/>
          </a:xfrm>
          <a:prstGeom prst="rect">
            <a:avLst/>
          </a:prstGeom>
          <a:noFill/>
        </p:spPr>
        <p:txBody>
          <a:bodyPr wrap="none" rtlCol="0">
            <a:spAutoFit/>
          </a:bodyPr>
          <a:lstStyle/>
          <a:p>
            <a:r>
              <a:rPr lang="en-US" sz="2600" dirty="0">
                <a:solidFill>
                  <a:srgbClr val="C00000"/>
                </a:solidFill>
                <a:latin typeface="+mj-lt"/>
              </a:rPr>
              <a:t>Install power source if cost of power source less than $277,000</a:t>
            </a:r>
          </a:p>
        </p:txBody>
      </p:sp>
    </p:spTree>
    <p:extLst>
      <p:ext uri="{BB962C8B-B14F-4D97-AF65-F5344CB8AC3E}">
        <p14:creationId xmlns:p14="http://schemas.microsoft.com/office/powerpoint/2010/main" val="151140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B4BE0-5A9B-4291-A30E-F01E2C42AE0F}"/>
              </a:ext>
            </a:extLst>
          </p:cNvPr>
          <p:cNvSpPr>
            <a:spLocks noGrp="1"/>
          </p:cNvSpPr>
          <p:nvPr>
            <p:ph type="title"/>
          </p:nvPr>
        </p:nvSpPr>
        <p:spPr/>
        <p:txBody>
          <a:bodyPr/>
          <a:lstStyle/>
          <a:p>
            <a:r>
              <a:rPr lang="en-US" dirty="0"/>
              <a:t>Insights from risk-averse decision making</a:t>
            </a:r>
          </a:p>
        </p:txBody>
      </p:sp>
      <p:sp>
        <p:nvSpPr>
          <p:cNvPr id="3" name="Content Placeholder 2">
            <a:extLst>
              <a:ext uri="{FF2B5EF4-FFF2-40B4-BE49-F238E27FC236}">
                <a16:creationId xmlns:a16="http://schemas.microsoft.com/office/drawing/2014/main" id="{47BB2A97-AAC6-45DB-AEE3-908903F8719B}"/>
              </a:ext>
            </a:extLst>
          </p:cNvPr>
          <p:cNvSpPr>
            <a:spLocks noGrp="1"/>
          </p:cNvSpPr>
          <p:nvPr>
            <p:ph idx="1"/>
          </p:nvPr>
        </p:nvSpPr>
        <p:spPr>
          <a:xfrm>
            <a:off x="1143000" y="1295400"/>
            <a:ext cx="10160000" cy="4114800"/>
          </a:xfrm>
        </p:spPr>
        <p:txBody>
          <a:bodyPr/>
          <a:lstStyle/>
          <a:p>
            <a:r>
              <a:rPr lang="en-US" sz="2400" dirty="0"/>
              <a:t>Most people are risk averse</a:t>
            </a:r>
          </a:p>
          <a:p>
            <a:pPr lvl="1"/>
            <a:r>
              <a:rPr lang="en-US" sz="2400" dirty="0"/>
              <a:t>Avoid bad outcomes</a:t>
            </a:r>
          </a:p>
          <a:p>
            <a:pPr lvl="1"/>
            <a:r>
              <a:rPr lang="en-US" sz="2400" dirty="0"/>
              <a:t>Willing to sacrifice chances of some good outcomes to reduce the chances of bad outcomes</a:t>
            </a:r>
          </a:p>
          <a:p>
            <a:r>
              <a:rPr lang="en-US" sz="2400" dirty="0"/>
              <a:t>The more risk averse you or your organization is</a:t>
            </a:r>
          </a:p>
          <a:p>
            <a:pPr lvl="1"/>
            <a:r>
              <a:rPr lang="en-US" sz="2400" dirty="0"/>
              <a:t>The more you should be willing to do now to protect against future risks</a:t>
            </a:r>
          </a:p>
          <a:p>
            <a:pPr lvl="1"/>
            <a:r>
              <a:rPr lang="en-US" sz="2400" dirty="0"/>
              <a:t>The more you should be willing to spend now to avoid potential bad outcomes</a:t>
            </a:r>
          </a:p>
          <a:p>
            <a:r>
              <a:rPr lang="en-US" sz="2400" dirty="0"/>
              <a:t>An organization should not be so risk averse it forgoes good opportunities</a:t>
            </a:r>
          </a:p>
        </p:txBody>
      </p:sp>
      <p:sp>
        <p:nvSpPr>
          <p:cNvPr id="4" name="Slide Number Placeholder 3">
            <a:extLst>
              <a:ext uri="{FF2B5EF4-FFF2-40B4-BE49-F238E27FC236}">
                <a16:creationId xmlns:a16="http://schemas.microsoft.com/office/drawing/2014/main" id="{46BC7D4E-83C9-4556-A9F9-D6B5B6B6475E}"/>
              </a:ext>
            </a:extLst>
          </p:cNvPr>
          <p:cNvSpPr>
            <a:spLocks noGrp="1"/>
          </p:cNvSpPr>
          <p:nvPr>
            <p:ph type="sldNum" sz="quarter" idx="4"/>
          </p:nvPr>
        </p:nvSpPr>
        <p:spPr/>
        <p:txBody>
          <a:bodyPr/>
          <a:lstStyle/>
          <a:p>
            <a:fld id="{179A9A4E-4C82-4D44-9372-C31BB3818094}" type="slidenum">
              <a:rPr lang="en-US" smtClean="0"/>
              <a:pPr/>
              <a:t>32</a:t>
            </a:fld>
            <a:endParaRPr lang="en-US" dirty="0"/>
          </a:p>
        </p:txBody>
      </p:sp>
    </p:spTree>
    <p:extLst>
      <p:ext uri="{BB962C8B-B14F-4D97-AF65-F5344CB8AC3E}">
        <p14:creationId xmlns:p14="http://schemas.microsoft.com/office/powerpoint/2010/main" val="5404371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among alternatives</a:t>
            </a:r>
            <a:br>
              <a:rPr lang="en-US" dirty="0"/>
            </a:br>
            <a:r>
              <a:rPr lang="en-US" dirty="0"/>
              <a:t>(risk-benefit trade-off)</a:t>
            </a:r>
          </a:p>
        </p:txBody>
      </p:sp>
      <p:cxnSp>
        <p:nvCxnSpPr>
          <p:cNvPr id="5" name="Straight Connector 4"/>
          <p:cNvCxnSpPr/>
          <p:nvPr/>
        </p:nvCxnSpPr>
        <p:spPr>
          <a:xfrm>
            <a:off x="2743200" y="1600200"/>
            <a:ext cx="0" cy="3733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743200" y="5334000"/>
            <a:ext cx="670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667908" y="5459920"/>
            <a:ext cx="681597" cy="461665"/>
          </a:xfrm>
          <a:prstGeom prst="rect">
            <a:avLst/>
          </a:prstGeom>
          <a:noFill/>
        </p:spPr>
        <p:txBody>
          <a:bodyPr wrap="none" rtlCol="0">
            <a:spAutoFit/>
          </a:bodyPr>
          <a:lstStyle/>
          <a:p>
            <a:r>
              <a:rPr lang="en-US" dirty="0">
                <a:latin typeface="+mj-lt"/>
              </a:rPr>
              <a:t>Risk</a:t>
            </a:r>
          </a:p>
        </p:txBody>
      </p:sp>
      <p:sp>
        <p:nvSpPr>
          <p:cNvPr id="10" name="TextBox 9"/>
          <p:cNvSpPr txBox="1"/>
          <p:nvPr/>
        </p:nvSpPr>
        <p:spPr>
          <a:xfrm rot="16200000">
            <a:off x="646697" y="3230727"/>
            <a:ext cx="3186770" cy="461665"/>
          </a:xfrm>
          <a:prstGeom prst="rect">
            <a:avLst/>
          </a:prstGeom>
          <a:noFill/>
        </p:spPr>
        <p:txBody>
          <a:bodyPr wrap="none" rtlCol="0">
            <a:spAutoFit/>
          </a:bodyPr>
          <a:lstStyle/>
          <a:p>
            <a:r>
              <a:rPr lang="en-US" dirty="0">
                <a:latin typeface="+mj-lt"/>
              </a:rPr>
              <a:t>Measure of the benefits</a:t>
            </a:r>
          </a:p>
        </p:txBody>
      </p:sp>
      <p:sp>
        <p:nvSpPr>
          <p:cNvPr id="11" name="Oval 10"/>
          <p:cNvSpPr>
            <a:spLocks noChangeAspect="1"/>
          </p:cNvSpPr>
          <p:nvPr/>
        </p:nvSpPr>
        <p:spPr>
          <a:xfrm>
            <a:off x="3758908" y="4433663"/>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a:spLocks noChangeAspect="1"/>
          </p:cNvSpPr>
          <p:nvPr/>
        </p:nvSpPr>
        <p:spPr>
          <a:xfrm>
            <a:off x="4646696" y="3360420"/>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a:spLocks noChangeAspect="1"/>
          </p:cNvSpPr>
          <p:nvPr/>
        </p:nvSpPr>
        <p:spPr>
          <a:xfrm>
            <a:off x="6400800" y="2706312"/>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a:spLocks noChangeAspect="1"/>
          </p:cNvSpPr>
          <p:nvPr/>
        </p:nvSpPr>
        <p:spPr>
          <a:xfrm>
            <a:off x="5858256" y="4169022"/>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a:spLocks noChangeAspect="1"/>
          </p:cNvSpPr>
          <p:nvPr/>
        </p:nvSpPr>
        <p:spPr>
          <a:xfrm>
            <a:off x="6000681" y="3342686"/>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a:spLocks noChangeAspect="1"/>
          </p:cNvSpPr>
          <p:nvPr/>
        </p:nvSpPr>
        <p:spPr>
          <a:xfrm>
            <a:off x="7458456" y="2130293"/>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6943344" y="3638342"/>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a:spLocks noChangeAspect="1"/>
          </p:cNvSpPr>
          <p:nvPr/>
        </p:nvSpPr>
        <p:spPr>
          <a:xfrm>
            <a:off x="7915656" y="4113744"/>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8305800" y="2469815"/>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a:spLocks noChangeAspect="1"/>
          </p:cNvSpPr>
          <p:nvPr/>
        </p:nvSpPr>
        <p:spPr>
          <a:xfrm>
            <a:off x="4572000" y="4243005"/>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220201" y="3360421"/>
            <a:ext cx="184731" cy="461665"/>
          </a:xfrm>
          <a:prstGeom prst="rect">
            <a:avLst/>
          </a:prstGeom>
          <a:noFill/>
        </p:spPr>
        <p:txBody>
          <a:bodyPr wrap="none" rtlCol="0">
            <a:spAutoFit/>
          </a:bodyPr>
          <a:lstStyle/>
          <a:p>
            <a:endParaRPr lang="en-US" dirty="0">
              <a:latin typeface="+mn-lt"/>
            </a:endParaRPr>
          </a:p>
        </p:txBody>
      </p:sp>
      <p:sp>
        <p:nvSpPr>
          <p:cNvPr id="4" name="TextBox 3"/>
          <p:cNvSpPr txBox="1"/>
          <p:nvPr/>
        </p:nvSpPr>
        <p:spPr>
          <a:xfrm>
            <a:off x="7181089" y="5286941"/>
            <a:ext cx="2926595" cy="830997"/>
          </a:xfrm>
          <a:prstGeom prst="rect">
            <a:avLst/>
          </a:prstGeom>
          <a:noFill/>
        </p:spPr>
        <p:txBody>
          <a:bodyPr wrap="square" rtlCol="0">
            <a:spAutoFit/>
          </a:bodyPr>
          <a:lstStyle/>
          <a:p>
            <a:r>
              <a:rPr lang="en-US" dirty="0">
                <a:latin typeface="+mn-lt"/>
              </a:rPr>
              <a:t>Probability of failure</a:t>
            </a:r>
          </a:p>
          <a:p>
            <a:r>
              <a:rPr lang="en-US" dirty="0">
                <a:latin typeface="+mn-lt"/>
              </a:rPr>
              <a:t>Variance</a:t>
            </a:r>
          </a:p>
        </p:txBody>
      </p:sp>
      <p:sp>
        <p:nvSpPr>
          <p:cNvPr id="22" name="Slide Number Placeholder 3"/>
          <p:cNvSpPr>
            <a:spLocks noGrp="1"/>
          </p:cNvSpPr>
          <p:nvPr>
            <p:ph type="sldNum" sz="quarter" idx="4"/>
          </p:nvPr>
        </p:nvSpPr>
        <p:spPr>
          <a:xfrm>
            <a:off x="8509000" y="5730876"/>
            <a:ext cx="2133600" cy="365125"/>
          </a:xfrm>
        </p:spPr>
        <p:txBody>
          <a:bodyPr/>
          <a:lstStyle/>
          <a:p>
            <a:fld id="{3CF846E0-3966-401E-89A3-EE0013374CD7}" type="slidenum">
              <a:rPr lang="en-US" smtClean="0"/>
              <a:t>33</a:t>
            </a:fld>
            <a:endParaRPr lang="en-US" dirty="0"/>
          </a:p>
        </p:txBody>
      </p:sp>
      <p:sp>
        <p:nvSpPr>
          <p:cNvPr id="7" name="TextBox 6"/>
          <p:cNvSpPr txBox="1"/>
          <p:nvPr/>
        </p:nvSpPr>
        <p:spPr>
          <a:xfrm>
            <a:off x="7504598" y="1554348"/>
            <a:ext cx="1720343" cy="461665"/>
          </a:xfrm>
          <a:prstGeom prst="rect">
            <a:avLst/>
          </a:prstGeom>
          <a:noFill/>
        </p:spPr>
        <p:txBody>
          <a:bodyPr wrap="none" rtlCol="0">
            <a:spAutoFit/>
          </a:bodyPr>
          <a:lstStyle/>
          <a:p>
            <a:r>
              <a:rPr lang="en-US" dirty="0">
                <a:latin typeface="+mn-lt"/>
              </a:rPr>
              <a:t>Risk-seeking</a:t>
            </a:r>
          </a:p>
        </p:txBody>
      </p:sp>
      <p:sp>
        <p:nvSpPr>
          <p:cNvPr id="23" name="TextBox 22"/>
          <p:cNvSpPr txBox="1"/>
          <p:nvPr/>
        </p:nvSpPr>
        <p:spPr>
          <a:xfrm>
            <a:off x="4430327" y="2382957"/>
            <a:ext cx="1675587" cy="461665"/>
          </a:xfrm>
          <a:prstGeom prst="rect">
            <a:avLst/>
          </a:prstGeom>
          <a:noFill/>
        </p:spPr>
        <p:txBody>
          <a:bodyPr wrap="none" rtlCol="0">
            <a:spAutoFit/>
          </a:bodyPr>
          <a:lstStyle/>
          <a:p>
            <a:r>
              <a:rPr lang="en-US" dirty="0">
                <a:latin typeface="+mn-lt"/>
              </a:rPr>
              <a:t>Risk-neutral</a:t>
            </a:r>
          </a:p>
        </p:txBody>
      </p:sp>
      <p:sp>
        <p:nvSpPr>
          <p:cNvPr id="24" name="TextBox 23"/>
          <p:cNvSpPr txBox="1"/>
          <p:nvPr/>
        </p:nvSpPr>
        <p:spPr>
          <a:xfrm>
            <a:off x="2869165" y="3886201"/>
            <a:ext cx="1585114" cy="461665"/>
          </a:xfrm>
          <a:prstGeom prst="rect">
            <a:avLst/>
          </a:prstGeom>
          <a:noFill/>
        </p:spPr>
        <p:txBody>
          <a:bodyPr wrap="none" rtlCol="0">
            <a:spAutoFit/>
          </a:bodyPr>
          <a:lstStyle/>
          <a:p>
            <a:r>
              <a:rPr lang="en-US" dirty="0">
                <a:latin typeface="+mn-lt"/>
              </a:rPr>
              <a:t>Risk-averse</a:t>
            </a:r>
          </a:p>
        </p:txBody>
      </p:sp>
    </p:spTree>
    <p:extLst>
      <p:ext uri="{BB962C8B-B14F-4D97-AF65-F5344CB8AC3E}">
        <p14:creationId xmlns:p14="http://schemas.microsoft.com/office/powerpoint/2010/main" val="12758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18" grpId="0" animBg="1"/>
      <p:bldP spid="19" grpId="0" animBg="1"/>
      <p:bldP spid="20" grpId="0" animBg="1"/>
      <p:bldP spid="4" grpId="0"/>
      <p:bldP spid="7" grpId="0"/>
      <p:bldP spid="23" grpId="0"/>
      <p:bldP spid="2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Risk-cost curve</a:t>
            </a:r>
            <a:br>
              <a:rPr lang="en-US" dirty="0"/>
            </a:br>
            <a:endParaRPr lang="en-US" dirty="0"/>
          </a:p>
        </p:txBody>
      </p:sp>
      <p:cxnSp>
        <p:nvCxnSpPr>
          <p:cNvPr id="5" name="Straight Connector 4"/>
          <p:cNvCxnSpPr/>
          <p:nvPr/>
        </p:nvCxnSpPr>
        <p:spPr>
          <a:xfrm>
            <a:off x="2743200" y="1600200"/>
            <a:ext cx="0" cy="3733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2725783" y="5334000"/>
            <a:ext cx="670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881948" y="5488494"/>
            <a:ext cx="2679131" cy="430887"/>
          </a:xfrm>
          <a:prstGeom prst="rect">
            <a:avLst/>
          </a:prstGeom>
          <a:noFill/>
        </p:spPr>
        <p:txBody>
          <a:bodyPr wrap="none" rtlCol="0">
            <a:spAutoFit/>
          </a:bodyPr>
          <a:lstStyle/>
          <a:p>
            <a:r>
              <a:rPr lang="en-US" sz="2200" dirty="0">
                <a:latin typeface="+mj-lt"/>
              </a:rPr>
              <a:t>Cost of risk mitigation</a:t>
            </a:r>
          </a:p>
        </p:txBody>
      </p:sp>
      <p:sp>
        <p:nvSpPr>
          <p:cNvPr id="10" name="TextBox 9"/>
          <p:cNvSpPr txBox="1"/>
          <p:nvPr/>
        </p:nvSpPr>
        <p:spPr>
          <a:xfrm rot="16200000">
            <a:off x="1928372" y="2879669"/>
            <a:ext cx="705642" cy="430887"/>
          </a:xfrm>
          <a:prstGeom prst="rect">
            <a:avLst/>
          </a:prstGeom>
          <a:noFill/>
        </p:spPr>
        <p:txBody>
          <a:bodyPr wrap="none" rtlCol="0">
            <a:spAutoFit/>
          </a:bodyPr>
          <a:lstStyle/>
          <a:p>
            <a:r>
              <a:rPr lang="en-US" sz="2200" dirty="0">
                <a:latin typeface="+mj-lt"/>
              </a:rPr>
              <a:t>Risk </a:t>
            </a:r>
          </a:p>
        </p:txBody>
      </p:sp>
      <p:sp>
        <p:nvSpPr>
          <p:cNvPr id="11" name="Oval 10"/>
          <p:cNvSpPr>
            <a:spLocks noChangeAspect="1"/>
          </p:cNvSpPr>
          <p:nvPr/>
        </p:nvSpPr>
        <p:spPr>
          <a:xfrm>
            <a:off x="2624328" y="2170938"/>
            <a:ext cx="237744" cy="23774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a:spLocks noChangeAspect="1"/>
          </p:cNvSpPr>
          <p:nvPr/>
        </p:nvSpPr>
        <p:spPr>
          <a:xfrm>
            <a:off x="3419856" y="3342686"/>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a:spLocks noChangeAspect="1"/>
          </p:cNvSpPr>
          <p:nvPr/>
        </p:nvSpPr>
        <p:spPr>
          <a:xfrm>
            <a:off x="5733288" y="2785725"/>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a:spLocks noChangeAspect="1"/>
          </p:cNvSpPr>
          <p:nvPr/>
        </p:nvSpPr>
        <p:spPr>
          <a:xfrm>
            <a:off x="5886243" y="4719300"/>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a:spLocks noChangeAspect="1"/>
          </p:cNvSpPr>
          <p:nvPr/>
        </p:nvSpPr>
        <p:spPr>
          <a:xfrm>
            <a:off x="4763075" y="3362775"/>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a:spLocks noChangeAspect="1"/>
          </p:cNvSpPr>
          <p:nvPr/>
        </p:nvSpPr>
        <p:spPr>
          <a:xfrm>
            <a:off x="4356881" y="2777395"/>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7086600" y="4274483"/>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a:spLocks noChangeAspect="1"/>
          </p:cNvSpPr>
          <p:nvPr/>
        </p:nvSpPr>
        <p:spPr>
          <a:xfrm>
            <a:off x="7703681" y="5022078"/>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6637084" y="3530676"/>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a:spLocks noChangeAspect="1"/>
          </p:cNvSpPr>
          <p:nvPr/>
        </p:nvSpPr>
        <p:spPr>
          <a:xfrm>
            <a:off x="4583499" y="4125096"/>
            <a:ext cx="237744" cy="237744"/>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lide Number Placeholder 3"/>
          <p:cNvSpPr>
            <a:spLocks noGrp="1"/>
          </p:cNvSpPr>
          <p:nvPr>
            <p:ph type="sldNum" sz="quarter" idx="4"/>
          </p:nvPr>
        </p:nvSpPr>
        <p:spPr>
          <a:xfrm>
            <a:off x="8509000" y="5730876"/>
            <a:ext cx="2133600" cy="365125"/>
          </a:xfrm>
        </p:spPr>
        <p:txBody>
          <a:bodyPr/>
          <a:lstStyle/>
          <a:p>
            <a:fld id="{8065D1F1-4586-415E-B558-82AEB866D6B2}" type="slidenum">
              <a:rPr lang="en-US" smtClean="0"/>
              <a:t>34</a:t>
            </a:fld>
            <a:endParaRPr lang="en-US" dirty="0"/>
          </a:p>
        </p:txBody>
      </p:sp>
      <p:sp>
        <p:nvSpPr>
          <p:cNvPr id="22" name="TextBox 21"/>
          <p:cNvSpPr txBox="1"/>
          <p:nvPr/>
        </p:nvSpPr>
        <p:spPr>
          <a:xfrm>
            <a:off x="2818530" y="1857378"/>
            <a:ext cx="1720343" cy="461665"/>
          </a:xfrm>
          <a:prstGeom prst="rect">
            <a:avLst/>
          </a:prstGeom>
          <a:noFill/>
        </p:spPr>
        <p:txBody>
          <a:bodyPr wrap="none" rtlCol="0">
            <a:spAutoFit/>
          </a:bodyPr>
          <a:lstStyle/>
          <a:p>
            <a:r>
              <a:rPr lang="en-US" dirty="0">
                <a:latin typeface="+mn-lt"/>
              </a:rPr>
              <a:t>Risk-seeking</a:t>
            </a:r>
          </a:p>
        </p:txBody>
      </p:sp>
      <p:sp>
        <p:nvSpPr>
          <p:cNvPr id="23" name="TextBox 22"/>
          <p:cNvSpPr txBox="1"/>
          <p:nvPr/>
        </p:nvSpPr>
        <p:spPr>
          <a:xfrm>
            <a:off x="2924218" y="4300659"/>
            <a:ext cx="1675587" cy="461665"/>
          </a:xfrm>
          <a:prstGeom prst="rect">
            <a:avLst/>
          </a:prstGeom>
          <a:noFill/>
        </p:spPr>
        <p:txBody>
          <a:bodyPr wrap="none" rtlCol="0">
            <a:spAutoFit/>
          </a:bodyPr>
          <a:lstStyle/>
          <a:p>
            <a:r>
              <a:rPr lang="en-US" dirty="0">
                <a:latin typeface="+mn-lt"/>
              </a:rPr>
              <a:t>Risk-neutral</a:t>
            </a:r>
          </a:p>
        </p:txBody>
      </p:sp>
      <p:sp>
        <p:nvSpPr>
          <p:cNvPr id="24" name="TextBox 23"/>
          <p:cNvSpPr txBox="1"/>
          <p:nvPr/>
        </p:nvSpPr>
        <p:spPr>
          <a:xfrm>
            <a:off x="8077200" y="4817330"/>
            <a:ext cx="1585114" cy="461665"/>
          </a:xfrm>
          <a:prstGeom prst="rect">
            <a:avLst/>
          </a:prstGeom>
          <a:noFill/>
        </p:spPr>
        <p:txBody>
          <a:bodyPr wrap="none" rtlCol="0">
            <a:spAutoFit/>
          </a:bodyPr>
          <a:lstStyle/>
          <a:p>
            <a:r>
              <a:rPr lang="en-US" dirty="0">
                <a:latin typeface="+mn-lt"/>
              </a:rPr>
              <a:t>Risk-averse</a:t>
            </a:r>
          </a:p>
        </p:txBody>
      </p:sp>
    </p:spTree>
    <p:extLst>
      <p:ext uri="{BB962C8B-B14F-4D97-AF65-F5344CB8AC3E}">
        <p14:creationId xmlns:p14="http://schemas.microsoft.com/office/powerpoint/2010/main" val="419154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9" grpId="0" animBg="1"/>
      <p:bldP spid="22" grpId="0"/>
      <p:bldP spid="23" grpId="0"/>
      <p:bldP spid="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for reliability and resilience</a:t>
            </a:r>
          </a:p>
        </p:txBody>
      </p:sp>
      <p:sp>
        <p:nvSpPr>
          <p:cNvPr id="3" name="Content Placeholder 2"/>
          <p:cNvSpPr>
            <a:spLocks noGrp="1"/>
          </p:cNvSpPr>
          <p:nvPr>
            <p:ph idx="1"/>
          </p:nvPr>
        </p:nvSpPr>
        <p:spPr/>
        <p:txBody>
          <a:bodyPr/>
          <a:lstStyle/>
          <a:p>
            <a:pPr marL="0" indent="0">
              <a:buNone/>
            </a:pPr>
            <a:r>
              <a:rPr lang="en-US" dirty="0"/>
              <a:t>What is the optimal level of resilience for a system?</a:t>
            </a:r>
          </a:p>
        </p:txBody>
      </p:sp>
      <p:sp>
        <p:nvSpPr>
          <p:cNvPr id="4" name="Slide Number Placeholder 3"/>
          <p:cNvSpPr>
            <a:spLocks noGrp="1"/>
          </p:cNvSpPr>
          <p:nvPr>
            <p:ph type="sldNum" sz="quarter" idx="4"/>
          </p:nvPr>
        </p:nvSpPr>
        <p:spPr/>
        <p:txBody>
          <a:bodyPr/>
          <a:lstStyle/>
          <a:p>
            <a:fld id="{179A9A4E-4C82-4D44-9372-C31BB3818094}" type="slidenum">
              <a:rPr lang="en-US" smtClean="0"/>
              <a:pPr/>
              <a:t>35</a:t>
            </a:fld>
            <a:endParaRPr lang="en-US" dirty="0"/>
          </a:p>
        </p:txBody>
      </p:sp>
      <p:pic>
        <p:nvPicPr>
          <p:cNvPr id="5" name="Picture 4"/>
          <p:cNvPicPr/>
          <p:nvPr/>
        </p:nvPicPr>
        <p:blipFill rotWithShape="1">
          <a:blip r:embed="rId2">
            <a:extLst>
              <a:ext uri="{28A0092B-C50C-407E-A947-70E740481C1C}">
                <a14:useLocalDpi xmlns:a14="http://schemas.microsoft.com/office/drawing/2010/main" val="0"/>
              </a:ext>
            </a:extLst>
          </a:blip>
          <a:srcRect l="1754" t="3640" r="4584"/>
          <a:stretch/>
        </p:blipFill>
        <p:spPr bwMode="auto">
          <a:xfrm>
            <a:off x="3178630" y="2005784"/>
            <a:ext cx="5812971" cy="40140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9159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all risk be hedged in the market?</a:t>
            </a:r>
          </a:p>
        </p:txBody>
      </p:sp>
      <p:sp>
        <p:nvSpPr>
          <p:cNvPr id="3" name="Content Placeholder 2"/>
          <p:cNvSpPr>
            <a:spLocks noGrp="1"/>
          </p:cNvSpPr>
          <p:nvPr>
            <p:ph idx="1"/>
          </p:nvPr>
        </p:nvSpPr>
        <p:spPr/>
        <p:txBody>
          <a:bodyPr/>
          <a:lstStyle/>
          <a:p>
            <a:r>
              <a:rPr lang="en-US" sz="2200" dirty="0"/>
              <a:t>Integrated valuation procedure (Smith and </a:t>
            </a:r>
            <a:r>
              <a:rPr lang="en-US" sz="2200" dirty="0" err="1"/>
              <a:t>Nau</a:t>
            </a:r>
            <a:r>
              <a:rPr lang="en-US" sz="2200" dirty="0"/>
              <a:t> 1995, Smith and </a:t>
            </a:r>
            <a:r>
              <a:rPr lang="en-US" sz="2200" dirty="0" err="1"/>
              <a:t>McCardle</a:t>
            </a:r>
            <a:r>
              <a:rPr lang="en-US" sz="2200" dirty="0"/>
              <a:t> 1998)</a:t>
            </a:r>
          </a:p>
          <a:p>
            <a:r>
              <a:rPr lang="en-US" sz="2200" dirty="0"/>
              <a:t>If a risk is a market or public risk (i.e., can be perfectly hedged in the market) use risk-neutral probabilities and risk-free rate to calculate value of options</a:t>
            </a:r>
          </a:p>
          <a:p>
            <a:r>
              <a:rPr lang="en-US" sz="2200" dirty="0"/>
              <a:t>If a risk is a private risk that cannot be hedged in the market (e.g., uncertainties about production) use subjective probabilities and</a:t>
            </a:r>
          </a:p>
          <a:p>
            <a:pPr lvl="1"/>
            <a:r>
              <a:rPr lang="en-US" sz="2200" dirty="0"/>
              <a:t>Risk-free rate and expected NPV if decision maker is risk neutral</a:t>
            </a:r>
          </a:p>
          <a:p>
            <a:pPr lvl="1"/>
            <a:r>
              <a:rPr lang="en-US" sz="2200" dirty="0"/>
              <a:t>Risk-averse utility function if decision maker is risk averse </a:t>
            </a:r>
          </a:p>
        </p:txBody>
      </p:sp>
      <p:sp>
        <p:nvSpPr>
          <p:cNvPr id="4" name="Slide Number Placeholder 3"/>
          <p:cNvSpPr>
            <a:spLocks noGrp="1"/>
          </p:cNvSpPr>
          <p:nvPr>
            <p:ph type="sldNum" sz="quarter" idx="4"/>
          </p:nvPr>
        </p:nvSpPr>
        <p:spPr/>
        <p:txBody>
          <a:bodyPr/>
          <a:lstStyle/>
          <a:p>
            <a:fld id="{179A9A4E-4C82-4D44-9372-C31BB3818094}" type="slidenum">
              <a:rPr lang="en-US" smtClean="0"/>
              <a:pPr/>
              <a:t>36</a:t>
            </a:fld>
            <a:endParaRPr lang="en-US" dirty="0"/>
          </a:p>
        </p:txBody>
      </p:sp>
      <p:sp>
        <p:nvSpPr>
          <p:cNvPr id="5" name="TextBox 4"/>
          <p:cNvSpPr txBox="1"/>
          <p:nvPr/>
        </p:nvSpPr>
        <p:spPr>
          <a:xfrm>
            <a:off x="736600" y="4755629"/>
            <a:ext cx="10972800" cy="1323439"/>
          </a:xfrm>
          <a:prstGeom prst="rect">
            <a:avLst/>
          </a:prstGeom>
          <a:noFill/>
        </p:spPr>
        <p:txBody>
          <a:bodyPr wrap="square" rtlCol="0">
            <a:spAutoFit/>
          </a:bodyPr>
          <a:lstStyle/>
          <a:p>
            <a:r>
              <a:rPr lang="en-US" sz="2000" dirty="0">
                <a:latin typeface="+mj-lt"/>
              </a:rPr>
              <a:t>Smith, J. E. &amp; </a:t>
            </a:r>
            <a:r>
              <a:rPr lang="en-US" sz="2000" dirty="0" err="1">
                <a:latin typeface="+mj-lt"/>
              </a:rPr>
              <a:t>Nau</a:t>
            </a:r>
            <a:r>
              <a:rPr lang="en-US" sz="2000" dirty="0">
                <a:latin typeface="+mj-lt"/>
              </a:rPr>
              <a:t>, R. F. (1995). Valuing risky projects: Option pricing theory and decision analysis. </a:t>
            </a:r>
            <a:r>
              <a:rPr lang="en-US" sz="2000" i="1" dirty="0">
                <a:latin typeface="+mj-lt"/>
              </a:rPr>
              <a:t>Management Science</a:t>
            </a:r>
            <a:r>
              <a:rPr lang="en-US" sz="2000" dirty="0">
                <a:latin typeface="+mj-lt"/>
              </a:rPr>
              <a:t> 41(5): 795-816.</a:t>
            </a:r>
          </a:p>
          <a:p>
            <a:r>
              <a:rPr lang="en-US" sz="2000" dirty="0">
                <a:latin typeface="+mj-lt"/>
              </a:rPr>
              <a:t>Smith, J. E. &amp; </a:t>
            </a:r>
            <a:r>
              <a:rPr lang="en-US" sz="2000" dirty="0" err="1">
                <a:latin typeface="+mj-lt"/>
              </a:rPr>
              <a:t>McCardle</a:t>
            </a:r>
            <a:r>
              <a:rPr lang="en-US" sz="2000" dirty="0">
                <a:latin typeface="+mj-lt"/>
              </a:rPr>
              <a:t>, K. F. (1998). Valuing oil properties: Integrating option pricing and decision analysis approaches. </a:t>
            </a:r>
            <a:r>
              <a:rPr lang="en-US" sz="2000" i="1" dirty="0">
                <a:latin typeface="+mj-lt"/>
              </a:rPr>
              <a:t>Operations Research</a:t>
            </a:r>
            <a:r>
              <a:rPr lang="en-US" sz="2000" dirty="0">
                <a:latin typeface="+mj-lt"/>
              </a:rPr>
              <a:t> 46(2): 198-217.</a:t>
            </a:r>
            <a:endParaRPr lang="en-US" dirty="0"/>
          </a:p>
        </p:txBody>
      </p:sp>
    </p:spTree>
    <p:extLst>
      <p:ext uri="{BB962C8B-B14F-4D97-AF65-F5344CB8AC3E}">
        <p14:creationId xmlns:p14="http://schemas.microsoft.com/office/powerpoint/2010/main" val="363467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be done?</a:t>
            </a:r>
          </a:p>
        </p:txBody>
      </p:sp>
      <p:sp>
        <p:nvSpPr>
          <p:cNvPr id="3" name="Content Placeholder 2"/>
          <p:cNvSpPr>
            <a:spLocks noGrp="1"/>
          </p:cNvSpPr>
          <p:nvPr>
            <p:ph idx="1"/>
          </p:nvPr>
        </p:nvSpPr>
        <p:spPr/>
        <p:txBody>
          <a:bodyPr/>
          <a:lstStyle/>
          <a:p>
            <a:r>
              <a:rPr lang="en-US" dirty="0"/>
              <a:t>Electrical supply and reliability</a:t>
            </a:r>
          </a:p>
          <a:p>
            <a:r>
              <a:rPr lang="en-US" dirty="0"/>
              <a:t>Electrical safety and training</a:t>
            </a:r>
          </a:p>
          <a:p>
            <a:r>
              <a:rPr lang="en-US" dirty="0"/>
              <a:t>Business continuity planning</a:t>
            </a:r>
          </a:p>
          <a:p>
            <a:r>
              <a:rPr lang="en-US" dirty="0"/>
              <a:t>Fire protection engineering</a:t>
            </a:r>
          </a:p>
          <a:p>
            <a:r>
              <a:rPr lang="en-US" dirty="0"/>
              <a:t>Natural hazards engineering</a:t>
            </a:r>
          </a:p>
          <a:p>
            <a:r>
              <a:rPr lang="en-US" dirty="0"/>
              <a:t>Smart factories</a:t>
            </a:r>
          </a:p>
          <a:p>
            <a:r>
              <a:rPr lang="en-US" dirty="0"/>
              <a:t>Accurate property values</a:t>
            </a:r>
          </a:p>
          <a:p>
            <a:r>
              <a:rPr lang="en-US" dirty="0"/>
              <a:t>Insurance</a:t>
            </a:r>
          </a:p>
        </p:txBody>
      </p:sp>
      <p:sp>
        <p:nvSpPr>
          <p:cNvPr id="4" name="Slide Number Placeholder 3"/>
          <p:cNvSpPr>
            <a:spLocks noGrp="1"/>
          </p:cNvSpPr>
          <p:nvPr>
            <p:ph type="sldNum" sz="quarter" idx="4"/>
          </p:nvPr>
        </p:nvSpPr>
        <p:spPr/>
        <p:txBody>
          <a:bodyPr/>
          <a:lstStyle/>
          <a:p>
            <a:fld id="{179A9A4E-4C82-4D44-9372-C31BB3818094}" type="slidenum">
              <a:rPr lang="en-US" smtClean="0"/>
              <a:pPr/>
              <a:t>4</a:t>
            </a:fld>
            <a:endParaRPr lang="en-US" dirty="0"/>
          </a:p>
        </p:txBody>
      </p:sp>
    </p:spTree>
    <p:extLst>
      <p:ext uri="{BB962C8B-B14F-4D97-AF65-F5344CB8AC3E}">
        <p14:creationId xmlns:p14="http://schemas.microsoft.com/office/powerpoint/2010/main" val="3106840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83108-D9F2-4C46-9FD2-EBEAB84109A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BC0BBE2-C590-4173-A6D3-8096514EC867}"/>
              </a:ext>
            </a:extLst>
          </p:cNvPr>
          <p:cNvSpPr>
            <a:spLocks noGrp="1"/>
          </p:cNvSpPr>
          <p:nvPr>
            <p:ph idx="1"/>
          </p:nvPr>
        </p:nvSpPr>
        <p:spPr/>
        <p:txBody>
          <a:bodyPr/>
          <a:lstStyle/>
          <a:p>
            <a:pPr marL="0" indent="0">
              <a:buNone/>
            </a:pPr>
            <a:r>
              <a:rPr lang="en-US" b="0" i="0" dirty="0">
                <a:solidFill>
                  <a:srgbClr val="000000"/>
                </a:solidFill>
                <a:effectLst/>
                <a:latin typeface="WhitneyPro-Book"/>
              </a:rPr>
              <a:t>When planners in an electric power company need to add new generating capacity, they may consider building a plant that burns coal or natural gas. After all, such fossil fuel–fired facilities are relatively inexpensive and should run for 40 years or more. But if future policies impose strict limits on carbon emissions, they might need to shut down their fossil fuel plants and build non-carbon systems such as solar or wind in a hurry—two extremely expensive propositions. On the other hand, if they build the more expensive non-carbon systems now and emissions policies aren’t enacted, they may have spent that extra money unnecessarily. Deciding to build fossil plants or choosing to invest in non-carbon generation—either decision has economic risk, given the uncertainty about long-term emissions policy.</a:t>
            </a:r>
            <a:endParaRPr lang="en-US" dirty="0"/>
          </a:p>
        </p:txBody>
      </p:sp>
      <p:sp>
        <p:nvSpPr>
          <p:cNvPr id="4" name="Slide Number Placeholder 3">
            <a:extLst>
              <a:ext uri="{FF2B5EF4-FFF2-40B4-BE49-F238E27FC236}">
                <a16:creationId xmlns:a16="http://schemas.microsoft.com/office/drawing/2014/main" id="{03ADB357-A280-41A0-8F1D-4DABBDBA86A1}"/>
              </a:ext>
            </a:extLst>
          </p:cNvPr>
          <p:cNvSpPr>
            <a:spLocks noGrp="1"/>
          </p:cNvSpPr>
          <p:nvPr>
            <p:ph type="sldNum" sz="quarter" idx="4"/>
          </p:nvPr>
        </p:nvSpPr>
        <p:spPr/>
        <p:txBody>
          <a:bodyPr/>
          <a:lstStyle/>
          <a:p>
            <a:fld id="{179A9A4E-4C82-4D44-9372-C31BB3818094}" type="slidenum">
              <a:rPr lang="en-US" smtClean="0"/>
              <a:pPr/>
              <a:t>5</a:t>
            </a:fld>
            <a:endParaRPr lang="en-US" dirty="0"/>
          </a:p>
        </p:txBody>
      </p:sp>
    </p:spTree>
    <p:extLst>
      <p:ext uri="{BB962C8B-B14F-4D97-AF65-F5344CB8AC3E}">
        <p14:creationId xmlns:p14="http://schemas.microsoft.com/office/powerpoint/2010/main" val="1941833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9876-4398-4E40-A651-6E3251B2F0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6E30901-C293-4836-BF50-500E9B8D02DE}"/>
              </a:ext>
            </a:extLst>
          </p:cNvPr>
          <p:cNvSpPr>
            <a:spLocks noGrp="1"/>
          </p:cNvSpPr>
          <p:nvPr>
            <p:ph idx="1"/>
          </p:nvPr>
        </p:nvSpPr>
        <p:spPr/>
        <p:txBody>
          <a:bodyPr/>
          <a:lstStyle/>
          <a:p>
            <a:r>
              <a:rPr lang="en-US" b="0" i="0" dirty="0">
                <a:solidFill>
                  <a:srgbClr val="333333"/>
                </a:solidFill>
                <a:effectLst/>
                <a:latin typeface="McKinsey Sans"/>
              </a:rPr>
              <a:t>On that basis, we believe there is a strong case for utilities to start now to take steps on climate-change adaptation. </a:t>
            </a:r>
            <a:r>
              <a:rPr lang="en-US" b="0" i="0" u="none" strike="noStrike" dirty="0">
                <a:effectLst/>
                <a:latin typeface="McKinsey Sans"/>
                <a:hlinkClick r:id="rId2"/>
              </a:rPr>
              <a:t>And there are ways for them to do so</a:t>
            </a:r>
            <a:r>
              <a:rPr lang="en-US" b="0" i="0" dirty="0">
                <a:solidFill>
                  <a:srgbClr val="333333"/>
                </a:solidFill>
                <a:effectLst/>
                <a:latin typeface="McKinsey Sans"/>
              </a:rPr>
              <a:t>—for example by strengthening the grid, exploring investments in batteries and microgrids, and working with new partners.</a:t>
            </a:r>
            <a:endParaRPr lang="en-US" dirty="0"/>
          </a:p>
        </p:txBody>
      </p:sp>
      <p:sp>
        <p:nvSpPr>
          <p:cNvPr id="4" name="Slide Number Placeholder 3">
            <a:extLst>
              <a:ext uri="{FF2B5EF4-FFF2-40B4-BE49-F238E27FC236}">
                <a16:creationId xmlns:a16="http://schemas.microsoft.com/office/drawing/2014/main" id="{39FC8F93-51CA-44C2-8342-0DF3DFFE2000}"/>
              </a:ext>
            </a:extLst>
          </p:cNvPr>
          <p:cNvSpPr>
            <a:spLocks noGrp="1"/>
          </p:cNvSpPr>
          <p:nvPr>
            <p:ph type="sldNum" sz="quarter" idx="4"/>
          </p:nvPr>
        </p:nvSpPr>
        <p:spPr/>
        <p:txBody>
          <a:bodyPr/>
          <a:lstStyle/>
          <a:p>
            <a:fld id="{179A9A4E-4C82-4D44-9372-C31BB3818094}" type="slidenum">
              <a:rPr lang="en-US" smtClean="0"/>
              <a:pPr/>
              <a:t>6</a:t>
            </a:fld>
            <a:endParaRPr lang="en-US" dirty="0"/>
          </a:p>
        </p:txBody>
      </p:sp>
    </p:spTree>
    <p:extLst>
      <p:ext uri="{BB962C8B-B14F-4D97-AF65-F5344CB8AC3E}">
        <p14:creationId xmlns:p14="http://schemas.microsoft.com/office/powerpoint/2010/main" val="3644707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829F9-606F-4DAA-9F5B-B25AC450BC6F}"/>
              </a:ext>
            </a:extLst>
          </p:cNvPr>
          <p:cNvSpPr>
            <a:spLocks noGrp="1"/>
          </p:cNvSpPr>
          <p:nvPr>
            <p:ph type="title"/>
          </p:nvPr>
        </p:nvSpPr>
        <p:spPr/>
        <p:txBody>
          <a:bodyPr/>
          <a:lstStyle/>
          <a:p>
            <a:r>
              <a:rPr lang="en-US" dirty="0"/>
              <a:t>Risks</a:t>
            </a:r>
          </a:p>
        </p:txBody>
      </p:sp>
      <p:sp>
        <p:nvSpPr>
          <p:cNvPr id="3" name="Content Placeholder 2">
            <a:extLst>
              <a:ext uri="{FF2B5EF4-FFF2-40B4-BE49-F238E27FC236}">
                <a16:creationId xmlns:a16="http://schemas.microsoft.com/office/drawing/2014/main" id="{28D02B3B-6CF7-4E70-9A4C-5E4FC6E69DC8}"/>
              </a:ext>
            </a:extLst>
          </p:cNvPr>
          <p:cNvSpPr>
            <a:spLocks noGrp="1"/>
          </p:cNvSpPr>
          <p:nvPr>
            <p:ph idx="1"/>
          </p:nvPr>
        </p:nvSpPr>
        <p:spPr/>
        <p:txBody>
          <a:bodyPr/>
          <a:lstStyle/>
          <a:p>
            <a:r>
              <a:rPr lang="en-US" dirty="0"/>
              <a:t>Global warming and climate change</a:t>
            </a:r>
          </a:p>
          <a:p>
            <a:r>
              <a:rPr lang="en-US" dirty="0"/>
              <a:t>Rapidly changing industry</a:t>
            </a:r>
          </a:p>
          <a:p>
            <a:r>
              <a:rPr lang="en-US" dirty="0"/>
              <a:t>Cyber threats</a:t>
            </a:r>
          </a:p>
          <a:p>
            <a:r>
              <a:rPr lang="en-US" dirty="0"/>
              <a:t>Regulation and public policy</a:t>
            </a:r>
          </a:p>
          <a:p>
            <a:r>
              <a:rPr lang="en-US" strike="sngStrike" dirty="0"/>
              <a:t>Tariffs and trade tension</a:t>
            </a:r>
          </a:p>
          <a:p>
            <a:r>
              <a:rPr lang="en-US" dirty="0"/>
              <a:t>Talent retention and new hires</a:t>
            </a:r>
          </a:p>
          <a:p>
            <a:r>
              <a:rPr lang="en-US" dirty="0"/>
              <a:t>Catastrophic events</a:t>
            </a:r>
          </a:p>
        </p:txBody>
      </p:sp>
      <p:sp>
        <p:nvSpPr>
          <p:cNvPr id="4" name="Slide Number Placeholder 3">
            <a:extLst>
              <a:ext uri="{FF2B5EF4-FFF2-40B4-BE49-F238E27FC236}">
                <a16:creationId xmlns:a16="http://schemas.microsoft.com/office/drawing/2014/main" id="{93C43EA3-D6CE-44B2-8CCB-80CA2A6A4033}"/>
              </a:ext>
            </a:extLst>
          </p:cNvPr>
          <p:cNvSpPr>
            <a:spLocks noGrp="1"/>
          </p:cNvSpPr>
          <p:nvPr>
            <p:ph type="sldNum" sz="quarter" idx="4"/>
          </p:nvPr>
        </p:nvSpPr>
        <p:spPr/>
        <p:txBody>
          <a:bodyPr/>
          <a:lstStyle/>
          <a:p>
            <a:fld id="{179A9A4E-4C82-4D44-9372-C31BB3818094}" type="slidenum">
              <a:rPr lang="en-US" smtClean="0"/>
              <a:pPr/>
              <a:t>7</a:t>
            </a:fld>
            <a:endParaRPr lang="en-US" dirty="0"/>
          </a:p>
        </p:txBody>
      </p:sp>
    </p:spTree>
    <p:extLst>
      <p:ext uri="{BB962C8B-B14F-4D97-AF65-F5344CB8AC3E}">
        <p14:creationId xmlns:p14="http://schemas.microsoft.com/office/powerpoint/2010/main" val="3197333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B1021-62A8-4FE0-86E3-73F15727FD3A}"/>
              </a:ext>
            </a:extLst>
          </p:cNvPr>
          <p:cNvSpPr>
            <a:spLocks noGrp="1"/>
          </p:cNvSpPr>
          <p:nvPr>
            <p:ph type="title"/>
          </p:nvPr>
        </p:nvSpPr>
        <p:spPr/>
        <p:txBody>
          <a:bodyPr/>
          <a:lstStyle/>
          <a:p>
            <a:endParaRPr lang="en-US"/>
          </a:p>
        </p:txBody>
      </p:sp>
      <p:sp>
        <p:nvSpPr>
          <p:cNvPr id="4" name="Slide Number Placeholder 3">
            <a:extLst>
              <a:ext uri="{FF2B5EF4-FFF2-40B4-BE49-F238E27FC236}">
                <a16:creationId xmlns:a16="http://schemas.microsoft.com/office/drawing/2014/main" id="{D50D7E53-A139-484B-BDD4-369664DE1F9D}"/>
              </a:ext>
            </a:extLst>
          </p:cNvPr>
          <p:cNvSpPr>
            <a:spLocks noGrp="1"/>
          </p:cNvSpPr>
          <p:nvPr>
            <p:ph type="sldNum" sz="quarter" idx="4"/>
          </p:nvPr>
        </p:nvSpPr>
        <p:spPr/>
        <p:txBody>
          <a:bodyPr/>
          <a:lstStyle/>
          <a:p>
            <a:fld id="{179A9A4E-4C82-4D44-9372-C31BB3818094}" type="slidenum">
              <a:rPr lang="en-US" smtClean="0"/>
              <a:pPr/>
              <a:t>8</a:t>
            </a:fld>
            <a:endParaRPr lang="en-US" dirty="0"/>
          </a:p>
        </p:txBody>
      </p:sp>
      <p:pic>
        <p:nvPicPr>
          <p:cNvPr id="6" name="Picture 5" descr="Graphical user interface&#10;&#10;Description automatically generated">
            <a:extLst>
              <a:ext uri="{FF2B5EF4-FFF2-40B4-BE49-F238E27FC236}">
                <a16:creationId xmlns:a16="http://schemas.microsoft.com/office/drawing/2014/main" id="{FDE0B199-6AE3-4790-AC08-44BED32D43A7}"/>
              </a:ext>
            </a:extLst>
          </p:cNvPr>
          <p:cNvPicPr>
            <a:picLocks noChangeAspect="1"/>
          </p:cNvPicPr>
          <p:nvPr/>
        </p:nvPicPr>
        <p:blipFill rotWithShape="1">
          <a:blip r:embed="rId2"/>
          <a:srcRect l="16250" t="19709" r="20001" b="19709"/>
          <a:stretch/>
        </p:blipFill>
        <p:spPr>
          <a:xfrm>
            <a:off x="1480288" y="1295400"/>
            <a:ext cx="9296400" cy="4739341"/>
          </a:xfrm>
          <a:prstGeom prst="rect">
            <a:avLst/>
          </a:prstGeom>
        </p:spPr>
      </p:pic>
    </p:spTree>
    <p:extLst>
      <p:ext uri="{BB962C8B-B14F-4D97-AF65-F5344CB8AC3E}">
        <p14:creationId xmlns:p14="http://schemas.microsoft.com/office/powerpoint/2010/main" val="284240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C2FAC-9ADE-4F2A-BB3E-F9A0C7C21C6E}"/>
              </a:ext>
            </a:extLst>
          </p:cNvPr>
          <p:cNvSpPr>
            <a:spLocks noGrp="1"/>
          </p:cNvSpPr>
          <p:nvPr>
            <p:ph type="title"/>
          </p:nvPr>
        </p:nvSpPr>
        <p:spPr/>
        <p:txBody>
          <a:bodyPr/>
          <a:lstStyle/>
          <a:p>
            <a:r>
              <a:rPr lang="en-US" dirty="0"/>
              <a:t>Actions</a:t>
            </a:r>
          </a:p>
        </p:txBody>
      </p:sp>
      <p:sp>
        <p:nvSpPr>
          <p:cNvPr id="3" name="Content Placeholder 2">
            <a:extLst>
              <a:ext uri="{FF2B5EF4-FFF2-40B4-BE49-F238E27FC236}">
                <a16:creationId xmlns:a16="http://schemas.microsoft.com/office/drawing/2014/main" id="{30E300D9-C516-4B08-9CBF-A91BF8391A91}"/>
              </a:ext>
            </a:extLst>
          </p:cNvPr>
          <p:cNvSpPr>
            <a:spLocks noGrp="1"/>
          </p:cNvSpPr>
          <p:nvPr>
            <p:ph idx="1"/>
          </p:nvPr>
        </p:nvSpPr>
        <p:spPr/>
        <p:txBody>
          <a:bodyPr/>
          <a:lstStyle/>
          <a:p>
            <a:r>
              <a:rPr lang="en-US" dirty="0"/>
              <a:t>Harden the grid</a:t>
            </a:r>
          </a:p>
          <a:p>
            <a:r>
              <a:rPr lang="en-US" dirty="0"/>
              <a:t>Explore </a:t>
            </a:r>
            <a:r>
              <a:rPr lang="en-US" dirty="0" err="1"/>
              <a:t>nonwire</a:t>
            </a:r>
            <a:r>
              <a:rPr lang="en-US" dirty="0"/>
              <a:t> options that go beyond hardening the grid</a:t>
            </a:r>
          </a:p>
          <a:p>
            <a:pPr lvl="1"/>
            <a:r>
              <a:rPr lang="en-US" dirty="0"/>
              <a:t>Decentralizing generation</a:t>
            </a:r>
          </a:p>
          <a:p>
            <a:pPr lvl="1"/>
            <a:r>
              <a:rPr lang="en-US" dirty="0"/>
              <a:t>Battery storage</a:t>
            </a:r>
          </a:p>
          <a:p>
            <a:pPr lvl="1"/>
            <a:r>
              <a:rPr lang="en-US" dirty="0"/>
              <a:t>Microgrids</a:t>
            </a:r>
          </a:p>
          <a:p>
            <a:pPr lvl="1"/>
            <a:r>
              <a:rPr lang="en-US" dirty="0"/>
              <a:t>Environmental management</a:t>
            </a:r>
          </a:p>
          <a:p>
            <a:r>
              <a:rPr lang="en-US" dirty="0"/>
              <a:t>Factor an up-to-date view of risk of operations</a:t>
            </a:r>
          </a:p>
          <a:p>
            <a:r>
              <a:rPr lang="en-US" dirty="0"/>
              <a:t>Look for new partners to develop resilient strategies</a:t>
            </a:r>
          </a:p>
        </p:txBody>
      </p:sp>
      <p:sp>
        <p:nvSpPr>
          <p:cNvPr id="4" name="Slide Number Placeholder 3">
            <a:extLst>
              <a:ext uri="{FF2B5EF4-FFF2-40B4-BE49-F238E27FC236}">
                <a16:creationId xmlns:a16="http://schemas.microsoft.com/office/drawing/2014/main" id="{E68B82DA-77C2-4A0A-94B1-8EAFF12F2A9B}"/>
              </a:ext>
            </a:extLst>
          </p:cNvPr>
          <p:cNvSpPr>
            <a:spLocks noGrp="1"/>
          </p:cNvSpPr>
          <p:nvPr>
            <p:ph type="sldNum" sz="quarter" idx="4"/>
          </p:nvPr>
        </p:nvSpPr>
        <p:spPr/>
        <p:txBody>
          <a:bodyPr/>
          <a:lstStyle/>
          <a:p>
            <a:fld id="{179A9A4E-4C82-4D44-9372-C31BB3818094}" type="slidenum">
              <a:rPr lang="en-US" smtClean="0"/>
              <a:pPr/>
              <a:t>9</a:t>
            </a:fld>
            <a:endParaRPr lang="en-US" dirty="0"/>
          </a:p>
        </p:txBody>
      </p:sp>
    </p:spTree>
    <p:extLst>
      <p:ext uri="{BB962C8B-B14F-4D97-AF65-F5344CB8AC3E}">
        <p14:creationId xmlns:p14="http://schemas.microsoft.com/office/powerpoint/2010/main" val="3733483389"/>
      </p:ext>
    </p:extLst>
  </p:cSld>
  <p:clrMapOvr>
    <a:masterClrMapping/>
  </p:clrMapOvr>
</p:sld>
</file>

<file path=ppt/theme/theme1.xml><?xml version="1.0" encoding="utf-8"?>
<a:theme xmlns:a="http://schemas.openxmlformats.org/drawingml/2006/main" name="PowerPoint">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Univers 67 CondensedBold"/>
        <a:ea typeface=""/>
        <a:cs typeface=""/>
      </a:majorFont>
      <a:minorFont>
        <a:latin typeface="Univers 67 Condensed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E1126"/>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2600" b="0" i="0" u="none" strike="noStrike" cap="none" normalizeH="0" baseline="0" dirty="0" smtClean="0">
            <a:ln>
              <a:noFill/>
            </a:ln>
            <a:solidFill>
              <a:schemeClr val="bg1"/>
            </a:solidFill>
            <a:effectLst/>
            <a:latin typeface="+mj-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PowerPoint.pot</Template>
  <TotalTime>2967</TotalTime>
  <Words>1859</Words>
  <Application>Microsoft Office PowerPoint</Application>
  <PresentationFormat>Widescreen</PresentationFormat>
  <Paragraphs>309</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Calibri</vt:lpstr>
      <vt:lpstr>Cambria Math</vt:lpstr>
      <vt:lpstr>McKinsey Sans</vt:lpstr>
      <vt:lpstr>Times</vt:lpstr>
      <vt:lpstr>Univers 65 Bold</vt:lpstr>
      <vt:lpstr>Univers 67 CondensedBold</vt:lpstr>
      <vt:lpstr>WhitneyPro-Book</vt:lpstr>
      <vt:lpstr>PowerPoint</vt:lpstr>
      <vt:lpstr>Risk management for electric power planning</vt:lpstr>
      <vt:lpstr>Risks</vt:lpstr>
      <vt:lpstr>People problem</vt:lpstr>
      <vt:lpstr>What can be done?</vt:lpstr>
      <vt:lpstr>PowerPoint Presentation</vt:lpstr>
      <vt:lpstr>PowerPoint Presentation</vt:lpstr>
      <vt:lpstr>Risks</vt:lpstr>
      <vt:lpstr>PowerPoint Presentation</vt:lpstr>
      <vt:lpstr>Actions</vt:lpstr>
      <vt:lpstr>Previous sessions assumed “public or market risks”</vt:lpstr>
      <vt:lpstr>Example (from previous session)</vt:lpstr>
      <vt:lpstr>Hedge the risk: Purchase futures on price of energy (assume future price = LMP)</vt:lpstr>
      <vt:lpstr>No uncertainty = no risk!</vt:lpstr>
      <vt:lpstr>Risks for power producers and municipal utilities</vt:lpstr>
      <vt:lpstr>Risk assessment answers 3 questions</vt:lpstr>
      <vt:lpstr>Uncertainties in future electricity planning</vt:lpstr>
      <vt:lpstr>What can be done to manage or mitigate the risks</vt:lpstr>
      <vt:lpstr>Actions to mitigate risk</vt:lpstr>
      <vt:lpstr>Design for reliability and resilience</vt:lpstr>
      <vt:lpstr>How to think about whether to engage in risk mitigation?</vt:lpstr>
      <vt:lpstr>Uncertain deal</vt:lpstr>
      <vt:lpstr>Uncertain deal</vt:lpstr>
      <vt:lpstr>Indifference point</vt:lpstr>
      <vt:lpstr>Risk attitude</vt:lpstr>
      <vt:lpstr>Example (assume risk of demand cannot be hedged)</vt:lpstr>
      <vt:lpstr>Value of installing power source at G1 </vt:lpstr>
      <vt:lpstr>Risk tolerance</vt:lpstr>
      <vt:lpstr>Risk-averse utility function</vt:lpstr>
      <vt:lpstr>Exponential utility function</vt:lpstr>
      <vt:lpstr>Example with risk aversion</vt:lpstr>
      <vt:lpstr>Value of installing power source at G1 </vt:lpstr>
      <vt:lpstr>Insights from risk-averse decision making</vt:lpstr>
      <vt:lpstr>Choosing among alternatives (risk-benefit trade-off)</vt:lpstr>
      <vt:lpstr>Risk-cost curve </vt:lpstr>
      <vt:lpstr>Design for reliability and resilience</vt:lpstr>
      <vt:lpstr>Can all risk be hedged in the market?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Jill Thomasson</dc:creator>
  <cp:lastModifiedBy>Cameron MacKenzie</cp:lastModifiedBy>
  <cp:revision>93</cp:revision>
  <cp:lastPrinted>2017-07-25T13:32:44Z</cp:lastPrinted>
  <dcterms:created xsi:type="dcterms:W3CDTF">2013-11-14T17:36:34Z</dcterms:created>
  <dcterms:modified xsi:type="dcterms:W3CDTF">2021-08-11T18:43:35Z</dcterms:modified>
</cp:coreProperties>
</file>