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59" r:id="rId3"/>
    <p:sldId id="261" r:id="rId4"/>
    <p:sldId id="267" r:id="rId5"/>
    <p:sldId id="271" r:id="rId6"/>
    <p:sldId id="272" r:id="rId7"/>
    <p:sldId id="273" r:id="rId8"/>
    <p:sldId id="263"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8"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0F64D5-E589-4531-A0EF-477445AC15B0}"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565392-AFAF-4445-8859-7D16476038AB}" type="slidenum">
              <a:rPr lang="en-US" smtClean="0"/>
              <a:t>‹#›</a:t>
            </a:fld>
            <a:endParaRPr lang="en-US"/>
          </a:p>
        </p:txBody>
      </p:sp>
    </p:spTree>
    <p:extLst>
      <p:ext uri="{BB962C8B-B14F-4D97-AF65-F5344CB8AC3E}">
        <p14:creationId xmlns:p14="http://schemas.microsoft.com/office/powerpoint/2010/main" val="817886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F92F-31E5-4925-83A0-4595C31FE8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7C871A-4920-42E5-9677-C2328672DF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822E75-57F9-494E-A66C-703FCDD03DE2}"/>
              </a:ext>
            </a:extLst>
          </p:cNvPr>
          <p:cNvSpPr>
            <a:spLocks noGrp="1"/>
          </p:cNvSpPr>
          <p:nvPr>
            <p:ph type="dt" sz="half" idx="10"/>
          </p:nvPr>
        </p:nvSpPr>
        <p:spPr/>
        <p:txBody>
          <a:bodyPr/>
          <a:lstStyle/>
          <a:p>
            <a:fld id="{1BCFA0B5-51A5-4AE8-B898-C05C8FC7FF82}" type="datetime1">
              <a:rPr lang="en-US" smtClean="0"/>
              <a:t>6/22/2021</a:t>
            </a:fld>
            <a:endParaRPr lang="en-US"/>
          </a:p>
        </p:txBody>
      </p:sp>
      <p:sp>
        <p:nvSpPr>
          <p:cNvPr id="5" name="Footer Placeholder 4">
            <a:extLst>
              <a:ext uri="{FF2B5EF4-FFF2-40B4-BE49-F238E27FC236}">
                <a16:creationId xmlns:a16="http://schemas.microsoft.com/office/drawing/2014/main" id="{9C85F9CC-0C54-4D6F-A09E-9F783213D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ACFB2E-0DBD-474C-A6AE-7AEBB8A1F704}"/>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2705907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D899F-99AE-4D52-AF12-51D0A6C2D0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5692CB-812F-453C-89FE-03297113C4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0EE9ED-7100-4ABB-9E11-5F0DAD368372}"/>
              </a:ext>
            </a:extLst>
          </p:cNvPr>
          <p:cNvSpPr>
            <a:spLocks noGrp="1"/>
          </p:cNvSpPr>
          <p:nvPr>
            <p:ph type="dt" sz="half" idx="10"/>
          </p:nvPr>
        </p:nvSpPr>
        <p:spPr/>
        <p:txBody>
          <a:bodyPr/>
          <a:lstStyle/>
          <a:p>
            <a:fld id="{C174733A-B712-477E-B123-02318DC7B77B}" type="datetime1">
              <a:rPr lang="en-US" smtClean="0"/>
              <a:t>6/22/2021</a:t>
            </a:fld>
            <a:endParaRPr lang="en-US"/>
          </a:p>
        </p:txBody>
      </p:sp>
      <p:sp>
        <p:nvSpPr>
          <p:cNvPr id="5" name="Footer Placeholder 4">
            <a:extLst>
              <a:ext uri="{FF2B5EF4-FFF2-40B4-BE49-F238E27FC236}">
                <a16:creationId xmlns:a16="http://schemas.microsoft.com/office/drawing/2014/main" id="{EFEBD41A-128E-49A4-90DC-C54BADA3B5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61BA2B-D26C-449A-A08C-65296826917B}"/>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930354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EA5294-0CFF-44ED-91ED-ECF27DA0C5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F7C87A-3D56-4E50-B865-58EFDBA2CC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1BE8D5-6D5F-487F-9005-AE3853F4CF22}"/>
              </a:ext>
            </a:extLst>
          </p:cNvPr>
          <p:cNvSpPr>
            <a:spLocks noGrp="1"/>
          </p:cNvSpPr>
          <p:nvPr>
            <p:ph type="dt" sz="half" idx="10"/>
          </p:nvPr>
        </p:nvSpPr>
        <p:spPr/>
        <p:txBody>
          <a:bodyPr/>
          <a:lstStyle/>
          <a:p>
            <a:fld id="{D0E78219-7F4E-41F7-B5F0-37369E5060C4}" type="datetime1">
              <a:rPr lang="en-US" smtClean="0"/>
              <a:t>6/22/2021</a:t>
            </a:fld>
            <a:endParaRPr lang="en-US"/>
          </a:p>
        </p:txBody>
      </p:sp>
      <p:sp>
        <p:nvSpPr>
          <p:cNvPr id="5" name="Footer Placeholder 4">
            <a:extLst>
              <a:ext uri="{FF2B5EF4-FFF2-40B4-BE49-F238E27FC236}">
                <a16:creationId xmlns:a16="http://schemas.microsoft.com/office/drawing/2014/main" id="{2090715C-2761-4073-87F9-715B594BF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16E4A4-C437-42C1-939E-90B50C1156D6}"/>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3966640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0405B-10BD-40AF-9A57-3602EE8563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A7C9FB-1385-4A57-A4DF-2563F4C29B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6370E2-644E-4E74-930F-3CC264A8625E}"/>
              </a:ext>
            </a:extLst>
          </p:cNvPr>
          <p:cNvSpPr>
            <a:spLocks noGrp="1"/>
          </p:cNvSpPr>
          <p:nvPr>
            <p:ph type="dt" sz="half" idx="10"/>
          </p:nvPr>
        </p:nvSpPr>
        <p:spPr/>
        <p:txBody>
          <a:bodyPr/>
          <a:lstStyle/>
          <a:p>
            <a:fld id="{3DCD261C-B2F6-4D28-AB49-6D8D87679C6D}" type="datetime1">
              <a:rPr lang="en-US" smtClean="0"/>
              <a:t>6/22/2021</a:t>
            </a:fld>
            <a:endParaRPr lang="en-US"/>
          </a:p>
        </p:txBody>
      </p:sp>
      <p:sp>
        <p:nvSpPr>
          <p:cNvPr id="5" name="Footer Placeholder 4">
            <a:extLst>
              <a:ext uri="{FF2B5EF4-FFF2-40B4-BE49-F238E27FC236}">
                <a16:creationId xmlns:a16="http://schemas.microsoft.com/office/drawing/2014/main" id="{EACFCB40-09B2-459E-8832-C86BC3BE0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194524-A649-48AC-B5D6-5B159C9F1F26}"/>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306445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B9FDA-CF61-4FBC-AC5D-8250315A12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E024C4-6AD1-43C5-B978-3668C13D39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98479B-17AB-49BB-9CC4-C3BAD2A5DC6E}"/>
              </a:ext>
            </a:extLst>
          </p:cNvPr>
          <p:cNvSpPr>
            <a:spLocks noGrp="1"/>
          </p:cNvSpPr>
          <p:nvPr>
            <p:ph type="dt" sz="half" idx="10"/>
          </p:nvPr>
        </p:nvSpPr>
        <p:spPr/>
        <p:txBody>
          <a:bodyPr/>
          <a:lstStyle/>
          <a:p>
            <a:fld id="{BF8A0796-3C69-4609-ADBC-5B7C26C01C8D}" type="datetime1">
              <a:rPr lang="en-US" smtClean="0"/>
              <a:t>6/22/2021</a:t>
            </a:fld>
            <a:endParaRPr lang="en-US"/>
          </a:p>
        </p:txBody>
      </p:sp>
      <p:sp>
        <p:nvSpPr>
          <p:cNvPr id="5" name="Footer Placeholder 4">
            <a:extLst>
              <a:ext uri="{FF2B5EF4-FFF2-40B4-BE49-F238E27FC236}">
                <a16:creationId xmlns:a16="http://schemas.microsoft.com/office/drawing/2014/main" id="{3C78EF55-7B6D-4EDE-9605-BE7454049D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5AFB3-310C-412E-9795-86C35ADA5EC9}"/>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2761566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9019C-F373-494C-8A12-DE7639F9DD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A48979-6953-4DD5-857E-87CCA4A2DF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808856-B30C-4C34-A70D-102F240DCD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EC420B-6DE8-41F4-825D-AA7CC7FEA599}"/>
              </a:ext>
            </a:extLst>
          </p:cNvPr>
          <p:cNvSpPr>
            <a:spLocks noGrp="1"/>
          </p:cNvSpPr>
          <p:nvPr>
            <p:ph type="dt" sz="half" idx="10"/>
          </p:nvPr>
        </p:nvSpPr>
        <p:spPr/>
        <p:txBody>
          <a:bodyPr/>
          <a:lstStyle/>
          <a:p>
            <a:fld id="{83BF040B-7B19-437C-A9DF-DC13FAFA43A9}" type="datetime1">
              <a:rPr lang="en-US" smtClean="0"/>
              <a:t>6/22/2021</a:t>
            </a:fld>
            <a:endParaRPr lang="en-US"/>
          </a:p>
        </p:txBody>
      </p:sp>
      <p:sp>
        <p:nvSpPr>
          <p:cNvPr id="6" name="Footer Placeholder 5">
            <a:extLst>
              <a:ext uri="{FF2B5EF4-FFF2-40B4-BE49-F238E27FC236}">
                <a16:creationId xmlns:a16="http://schemas.microsoft.com/office/drawing/2014/main" id="{18A7C50C-B2DB-4DB1-9DC5-307455C4EC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08D64-D6B6-42E1-869C-4BCA3522FC6D}"/>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348797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CCFCA-9E3A-40A6-A3DF-AE717746449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ED51705-8578-41F6-B59C-6FD658FFBA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B118A4-F2B5-488B-9A0D-A50412E184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C8E8C0-69A3-48A8-8AFF-D82B5EDA85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B9825-D2F2-4A1B-8129-FCAFDE75CD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979DCC-4C16-4B7A-904D-69D313A2AF9A}"/>
              </a:ext>
            </a:extLst>
          </p:cNvPr>
          <p:cNvSpPr>
            <a:spLocks noGrp="1"/>
          </p:cNvSpPr>
          <p:nvPr>
            <p:ph type="dt" sz="half" idx="10"/>
          </p:nvPr>
        </p:nvSpPr>
        <p:spPr/>
        <p:txBody>
          <a:bodyPr/>
          <a:lstStyle/>
          <a:p>
            <a:fld id="{70944FBC-961F-4CB6-BD2F-859CC1692CAA}" type="datetime1">
              <a:rPr lang="en-US" smtClean="0"/>
              <a:t>6/22/2021</a:t>
            </a:fld>
            <a:endParaRPr lang="en-US"/>
          </a:p>
        </p:txBody>
      </p:sp>
      <p:sp>
        <p:nvSpPr>
          <p:cNvPr id="8" name="Footer Placeholder 7">
            <a:extLst>
              <a:ext uri="{FF2B5EF4-FFF2-40B4-BE49-F238E27FC236}">
                <a16:creationId xmlns:a16="http://schemas.microsoft.com/office/drawing/2014/main" id="{A6EEEFAA-168E-4232-87FC-0647820F91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44318C-B6C3-451F-81BE-C94079A568B3}"/>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248283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B39B4-E58C-40A4-BEF7-6CD81664BA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EFD0C8-A295-47A6-BFE9-8951FA299C11}"/>
              </a:ext>
            </a:extLst>
          </p:cNvPr>
          <p:cNvSpPr>
            <a:spLocks noGrp="1"/>
          </p:cNvSpPr>
          <p:nvPr>
            <p:ph type="dt" sz="half" idx="10"/>
          </p:nvPr>
        </p:nvSpPr>
        <p:spPr/>
        <p:txBody>
          <a:bodyPr/>
          <a:lstStyle/>
          <a:p>
            <a:fld id="{60DBAF32-AE48-452C-8FB5-4247B742D48A}" type="datetime1">
              <a:rPr lang="en-US" smtClean="0"/>
              <a:t>6/22/2021</a:t>
            </a:fld>
            <a:endParaRPr lang="en-US"/>
          </a:p>
        </p:txBody>
      </p:sp>
      <p:sp>
        <p:nvSpPr>
          <p:cNvPr id="4" name="Footer Placeholder 3">
            <a:extLst>
              <a:ext uri="{FF2B5EF4-FFF2-40B4-BE49-F238E27FC236}">
                <a16:creationId xmlns:a16="http://schemas.microsoft.com/office/drawing/2014/main" id="{5E037E31-0E33-4E1C-99B6-F7C891BC7B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7174D3-D8F2-49E8-A343-7D452559AFA6}"/>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2641051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5B1194-AAD9-4CD0-86C1-3073EE4452BC}"/>
              </a:ext>
            </a:extLst>
          </p:cNvPr>
          <p:cNvSpPr>
            <a:spLocks noGrp="1"/>
          </p:cNvSpPr>
          <p:nvPr>
            <p:ph type="dt" sz="half" idx="10"/>
          </p:nvPr>
        </p:nvSpPr>
        <p:spPr/>
        <p:txBody>
          <a:bodyPr/>
          <a:lstStyle/>
          <a:p>
            <a:fld id="{1C4DE35C-B214-4EBF-9B42-F14D61ACD09C}" type="datetime1">
              <a:rPr lang="en-US" smtClean="0"/>
              <a:t>6/22/2021</a:t>
            </a:fld>
            <a:endParaRPr lang="en-US"/>
          </a:p>
        </p:txBody>
      </p:sp>
      <p:sp>
        <p:nvSpPr>
          <p:cNvPr id="3" name="Footer Placeholder 2">
            <a:extLst>
              <a:ext uri="{FF2B5EF4-FFF2-40B4-BE49-F238E27FC236}">
                <a16:creationId xmlns:a16="http://schemas.microsoft.com/office/drawing/2014/main" id="{DC479FED-30E0-4E35-872F-BA6766944A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92833B-3C79-4D16-9F22-07768F375E35}"/>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804114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CB650-A324-417C-8D82-6AEE6522B1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30FBC1-43B9-4F15-B7B6-A4743253F0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97B218-C871-4661-B59B-606E437902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D68C78-915A-42FC-9097-C7ED6F30ACEB}"/>
              </a:ext>
            </a:extLst>
          </p:cNvPr>
          <p:cNvSpPr>
            <a:spLocks noGrp="1"/>
          </p:cNvSpPr>
          <p:nvPr>
            <p:ph type="dt" sz="half" idx="10"/>
          </p:nvPr>
        </p:nvSpPr>
        <p:spPr/>
        <p:txBody>
          <a:bodyPr/>
          <a:lstStyle/>
          <a:p>
            <a:fld id="{E9857609-D421-482E-BD77-8E2396CAD2BA}" type="datetime1">
              <a:rPr lang="en-US" smtClean="0"/>
              <a:t>6/22/2021</a:t>
            </a:fld>
            <a:endParaRPr lang="en-US"/>
          </a:p>
        </p:txBody>
      </p:sp>
      <p:sp>
        <p:nvSpPr>
          <p:cNvPr id="6" name="Footer Placeholder 5">
            <a:extLst>
              <a:ext uri="{FF2B5EF4-FFF2-40B4-BE49-F238E27FC236}">
                <a16:creationId xmlns:a16="http://schemas.microsoft.com/office/drawing/2014/main" id="{F284F918-3196-489F-8300-B7838910A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B65583-D2C4-42D4-9485-46B70302414F}"/>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4284162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119AE-4707-403F-A2F3-4DEFE8A86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CACFFF-4B7E-4EA6-958B-DB8BA8FF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441864-C380-4322-BF9E-8C03818609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250C97-D8C2-43D6-A371-86FB355B6DBF}"/>
              </a:ext>
            </a:extLst>
          </p:cNvPr>
          <p:cNvSpPr>
            <a:spLocks noGrp="1"/>
          </p:cNvSpPr>
          <p:nvPr>
            <p:ph type="dt" sz="half" idx="10"/>
          </p:nvPr>
        </p:nvSpPr>
        <p:spPr/>
        <p:txBody>
          <a:bodyPr/>
          <a:lstStyle/>
          <a:p>
            <a:fld id="{E1F3047D-99C6-4841-92D1-B2AB741F5695}" type="datetime1">
              <a:rPr lang="en-US" smtClean="0"/>
              <a:t>6/22/2021</a:t>
            </a:fld>
            <a:endParaRPr lang="en-US"/>
          </a:p>
        </p:txBody>
      </p:sp>
      <p:sp>
        <p:nvSpPr>
          <p:cNvPr id="6" name="Footer Placeholder 5">
            <a:extLst>
              <a:ext uri="{FF2B5EF4-FFF2-40B4-BE49-F238E27FC236}">
                <a16:creationId xmlns:a16="http://schemas.microsoft.com/office/drawing/2014/main" id="{CF879312-892A-44C4-B55B-6474FB59BE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CDCBF-8EA1-49B6-B996-969911DBDBE8}"/>
              </a:ext>
            </a:extLst>
          </p:cNvPr>
          <p:cNvSpPr>
            <a:spLocks noGrp="1"/>
          </p:cNvSpPr>
          <p:nvPr>
            <p:ph type="sldNum" sz="quarter" idx="12"/>
          </p:nvPr>
        </p:nvSpPr>
        <p:spPr/>
        <p:txBody>
          <a:bodyPr/>
          <a:lstStyle/>
          <a:p>
            <a:fld id="{17CB1FCA-BC28-482B-AD3C-90B032F589EE}" type="slidenum">
              <a:rPr lang="en-US" smtClean="0"/>
              <a:t>‹#›</a:t>
            </a:fld>
            <a:endParaRPr lang="en-US"/>
          </a:p>
        </p:txBody>
      </p:sp>
    </p:spTree>
    <p:extLst>
      <p:ext uri="{BB962C8B-B14F-4D97-AF65-F5344CB8AC3E}">
        <p14:creationId xmlns:p14="http://schemas.microsoft.com/office/powerpoint/2010/main" val="213744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FAABBC-8C58-4CA5-ADC8-3F1C494C3A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55009D-97D4-402F-B557-A3FA25561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21FE60-AF80-4CD7-A448-1B6BD8ACA4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CDE20-C983-4541-9CBD-F33B143FC353}" type="datetime1">
              <a:rPr lang="en-US" smtClean="0"/>
              <a:t>6/22/2021</a:t>
            </a:fld>
            <a:endParaRPr lang="en-US"/>
          </a:p>
        </p:txBody>
      </p:sp>
      <p:sp>
        <p:nvSpPr>
          <p:cNvPr id="5" name="Footer Placeholder 4">
            <a:extLst>
              <a:ext uri="{FF2B5EF4-FFF2-40B4-BE49-F238E27FC236}">
                <a16:creationId xmlns:a16="http://schemas.microsoft.com/office/drawing/2014/main" id="{A3E144E2-5A56-4DC8-BB1D-D3E6DAE862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0AF4D2-55C3-41B3-A2F4-84711E8083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CB1FCA-BC28-482B-AD3C-90B032F589EE}" type="slidenum">
              <a:rPr lang="en-US" smtClean="0"/>
              <a:t>‹#›</a:t>
            </a:fld>
            <a:endParaRPr lang="en-US"/>
          </a:p>
        </p:txBody>
      </p:sp>
    </p:spTree>
    <p:extLst>
      <p:ext uri="{BB962C8B-B14F-4D97-AF65-F5344CB8AC3E}">
        <p14:creationId xmlns:p14="http://schemas.microsoft.com/office/powerpoint/2010/main" val="1651019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FDE08-D482-441A-9A80-4E21E64CAE7B}"/>
              </a:ext>
            </a:extLst>
          </p:cNvPr>
          <p:cNvSpPr>
            <a:spLocks noGrp="1"/>
          </p:cNvSpPr>
          <p:nvPr>
            <p:ph type="ctrTitle"/>
          </p:nvPr>
        </p:nvSpPr>
        <p:spPr/>
        <p:txBody>
          <a:bodyPr/>
          <a:lstStyle/>
          <a:p>
            <a:r>
              <a:rPr lang="en-GB" sz="4800" dirty="0">
                <a:solidFill>
                  <a:schemeClr val="accent1">
                    <a:lumMod val="50000"/>
                  </a:schemeClr>
                </a:solidFill>
              </a:rPr>
              <a:t>Module 4: Section 2:</a:t>
            </a:r>
            <a:br>
              <a:rPr lang="en-GB" sz="4800" dirty="0">
                <a:solidFill>
                  <a:schemeClr val="accent1">
                    <a:lumMod val="50000"/>
                  </a:schemeClr>
                </a:solidFill>
              </a:rPr>
            </a:br>
            <a:r>
              <a:rPr lang="en-GB" dirty="0">
                <a:solidFill>
                  <a:schemeClr val="accent1">
                    <a:lumMod val="75000"/>
                  </a:schemeClr>
                </a:solidFill>
              </a:rPr>
              <a:t>A guide on option valuation</a:t>
            </a:r>
            <a:endParaRPr lang="en-US" dirty="0">
              <a:solidFill>
                <a:schemeClr val="accent1">
                  <a:lumMod val="75000"/>
                </a:schemeClr>
              </a:solidFill>
            </a:endParaRPr>
          </a:p>
        </p:txBody>
      </p:sp>
      <p:sp>
        <p:nvSpPr>
          <p:cNvPr id="3" name="Subtitle 2">
            <a:extLst>
              <a:ext uri="{FF2B5EF4-FFF2-40B4-BE49-F238E27FC236}">
                <a16:creationId xmlns:a16="http://schemas.microsoft.com/office/drawing/2014/main" id="{1CB43037-1789-44DA-B115-EEBEBA2571D2}"/>
              </a:ext>
            </a:extLst>
          </p:cNvPr>
          <p:cNvSpPr>
            <a:spLocks noGrp="1"/>
          </p:cNvSpPr>
          <p:nvPr>
            <p:ph type="subTitle" idx="1"/>
          </p:nvPr>
        </p:nvSpPr>
        <p:spPr>
          <a:xfrm>
            <a:off x="1524000" y="4622455"/>
            <a:ext cx="9144000" cy="1655762"/>
          </a:xfrm>
        </p:spPr>
        <p:txBody>
          <a:bodyPr/>
          <a:lstStyle/>
          <a:p>
            <a:r>
              <a:rPr lang="en-GB" dirty="0"/>
              <a:t>Gazi Nazia Nur</a:t>
            </a:r>
          </a:p>
          <a:p>
            <a:r>
              <a:rPr lang="en-GB" dirty="0"/>
              <a:t>IMSE, ISU</a:t>
            </a:r>
          </a:p>
          <a:p>
            <a:r>
              <a:rPr lang="en-GB" dirty="0"/>
              <a:t>e</a:t>
            </a:r>
            <a:r>
              <a:rPr lang="en-GB"/>
              <a:t>mail</a:t>
            </a:r>
            <a:r>
              <a:rPr lang="en-GB" dirty="0"/>
              <a:t>: nazianur@iastate.edu</a:t>
            </a:r>
          </a:p>
          <a:p>
            <a:endParaRPr lang="en-US" dirty="0"/>
          </a:p>
        </p:txBody>
      </p:sp>
    </p:spTree>
    <p:extLst>
      <p:ext uri="{BB962C8B-B14F-4D97-AF65-F5344CB8AC3E}">
        <p14:creationId xmlns:p14="http://schemas.microsoft.com/office/powerpoint/2010/main" val="661291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Introduction</a:t>
            </a:r>
            <a:endParaRPr lang="en-US" dirty="0">
              <a:solidFill>
                <a:schemeClr val="accent1">
                  <a:lumMod val="75000"/>
                </a:schemeClr>
              </a:solidFill>
            </a:endParaRPr>
          </a:p>
        </p:txBody>
      </p:sp>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fontScale="92500"/>
          </a:bodyPr>
          <a:lstStyle/>
          <a:p>
            <a:pPr>
              <a:lnSpc>
                <a:spcPct val="150000"/>
              </a:lnSpc>
            </a:pPr>
            <a:r>
              <a:rPr lang="en-GB" sz="2600" dirty="0"/>
              <a:t>This is a guide to assist users to understand the contents of the excel file “Option valuation” which is the section 1 of module 4</a:t>
            </a:r>
          </a:p>
          <a:p>
            <a:pPr>
              <a:lnSpc>
                <a:spcPct val="150000"/>
              </a:lnSpc>
            </a:pPr>
            <a:r>
              <a:rPr lang="en-GB" sz="2600" dirty="0"/>
              <a:t>In our example, the option is adding a generator to the network</a:t>
            </a:r>
          </a:p>
          <a:p>
            <a:pPr>
              <a:lnSpc>
                <a:spcPct val="150000"/>
              </a:lnSpc>
            </a:pPr>
            <a:r>
              <a:rPr lang="en-US" sz="2600" dirty="0"/>
              <a:t>We are assuming: </a:t>
            </a:r>
          </a:p>
          <a:p>
            <a:pPr lvl="1">
              <a:lnSpc>
                <a:spcPct val="150000"/>
              </a:lnSpc>
            </a:pPr>
            <a:r>
              <a:rPr lang="en-US" dirty="0"/>
              <a:t>The option is a European call option (only be exercised at expiration) for simplicity</a:t>
            </a:r>
          </a:p>
          <a:p>
            <a:pPr lvl="1">
              <a:lnSpc>
                <a:spcPct val="150000"/>
              </a:lnSpc>
            </a:pPr>
            <a:r>
              <a:rPr lang="en-US" dirty="0"/>
              <a:t>The option is can be exercised at expiration after knowing the demand at that time period</a:t>
            </a:r>
          </a:p>
        </p:txBody>
      </p:sp>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2</a:t>
            </a:fld>
            <a:endParaRPr lang="en-US" sz="2000" dirty="0">
              <a:solidFill>
                <a:schemeClr val="tx1"/>
              </a:solidFill>
            </a:endParaRPr>
          </a:p>
        </p:txBody>
      </p:sp>
    </p:spTree>
    <p:extLst>
      <p:ext uri="{BB962C8B-B14F-4D97-AF65-F5344CB8AC3E}">
        <p14:creationId xmlns:p14="http://schemas.microsoft.com/office/powerpoint/2010/main" val="3412683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Introduction</a:t>
            </a:r>
            <a:endParaRPr lang="en-US" dirty="0">
              <a:solidFill>
                <a:schemeClr val="accent1">
                  <a:lumMod val="75000"/>
                </a:schemeClr>
              </a:solidFill>
            </a:endParaRPr>
          </a:p>
        </p:txBody>
      </p:sp>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a:bodyPr>
          <a:lstStyle/>
          <a:p>
            <a:pPr algn="just">
              <a:lnSpc>
                <a:spcPct val="150000"/>
              </a:lnSpc>
            </a:pPr>
            <a:r>
              <a:rPr lang="en-GB" sz="2400" dirty="0"/>
              <a:t>Option value is calculated from option value tree</a:t>
            </a:r>
          </a:p>
          <a:p>
            <a:pPr algn="just">
              <a:lnSpc>
                <a:spcPct val="150000"/>
              </a:lnSpc>
            </a:pPr>
            <a:r>
              <a:rPr lang="en-GB" sz="2400" dirty="0"/>
              <a:t>The option value tree is derived from the demand lattice which is present in the “Demand lattice” sheet </a:t>
            </a:r>
          </a:p>
          <a:p>
            <a:pPr algn="just">
              <a:lnSpc>
                <a:spcPct val="150000"/>
              </a:lnSpc>
            </a:pPr>
            <a:r>
              <a:rPr lang="en-GB" sz="2400" dirty="0"/>
              <a:t>To solve the problem, we are considering two cases</a:t>
            </a:r>
          </a:p>
          <a:p>
            <a:pPr lvl="1" algn="just">
              <a:lnSpc>
                <a:spcPct val="150000"/>
              </a:lnSpc>
            </a:pPr>
            <a:r>
              <a:rPr lang="en-GB" sz="2200" dirty="0"/>
              <a:t>Case 1: A generator is not added to bus 1 (of the network used in module 1 and 2)</a:t>
            </a:r>
          </a:p>
          <a:p>
            <a:pPr lvl="1" algn="just">
              <a:lnSpc>
                <a:spcPct val="150000"/>
              </a:lnSpc>
            </a:pPr>
            <a:r>
              <a:rPr lang="en-GB" sz="2200" dirty="0"/>
              <a:t>Case 2: A generator is added to bus 1 (of the network used in module 1 and 2)</a:t>
            </a:r>
          </a:p>
          <a:p>
            <a:pPr lvl="1" algn="just">
              <a:lnSpc>
                <a:spcPct val="150000"/>
              </a:lnSpc>
            </a:pPr>
            <a:endParaRPr lang="en-GB" sz="2200" dirty="0"/>
          </a:p>
        </p:txBody>
      </p:sp>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3</a:t>
            </a:fld>
            <a:endParaRPr lang="en-US" sz="2000" dirty="0">
              <a:solidFill>
                <a:schemeClr val="tx1"/>
              </a:solidFill>
            </a:endParaRPr>
          </a:p>
        </p:txBody>
      </p:sp>
    </p:spTree>
    <p:extLst>
      <p:ext uri="{BB962C8B-B14F-4D97-AF65-F5344CB8AC3E}">
        <p14:creationId xmlns:p14="http://schemas.microsoft.com/office/powerpoint/2010/main" val="421097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Input of option valuation</a:t>
            </a:r>
            <a:endParaRPr lang="en-U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fontScale="85000" lnSpcReduction="10000"/>
              </a:bodyPr>
              <a:lstStyle/>
              <a:p>
                <a:pPr algn="just">
                  <a:lnSpc>
                    <a:spcPct val="150000"/>
                  </a:lnSpc>
                </a:pPr>
                <a:r>
                  <a:rPr lang="en-GB" dirty="0"/>
                  <a:t>To construct the option value tree, we will need the demand lattice</a:t>
                </a:r>
              </a:p>
              <a:p>
                <a:pPr algn="just">
                  <a:lnSpc>
                    <a:spcPct val="150000"/>
                  </a:lnSpc>
                </a:pPr>
                <a:r>
                  <a:rPr lang="en-GB" dirty="0"/>
                  <a:t>Other inputs of the option valuation are: </a:t>
                </a:r>
              </a:p>
              <a:p>
                <a:pPr lvl="1" algn="just">
                  <a:lnSpc>
                    <a:spcPct val="150000"/>
                  </a:lnSpc>
                </a:pPr>
                <a:r>
                  <a:rPr lang="en-US" b="1" i="0" u="none" strike="noStrike" dirty="0">
                    <a:solidFill>
                      <a:schemeClr val="tx1"/>
                    </a:solidFill>
                    <a:effectLst/>
                    <a:latin typeface="Calibri" panose="020F0502020204030204" pitchFamily="34" charset="0"/>
                  </a:rPr>
                  <a:t>Risk-free discount rate, r: </a:t>
                </a:r>
                <a:r>
                  <a:rPr lang="en-US" b="0" i="0" u="none" strike="noStrike" dirty="0">
                    <a:solidFill>
                      <a:schemeClr val="tx1"/>
                    </a:solidFill>
                    <a:effectLst/>
                    <a:latin typeface="Calibri" panose="020F0502020204030204" pitchFamily="34" charset="0"/>
                  </a:rPr>
                  <a:t>It is </a:t>
                </a:r>
                <a:r>
                  <a:rPr lang="en-GB" dirty="0">
                    <a:solidFill>
                      <a:schemeClr val="tx1"/>
                    </a:solidFill>
                  </a:rPr>
                  <a:t>the theoretical rate of return of an investment with zero risk. As we are assuming continuous compounding, the risk-free discount rate, </a:t>
                </a:r>
                <a14:m>
                  <m:oMath xmlns:m="http://schemas.openxmlformats.org/officeDocument/2006/math">
                    <m:sSub>
                      <m:sSubPr>
                        <m:ctrlPr>
                          <a:rPr lang="en-GB" i="1" smtClean="0">
                            <a:solidFill>
                              <a:schemeClr val="tx1"/>
                            </a:solidFill>
                            <a:latin typeface="Cambria Math" panose="02040503050406030204" pitchFamily="18" charset="0"/>
                          </a:rPr>
                        </m:ctrlPr>
                      </m:sSubPr>
                      <m:e>
                        <m:r>
                          <a:rPr lang="en-GB" b="0" i="1" smtClean="0">
                            <a:solidFill>
                              <a:schemeClr val="tx1"/>
                            </a:solidFill>
                            <a:latin typeface="Cambria Math" panose="02040503050406030204" pitchFamily="18" charset="0"/>
                          </a:rPr>
                          <m:t>𝑟</m:t>
                        </m:r>
                      </m:e>
                      <m:sub>
                        <m:r>
                          <a:rPr lang="en-GB" b="0" i="1" smtClean="0">
                            <a:solidFill>
                              <a:schemeClr val="tx1"/>
                            </a:solidFill>
                            <a:latin typeface="Cambria Math" panose="02040503050406030204" pitchFamily="18" charset="0"/>
                          </a:rPr>
                          <m:t>𝑓</m:t>
                        </m:r>
                      </m:sub>
                    </m:sSub>
                    <m:r>
                      <a:rPr lang="en-GB" b="0" i="1" smtClean="0">
                        <a:solidFill>
                          <a:schemeClr val="tx1"/>
                        </a:solidFill>
                        <a:latin typeface="Cambria Math" panose="02040503050406030204" pitchFamily="18" charset="0"/>
                      </a:rPr>
                      <m:t>=</m:t>
                    </m:r>
                    <m:r>
                      <m:rPr>
                        <m:sty m:val="p"/>
                      </m:rPr>
                      <a:rPr lang="en-GB" b="0" i="0" smtClean="0">
                        <a:solidFill>
                          <a:schemeClr val="tx1"/>
                        </a:solidFill>
                        <a:latin typeface="Cambria Math" panose="02040503050406030204" pitchFamily="18" charset="0"/>
                      </a:rPr>
                      <m:t>ln</m:t>
                    </m:r>
                    <m:r>
                      <a:rPr lang="en-GB" b="0" i="1" smtClean="0">
                        <a:solidFill>
                          <a:schemeClr val="tx1"/>
                        </a:solidFill>
                        <a:latin typeface="Cambria Math" panose="02040503050406030204" pitchFamily="18" charset="0"/>
                      </a:rPr>
                      <m:t>⁡(1+</m:t>
                    </m:r>
                    <m:r>
                      <a:rPr lang="en-GB" b="0" i="1" smtClean="0">
                        <a:solidFill>
                          <a:schemeClr val="tx1"/>
                        </a:solidFill>
                        <a:latin typeface="Cambria Math" panose="02040503050406030204" pitchFamily="18" charset="0"/>
                      </a:rPr>
                      <m:t>𝑟</m:t>
                    </m:r>
                    <m:r>
                      <a:rPr lang="en-GB" b="0" i="1" smtClean="0">
                        <a:solidFill>
                          <a:schemeClr val="tx1"/>
                        </a:solidFill>
                        <a:latin typeface="Cambria Math" panose="02040503050406030204" pitchFamily="18" charset="0"/>
                      </a:rPr>
                      <m:t>)</m:t>
                    </m:r>
                  </m:oMath>
                </a14:m>
                <a:r>
                  <a:rPr lang="en-GB" dirty="0">
                    <a:solidFill>
                      <a:schemeClr val="tx1"/>
                    </a:solidFill>
                  </a:rPr>
                  <a:t> </a:t>
                </a:r>
              </a:p>
              <a:p>
                <a:pPr lvl="1" algn="just">
                  <a:lnSpc>
                    <a:spcPct val="150000"/>
                  </a:lnSpc>
                </a:pPr>
                <a:r>
                  <a:rPr lang="en-US" b="1" dirty="0">
                    <a:solidFill>
                      <a:schemeClr val="tx1"/>
                    </a:solidFill>
                    <a:latin typeface="Calibri" panose="020F0502020204030204" pitchFamily="34" charset="0"/>
                  </a:rPr>
                  <a:t>Risk neutral probability, q: </a:t>
                </a:r>
                <a:r>
                  <a:rPr lang="en-US" dirty="0">
                    <a:solidFill>
                      <a:schemeClr val="tx1"/>
                    </a:solidFill>
                    <a:latin typeface="Calibri" panose="020F0502020204030204" pitchFamily="34" charset="0"/>
                  </a:rPr>
                  <a:t>This is</a:t>
                </a:r>
                <a:r>
                  <a:rPr lang="en-GB" dirty="0">
                    <a:solidFill>
                      <a:schemeClr val="tx1"/>
                    </a:solidFill>
                  </a:rPr>
                  <a:t> the probability of potential future outcome adjusted for risk. In short, it is the probability of the demand going up after </a:t>
                </a:r>
                <a:r>
                  <a:rPr lang="en-GB" dirty="0"/>
                  <a:t>one time period</a:t>
                </a:r>
              </a:p>
              <a:p>
                <a:pPr marL="457200" lvl="1" indent="0" algn="ctr">
                  <a:lnSpc>
                    <a:spcPct val="150000"/>
                  </a:lnSpc>
                  <a:buNone/>
                </a:pPr>
                <a14:m>
                  <m:oMath xmlns:m="http://schemas.openxmlformats.org/officeDocument/2006/math">
                    <m:r>
                      <a:rPr lang="en-GB" b="0" i="1" smtClean="0">
                        <a:latin typeface="Cambria Math" panose="02040503050406030204" pitchFamily="18" charset="0"/>
                      </a:rPr>
                      <m:t>𝑞</m:t>
                    </m:r>
                    <m:r>
                      <a:rPr lang="en-GB" b="0" i="1" smtClean="0">
                        <a:latin typeface="Cambria Math" panose="02040503050406030204" pitchFamily="18" charset="0"/>
                      </a:rPr>
                      <m:t>= </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r>
                              <a:rPr lang="en-GB" b="0" i="1" smtClean="0">
                                <a:latin typeface="Cambria Math" panose="02040503050406030204" pitchFamily="18" charset="0"/>
                              </a:rPr>
                              <m:t>𝑒</m:t>
                            </m:r>
                          </m:e>
                          <m:sup>
                            <m:r>
                              <a:rPr lang="en-GB" b="0" i="1" smtClean="0">
                                <a:latin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𝑟</m:t>
                                </m:r>
                              </m:e>
                              <m:sub>
                                <m:r>
                                  <a:rPr lang="en-GB" b="0" i="1" smtClean="0">
                                    <a:latin typeface="Cambria Math" panose="02040503050406030204" pitchFamily="18" charset="0"/>
                                  </a:rPr>
                                  <m:t>𝑓</m:t>
                                </m:r>
                              </m:sub>
                            </m:sSub>
                          </m:sup>
                        </m:sSup>
                        <m:r>
                          <a:rPr lang="en-GB" b="0" i="1" smtClean="0">
                            <a:latin typeface="Cambria Math" panose="02040503050406030204" pitchFamily="18" charset="0"/>
                          </a:rPr>
                          <m:t>−</m:t>
                        </m:r>
                        <m:r>
                          <a:rPr lang="en-GB" b="0" i="1" smtClean="0">
                            <a:latin typeface="Cambria Math" panose="02040503050406030204" pitchFamily="18" charset="0"/>
                          </a:rPr>
                          <m:t>𝑑</m:t>
                        </m:r>
                      </m:num>
                      <m:den>
                        <m:r>
                          <a:rPr lang="en-GB" b="0" i="1" smtClean="0">
                            <a:latin typeface="Cambria Math" panose="02040503050406030204" pitchFamily="18" charset="0"/>
                          </a:rPr>
                          <m:t>𝑢</m:t>
                        </m:r>
                        <m:r>
                          <a:rPr lang="en-GB" b="0" i="1" smtClean="0">
                            <a:latin typeface="Cambria Math" panose="02040503050406030204" pitchFamily="18" charset="0"/>
                          </a:rPr>
                          <m:t>−</m:t>
                        </m:r>
                        <m:r>
                          <a:rPr lang="en-GB" b="0" i="1" smtClean="0">
                            <a:latin typeface="Cambria Math" panose="02040503050406030204" pitchFamily="18" charset="0"/>
                          </a:rPr>
                          <m:t>𝑑</m:t>
                        </m:r>
                      </m:den>
                    </m:f>
                  </m:oMath>
                </a14:m>
                <a:r>
                  <a:rPr lang="en-GB" dirty="0"/>
                  <a:t> </a:t>
                </a:r>
                <a:endParaRPr lang="en-US" b="0" i="0" u="none" strike="noStrike" dirty="0">
                  <a:solidFill>
                    <a:srgbClr val="FF0000"/>
                  </a:solidFill>
                  <a:effectLst/>
                  <a:latin typeface="Calibri" panose="020F0502020204030204" pitchFamily="34" charset="0"/>
                </a:endParaRPr>
              </a:p>
              <a:p>
                <a:pPr lvl="1" algn="just">
                  <a:lnSpc>
                    <a:spcPct val="150000"/>
                  </a:lnSpc>
                </a:pPr>
                <a:r>
                  <a:rPr lang="en-US" b="1" dirty="0"/>
                  <a:t>Exercise price, K: </a:t>
                </a:r>
                <a:r>
                  <a:rPr lang="en-US" dirty="0"/>
                  <a:t>For our example, it is the construction price of the generator</a:t>
                </a:r>
              </a:p>
            </p:txBody>
          </p:sp>
        </mc:Choice>
        <mc:Fallback xmlns="">
          <p:sp>
            <p:nvSpPr>
              <p:cNvPr id="3" name="Content Placeholder 2">
                <a:extLst>
                  <a:ext uri="{FF2B5EF4-FFF2-40B4-BE49-F238E27FC236}">
                    <a16:creationId xmlns:a16="http://schemas.microsoft.com/office/drawing/2014/main" id="{EA276534-57DD-4330-8B0B-98AE66F7480D}"/>
                  </a:ext>
                </a:extLst>
              </p:cNvPr>
              <p:cNvSpPr>
                <a:spLocks noGrp="1" noRot="1" noChangeAspect="1" noMove="1" noResize="1" noEditPoints="1" noAdjustHandles="1" noChangeArrowheads="1" noChangeShapeType="1" noTextEdit="1"/>
              </p:cNvSpPr>
              <p:nvPr>
                <p:ph idx="1"/>
              </p:nvPr>
            </p:nvSpPr>
            <p:spPr>
              <a:blipFill>
                <a:blip r:embed="rId2"/>
                <a:stretch>
                  <a:fillRect l="-812" r="-580" b="-182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4</a:t>
            </a:fld>
            <a:endParaRPr lang="en-US" sz="2000" dirty="0">
              <a:solidFill>
                <a:schemeClr val="tx1"/>
              </a:solidFill>
            </a:endParaRPr>
          </a:p>
        </p:txBody>
      </p:sp>
    </p:spTree>
    <p:extLst>
      <p:ext uri="{BB962C8B-B14F-4D97-AF65-F5344CB8AC3E}">
        <p14:creationId xmlns:p14="http://schemas.microsoft.com/office/powerpoint/2010/main" val="302382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Process of option valuation</a:t>
            </a:r>
            <a:endParaRPr lang="en-US" dirty="0">
              <a:solidFill>
                <a:schemeClr val="accent1">
                  <a:lumMod val="75000"/>
                </a:schemeClr>
              </a:solidFill>
            </a:endParaRPr>
          </a:p>
        </p:txBody>
      </p:sp>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a:bodyPr>
          <a:lstStyle/>
          <a:p>
            <a:pPr marL="0" lvl="1" indent="0" algn="just">
              <a:lnSpc>
                <a:spcPct val="150000"/>
              </a:lnSpc>
              <a:buNone/>
            </a:pPr>
            <a:r>
              <a:rPr lang="en-GB" dirty="0"/>
              <a:t>The process of calculating the option value is:</a:t>
            </a:r>
          </a:p>
          <a:p>
            <a:pPr marL="0" lvl="1" indent="0" algn="just">
              <a:lnSpc>
                <a:spcPct val="150000"/>
              </a:lnSpc>
              <a:buNone/>
            </a:pPr>
            <a:r>
              <a:rPr lang="en-GB" sz="2200" b="1" dirty="0"/>
              <a:t>Step 1- Determining locational marginal prices (LMP): </a:t>
            </a:r>
            <a:r>
              <a:rPr lang="en-GB" sz="2200" dirty="0"/>
              <a:t>The first step is determining LMPs separately for each demand of the demand lattice for both case 1 and 2</a:t>
            </a:r>
          </a:p>
          <a:p>
            <a:pPr marL="0" lvl="1" indent="0" algn="just">
              <a:lnSpc>
                <a:spcPct val="150000"/>
              </a:lnSpc>
              <a:buNone/>
            </a:pPr>
            <a:r>
              <a:rPr lang="en-GB" sz="2200" b="1" dirty="0"/>
              <a:t>Step 2- Calculating the cost: </a:t>
            </a:r>
            <a:r>
              <a:rPr lang="en-GB" sz="2200" dirty="0"/>
              <a:t>The next step is to calculate the cost paid by the community to fulfil their electricity demand for both cases using the following formula:</a:t>
            </a:r>
          </a:p>
          <a:p>
            <a:pPr marL="0" lvl="1" indent="0" algn="ctr">
              <a:lnSpc>
                <a:spcPct val="150000"/>
              </a:lnSpc>
              <a:buNone/>
            </a:pPr>
            <a:r>
              <a:rPr lang="en-GB" sz="2000" i="1" dirty="0"/>
              <a:t>Cost paid by the community Yearly = Demand at that time period x LMP to fulfil the demand x 8760</a:t>
            </a:r>
          </a:p>
          <a:p>
            <a:pPr marL="0" lvl="1" indent="0" algn="just">
              <a:lnSpc>
                <a:spcPct val="150000"/>
              </a:lnSpc>
              <a:buNone/>
            </a:pPr>
            <a:r>
              <a:rPr lang="en-GB" sz="2200" dirty="0"/>
              <a:t>Here, 8760 is the number of hours in a year </a:t>
            </a:r>
            <a:endParaRPr lang="en-GB" sz="2200" dirty="0">
              <a:solidFill>
                <a:srgbClr val="FF0000"/>
              </a:solidFill>
            </a:endParaRPr>
          </a:p>
        </p:txBody>
      </p:sp>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5</a:t>
            </a:fld>
            <a:endParaRPr lang="en-US" sz="2000" dirty="0">
              <a:solidFill>
                <a:schemeClr val="tx1"/>
              </a:solidFill>
            </a:endParaRPr>
          </a:p>
        </p:txBody>
      </p:sp>
    </p:spTree>
    <p:extLst>
      <p:ext uri="{BB962C8B-B14F-4D97-AF65-F5344CB8AC3E}">
        <p14:creationId xmlns:p14="http://schemas.microsoft.com/office/powerpoint/2010/main" val="634176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Process of option valuation</a:t>
            </a:r>
            <a:endParaRPr lang="en-U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Autofit/>
              </a:bodyPr>
              <a:lstStyle/>
              <a:p>
                <a:pPr marL="0" indent="0" algn="just">
                  <a:lnSpc>
                    <a:spcPct val="150000"/>
                  </a:lnSpc>
                  <a:buNone/>
                </a:pPr>
                <a:r>
                  <a:rPr lang="en-GB" sz="2200" b="1" dirty="0"/>
                  <a:t>Step 3- Calculating the net benefit: </a:t>
                </a:r>
                <a:r>
                  <a:rPr lang="en-GB" sz="2200" dirty="0"/>
                  <a:t>The net benefit of adding a generator is calculated by subtracting the cost (case 2) from cost (case 1). The LMP values and cost lattices for two cases along with the net benefit lattice are included in the sheet “Intermediate lattices” </a:t>
                </a:r>
              </a:p>
              <a:p>
                <a:pPr marL="0" indent="0" algn="just">
                  <a:lnSpc>
                    <a:spcPct val="150000"/>
                  </a:lnSpc>
                  <a:buNone/>
                </a:pPr>
                <a:r>
                  <a:rPr lang="en-GB" sz="2200" b="1" dirty="0"/>
                  <a:t>Step 4- Subtracting the exercise price/construction cost, K from the end node’s net benefit: </a:t>
                </a:r>
                <a:r>
                  <a:rPr lang="en-GB" sz="2200" dirty="0"/>
                  <a:t>We are assuming if the net benefit is more that the construction cost, only then we are adding the generator. Therefore,</a:t>
                </a:r>
              </a:p>
              <a:p>
                <a:pPr marL="0" indent="0" algn="just">
                  <a:lnSpc>
                    <a:spcPct val="150000"/>
                  </a:lnSpc>
                  <a:buNone/>
                </a:pPr>
                <a:r>
                  <a:rPr lang="en-GB" sz="2000" i="1" dirty="0"/>
                  <a:t>option value at the end node of the tree</a:t>
                </a:r>
                <a14:m>
                  <m:oMath xmlns:m="http://schemas.openxmlformats.org/officeDocument/2006/math">
                    <m:r>
                      <a:rPr lang="en-GB" sz="2000" b="0" i="1" smtClean="0">
                        <a:latin typeface="Cambria Math" panose="02040503050406030204" pitchFamily="18" charset="0"/>
                      </a:rPr>
                      <m:t> </m:t>
                    </m:r>
                    <m:r>
                      <a:rPr lang="en-GB" sz="2000" i="1" smtClean="0">
                        <a:latin typeface="Cambria Math" panose="02040503050406030204" pitchFamily="18" charset="0"/>
                      </a:rPr>
                      <m:t>=</m:t>
                    </m:r>
                    <m:d>
                      <m:dPr>
                        <m:begChr m:val="{"/>
                        <m:endChr m:val=""/>
                        <m:ctrlPr>
                          <a:rPr lang="en-GB" sz="2000" i="1" smtClean="0">
                            <a:latin typeface="Cambria Math" panose="02040503050406030204" pitchFamily="18" charset="0"/>
                          </a:rPr>
                        </m:ctrlPr>
                      </m:dPr>
                      <m:e>
                        <m:eqArr>
                          <m:eqArrPr>
                            <m:ctrlPr>
                              <a:rPr lang="en-GB" sz="2000" i="1" smtClean="0">
                                <a:latin typeface="Cambria Math" panose="02040503050406030204" pitchFamily="18" charset="0"/>
                              </a:rPr>
                            </m:ctrlPr>
                          </m:eqArrPr>
                          <m:e>
                            <m:r>
                              <a:rPr lang="en-GB" sz="2000" b="0" i="1" smtClean="0">
                                <a:latin typeface="Cambria Math" panose="02040503050406030204" pitchFamily="18" charset="0"/>
                              </a:rPr>
                              <m:t>𝑁𝑒𝑡</m:t>
                            </m:r>
                            <m:r>
                              <a:rPr lang="en-GB" sz="2000" b="0" i="1" smtClean="0">
                                <a:latin typeface="Cambria Math" panose="02040503050406030204" pitchFamily="18" charset="0"/>
                              </a:rPr>
                              <m:t> </m:t>
                            </m:r>
                            <m:r>
                              <a:rPr lang="en-GB" sz="2000" b="0" i="1" smtClean="0">
                                <a:latin typeface="Cambria Math" panose="02040503050406030204" pitchFamily="18" charset="0"/>
                              </a:rPr>
                              <m:t>𝑏𝑒𝑛𝑒𝑓𝑖𝑡</m:t>
                            </m:r>
                            <m:r>
                              <a:rPr lang="en-GB" sz="2000" b="0" i="1" smtClean="0">
                                <a:latin typeface="Cambria Math" panose="02040503050406030204" pitchFamily="18" charset="0"/>
                              </a:rPr>
                              <m:t> </m:t>
                            </m:r>
                            <m:r>
                              <a:rPr lang="en-GB" sz="2000" b="0" i="1" smtClean="0">
                                <a:latin typeface="Cambria Math" panose="02040503050406030204" pitchFamily="18" charset="0"/>
                              </a:rPr>
                              <m:t>𝑓𝑜𝑟</m:t>
                            </m:r>
                            <m:r>
                              <a:rPr lang="en-GB" sz="2000" b="0" i="1" smtClean="0">
                                <a:latin typeface="Cambria Math" panose="02040503050406030204" pitchFamily="18" charset="0"/>
                              </a:rPr>
                              <m:t> </m:t>
                            </m:r>
                            <m:r>
                              <a:rPr lang="en-GB" sz="2000" b="0" i="1" smtClean="0">
                                <a:latin typeface="Cambria Math" panose="02040503050406030204" pitchFamily="18" charset="0"/>
                              </a:rPr>
                              <m:t>𝑡h𝑒</m:t>
                            </m:r>
                            <m:r>
                              <a:rPr lang="en-GB" sz="2000" b="0" i="1" smtClean="0">
                                <a:latin typeface="Cambria Math" panose="02040503050406030204" pitchFamily="18" charset="0"/>
                              </a:rPr>
                              <m:t> </m:t>
                            </m:r>
                            <m:r>
                              <a:rPr lang="en-GB" sz="2000" b="0" i="1" smtClean="0">
                                <a:latin typeface="Cambria Math" panose="02040503050406030204" pitchFamily="18" charset="0"/>
                              </a:rPr>
                              <m:t>𝑛𝑜𝑑𝑒</m:t>
                            </m:r>
                            <m:r>
                              <a:rPr lang="en-GB" sz="2000" b="0" i="1" smtClean="0">
                                <a:latin typeface="Cambria Math" panose="02040503050406030204" pitchFamily="18" charset="0"/>
                              </a:rPr>
                              <m:t> −</m:t>
                            </m:r>
                            <m:r>
                              <a:rPr lang="en-GB" sz="2000" b="0" i="1" smtClean="0">
                                <a:latin typeface="Cambria Math" panose="02040503050406030204" pitchFamily="18" charset="0"/>
                              </a:rPr>
                              <m:t>𝐾</m:t>
                            </m:r>
                            <m:r>
                              <a:rPr lang="en-GB" sz="2000" i="1" smtClean="0">
                                <a:latin typeface="Cambria Math" panose="02040503050406030204" pitchFamily="18" charset="0"/>
                              </a:rPr>
                              <m:t>,</m:t>
                            </m:r>
                            <m:r>
                              <a:rPr lang="en-GB" sz="2000" i="1">
                                <a:latin typeface="Cambria Math" panose="02040503050406030204" pitchFamily="18" charset="0"/>
                              </a:rPr>
                              <m:t>𝑛𝑒𝑡</m:t>
                            </m:r>
                            <m:r>
                              <a:rPr lang="en-GB" sz="2000" i="1">
                                <a:latin typeface="Cambria Math" panose="02040503050406030204" pitchFamily="18" charset="0"/>
                              </a:rPr>
                              <m:t> </m:t>
                            </m:r>
                            <m:r>
                              <a:rPr lang="en-GB" sz="2000" i="1">
                                <a:latin typeface="Cambria Math" panose="02040503050406030204" pitchFamily="18" charset="0"/>
                              </a:rPr>
                              <m:t>𝑏𝑒𝑛𝑒𝑓𝑖𝑡</m:t>
                            </m:r>
                            <m:r>
                              <a:rPr lang="en-GB" sz="2000" i="1" smtClean="0">
                                <a:latin typeface="Cambria Math" panose="02040503050406030204" pitchFamily="18" charset="0"/>
                              </a:rPr>
                              <m:t>&gt;</m:t>
                            </m:r>
                            <m:r>
                              <a:rPr lang="en-GB" sz="2000" b="0" i="1" smtClean="0">
                                <a:latin typeface="Cambria Math" panose="02040503050406030204" pitchFamily="18" charset="0"/>
                              </a:rPr>
                              <m:t>𝐾</m:t>
                            </m:r>
                          </m:e>
                          <m:e>
                            <m:r>
                              <a:rPr lang="en-GB" sz="2000" i="1" smtClean="0">
                                <a:latin typeface="Cambria Math" panose="02040503050406030204" pitchFamily="18" charset="0"/>
                              </a:rPr>
                              <m:t>&amp;</m:t>
                            </m:r>
                            <m:r>
                              <a:rPr lang="en-GB" sz="2000" b="0" i="1" smtClean="0">
                                <a:latin typeface="Cambria Math" panose="02040503050406030204" pitchFamily="18" charset="0"/>
                              </a:rPr>
                              <m:t>0</m:t>
                            </m:r>
                            <m:r>
                              <a:rPr lang="en-GB" sz="2000" i="1" smtClean="0">
                                <a:latin typeface="Cambria Math" panose="02040503050406030204" pitchFamily="18" charset="0"/>
                              </a:rPr>
                              <m:t>,  </m:t>
                            </m:r>
                            <m:r>
                              <a:rPr lang="en-GB" sz="2000" b="0" i="1" smtClean="0">
                                <a:latin typeface="Cambria Math" panose="02040503050406030204" pitchFamily="18" charset="0"/>
                              </a:rPr>
                              <m:t>𝑛𝑒𝑡</m:t>
                            </m:r>
                            <m:r>
                              <a:rPr lang="en-GB" sz="2000" b="0" i="1" smtClean="0">
                                <a:latin typeface="Cambria Math" panose="02040503050406030204" pitchFamily="18" charset="0"/>
                              </a:rPr>
                              <m:t> </m:t>
                            </m:r>
                            <m:r>
                              <a:rPr lang="en-GB" sz="2000" b="0" i="1" smtClean="0">
                                <a:latin typeface="Cambria Math" panose="02040503050406030204" pitchFamily="18" charset="0"/>
                              </a:rPr>
                              <m:t>𝑏𝑒𝑛𝑒𝑓𝑖𝑡</m:t>
                            </m:r>
                            <m:r>
                              <a:rPr lang="en-GB" sz="2000" i="1">
                                <a:latin typeface="Cambria Math" panose="02040503050406030204" pitchFamily="18" charset="0"/>
                              </a:rPr>
                              <m:t>≤</m:t>
                            </m:r>
                            <m:r>
                              <a:rPr lang="en-GB" sz="2000" b="0" i="1" smtClean="0">
                                <a:latin typeface="Cambria Math" panose="02040503050406030204" pitchFamily="18" charset="0"/>
                              </a:rPr>
                              <m:t>𝐾</m:t>
                            </m:r>
                          </m:e>
                        </m:eqArr>
                      </m:e>
                    </m:d>
                  </m:oMath>
                </a14:m>
                <a:endParaRPr lang="en-GB" sz="1600" dirty="0">
                  <a:solidFill>
                    <a:srgbClr val="FF0000"/>
                  </a:solidFill>
                </a:endParaRPr>
              </a:p>
            </p:txBody>
          </p:sp>
        </mc:Choice>
        <mc:Fallback xmlns="">
          <p:sp>
            <p:nvSpPr>
              <p:cNvPr id="3" name="Content Placeholder 2">
                <a:extLst>
                  <a:ext uri="{FF2B5EF4-FFF2-40B4-BE49-F238E27FC236}">
                    <a16:creationId xmlns:a16="http://schemas.microsoft.com/office/drawing/2014/main" id="{EA276534-57DD-4330-8B0B-98AE66F7480D}"/>
                  </a:ext>
                </a:extLst>
              </p:cNvPr>
              <p:cNvSpPr>
                <a:spLocks noGrp="1" noRot="1" noChangeAspect="1" noMove="1" noResize="1" noEditPoints="1" noAdjustHandles="1" noChangeArrowheads="1" noChangeShapeType="1" noTextEdit="1"/>
              </p:cNvSpPr>
              <p:nvPr>
                <p:ph idx="1"/>
              </p:nvPr>
            </p:nvSpPr>
            <p:spPr>
              <a:blipFill>
                <a:blip r:embed="rId2"/>
                <a:stretch>
                  <a:fillRect l="-754" r="-696"/>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6</a:t>
            </a:fld>
            <a:endParaRPr lang="en-US" sz="2000" dirty="0">
              <a:solidFill>
                <a:schemeClr val="tx1"/>
              </a:solidFill>
            </a:endParaRPr>
          </a:p>
        </p:txBody>
      </p:sp>
    </p:spTree>
    <p:extLst>
      <p:ext uri="{BB962C8B-B14F-4D97-AF65-F5344CB8AC3E}">
        <p14:creationId xmlns:p14="http://schemas.microsoft.com/office/powerpoint/2010/main" val="2421782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Process of option valuation</a:t>
            </a:r>
            <a:endParaRPr lang="en-U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fontScale="92500" lnSpcReduction="10000"/>
              </a:bodyPr>
              <a:lstStyle/>
              <a:p>
                <a:pPr marL="0" indent="0" algn="just">
                  <a:lnSpc>
                    <a:spcPct val="150000"/>
                  </a:lnSpc>
                  <a:buNone/>
                </a:pPr>
                <a:r>
                  <a:rPr lang="en-GB" sz="2400" b="1" dirty="0"/>
                  <a:t>Step 5- Calculating the option value of adding a generator by working backward: </a:t>
                </a:r>
                <a:r>
                  <a:rPr lang="en-GB" sz="2400" dirty="0"/>
                  <a:t>As we already know the option value at time 3, we can calculate the expected option values and discount it. </a:t>
                </a:r>
              </a:p>
              <a:p>
                <a:pPr marL="0" indent="0" algn="just">
                  <a:lnSpc>
                    <a:spcPct val="150000"/>
                  </a:lnSpc>
                  <a:buNone/>
                </a:pPr>
                <a:r>
                  <a:rPr lang="en-GB" sz="2400" dirty="0"/>
                  <a:t>For example: The first value in the option value tree at time 2 (0.3038) is calculated from 0.4387 and 0.1956 as:</a:t>
                </a:r>
              </a:p>
              <a:p>
                <a:pPr marL="0" indent="0" algn="just">
                  <a:lnSpc>
                    <a:spcPct val="150000"/>
                  </a:lnSpc>
                  <a:buNone/>
                </a:pPr>
                <a14:m>
                  <m:oMathPara xmlns:m="http://schemas.openxmlformats.org/officeDocument/2006/math">
                    <m:oMathParaPr>
                      <m:jc m:val="centerGroup"/>
                    </m:oMathParaPr>
                    <m:oMath xmlns:m="http://schemas.openxmlformats.org/officeDocument/2006/math">
                      <m:d>
                        <m:dPr>
                          <m:ctrlPr>
                            <a:rPr lang="en-GB" sz="2400" i="1">
                              <a:latin typeface="Cambria Math" panose="02040503050406030204" pitchFamily="18" charset="0"/>
                            </a:rPr>
                          </m:ctrlPr>
                        </m:dPr>
                        <m:e>
                          <m:r>
                            <a:rPr lang="en-GB" sz="2400" i="1">
                              <a:latin typeface="Cambria Math" panose="02040503050406030204" pitchFamily="18" charset="0"/>
                            </a:rPr>
                            <m:t>0.4387 </m:t>
                          </m:r>
                          <m:r>
                            <a:rPr lang="en-GB" sz="2400" i="1" smtClean="0">
                              <a:latin typeface="Cambria Math" panose="02040503050406030204" pitchFamily="18" charset="0"/>
                            </a:rPr>
                            <m:t>×</m:t>
                          </m:r>
                          <m:r>
                            <a:rPr lang="en-GB" sz="2400" i="1">
                              <a:latin typeface="Cambria Math" panose="02040503050406030204" pitchFamily="18" charset="0"/>
                            </a:rPr>
                            <m:t> </m:t>
                          </m:r>
                          <m:r>
                            <a:rPr lang="en-GB" sz="2400" i="1">
                              <a:latin typeface="Cambria Math" panose="02040503050406030204" pitchFamily="18" charset="0"/>
                            </a:rPr>
                            <m:t>𝑞</m:t>
                          </m:r>
                          <m:r>
                            <a:rPr lang="en-GB" sz="2400" i="1">
                              <a:latin typeface="Cambria Math" panose="02040503050406030204" pitchFamily="18" charset="0"/>
                            </a:rPr>
                            <m:t> + 0.1956×</m:t>
                          </m:r>
                          <m:d>
                            <m:dPr>
                              <m:ctrlPr>
                                <a:rPr lang="en-GB" sz="2400" i="1">
                                  <a:latin typeface="Cambria Math" panose="02040503050406030204" pitchFamily="18" charset="0"/>
                                </a:rPr>
                              </m:ctrlPr>
                            </m:dPr>
                            <m:e>
                              <m:r>
                                <a:rPr lang="en-GB" sz="2400" i="1">
                                  <a:latin typeface="Cambria Math" panose="02040503050406030204" pitchFamily="18" charset="0"/>
                                </a:rPr>
                                <m:t>1−</m:t>
                              </m:r>
                              <m:r>
                                <a:rPr lang="en-GB" sz="2400" i="1">
                                  <a:latin typeface="Cambria Math" panose="02040503050406030204" pitchFamily="18" charset="0"/>
                                </a:rPr>
                                <m:t>𝑞</m:t>
                              </m:r>
                            </m:e>
                          </m:d>
                        </m:e>
                      </m:d>
                      <m:r>
                        <a:rPr lang="en-GB" sz="2400" i="1">
                          <a:latin typeface="Cambria Math" panose="02040503050406030204" pitchFamily="18" charset="0"/>
                        </a:rPr>
                        <m:t>×</m:t>
                      </m:r>
                      <m:sSup>
                        <m:sSupPr>
                          <m:ctrlPr>
                            <a:rPr lang="en-GB" sz="2400" i="1">
                              <a:latin typeface="Cambria Math" panose="02040503050406030204" pitchFamily="18" charset="0"/>
                            </a:rPr>
                          </m:ctrlPr>
                        </m:sSupPr>
                        <m:e>
                          <m:r>
                            <a:rPr lang="en-GB" sz="2400" i="1">
                              <a:latin typeface="Cambria Math" panose="02040503050406030204" pitchFamily="18" charset="0"/>
                            </a:rPr>
                            <m:t>𝑒</m:t>
                          </m:r>
                        </m:e>
                        <m:sup>
                          <m:r>
                            <a:rPr lang="en-GB" sz="2400" i="1">
                              <a:latin typeface="Cambria Math" panose="02040503050406030204" pitchFamily="18" charset="0"/>
                            </a:rPr>
                            <m:t>−</m:t>
                          </m:r>
                          <m:sSub>
                            <m:sSubPr>
                              <m:ctrlPr>
                                <a:rPr lang="en-GB" sz="2400" i="1">
                                  <a:latin typeface="Cambria Math" panose="02040503050406030204" pitchFamily="18" charset="0"/>
                                </a:rPr>
                              </m:ctrlPr>
                            </m:sSubPr>
                            <m:e>
                              <m:r>
                                <a:rPr lang="en-GB" sz="2400" i="1">
                                  <a:latin typeface="Cambria Math" panose="02040503050406030204" pitchFamily="18" charset="0"/>
                                </a:rPr>
                                <m:t>𝑟</m:t>
                              </m:r>
                            </m:e>
                            <m:sub>
                              <m:r>
                                <a:rPr lang="en-GB" sz="2400" i="1">
                                  <a:latin typeface="Cambria Math" panose="02040503050406030204" pitchFamily="18" charset="0"/>
                                </a:rPr>
                                <m:t>𝑓</m:t>
                              </m:r>
                            </m:sub>
                          </m:sSub>
                        </m:sup>
                      </m:sSup>
                    </m:oMath>
                  </m:oMathPara>
                </a14:m>
                <a:endParaRPr lang="en-GB" sz="2400" dirty="0"/>
              </a:p>
              <a:p>
                <a:pPr marL="0" indent="0" algn="just">
                  <a:lnSpc>
                    <a:spcPct val="150000"/>
                  </a:lnSpc>
                  <a:buNone/>
                </a:pPr>
                <a:r>
                  <a:rPr lang="en-GB" sz="2400" dirty="0"/>
                  <a:t>By repeating it till reaching time 0, we will get the option value of adding the generator, which is $0.1139 million for our example</a:t>
                </a:r>
              </a:p>
              <a:p>
                <a:pPr marL="457200" lvl="1" indent="0">
                  <a:lnSpc>
                    <a:spcPct val="150000"/>
                  </a:lnSpc>
                  <a:buNone/>
                </a:pPr>
                <a:endParaRPr lang="en-GB" dirty="0"/>
              </a:p>
              <a:p>
                <a:pPr marL="457200" lvl="1" indent="0">
                  <a:lnSpc>
                    <a:spcPct val="150000"/>
                  </a:lnSpc>
                  <a:buNone/>
                </a:pPr>
                <a:endParaRPr lang="en-GB" dirty="0">
                  <a:solidFill>
                    <a:srgbClr val="FF0000"/>
                  </a:solidFill>
                </a:endParaRPr>
              </a:p>
              <a:p>
                <a:pPr algn="just">
                  <a:lnSpc>
                    <a:spcPct val="150000"/>
                  </a:lnSpc>
                </a:pPr>
                <a:endParaRPr lang="en-GB" dirty="0">
                  <a:solidFill>
                    <a:srgbClr val="FF0000"/>
                  </a:solidFill>
                </a:endParaRPr>
              </a:p>
            </p:txBody>
          </p:sp>
        </mc:Choice>
        <mc:Fallback xmlns="">
          <p:sp>
            <p:nvSpPr>
              <p:cNvPr id="3" name="Content Placeholder 2">
                <a:extLst>
                  <a:ext uri="{FF2B5EF4-FFF2-40B4-BE49-F238E27FC236}">
                    <a16:creationId xmlns:a16="http://schemas.microsoft.com/office/drawing/2014/main" id="{EA276534-57DD-4330-8B0B-98AE66F7480D}"/>
                  </a:ext>
                </a:extLst>
              </p:cNvPr>
              <p:cNvSpPr>
                <a:spLocks noGrp="1" noRot="1" noChangeAspect="1" noMove="1" noResize="1" noEditPoints="1" noAdjustHandles="1" noChangeArrowheads="1" noChangeShapeType="1" noTextEdit="1"/>
              </p:cNvSpPr>
              <p:nvPr>
                <p:ph idx="1"/>
              </p:nvPr>
            </p:nvSpPr>
            <p:spPr>
              <a:blipFill>
                <a:blip r:embed="rId2"/>
                <a:stretch>
                  <a:fillRect l="-754" r="-696"/>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7</a:t>
            </a:fld>
            <a:endParaRPr lang="en-US" sz="2000" dirty="0">
              <a:solidFill>
                <a:schemeClr val="tx1"/>
              </a:solidFill>
            </a:endParaRPr>
          </a:p>
        </p:txBody>
      </p:sp>
    </p:spTree>
    <p:extLst>
      <p:ext uri="{BB962C8B-B14F-4D97-AF65-F5344CB8AC3E}">
        <p14:creationId xmlns:p14="http://schemas.microsoft.com/office/powerpoint/2010/main" val="3825600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Output of option valuation</a:t>
            </a:r>
            <a:endParaRPr lang="en-US" dirty="0">
              <a:solidFill>
                <a:schemeClr val="accent1">
                  <a:lumMod val="75000"/>
                </a:schemeClr>
              </a:solidFill>
            </a:endParaRPr>
          </a:p>
        </p:txBody>
      </p:sp>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a:bodyPr>
          <a:lstStyle/>
          <a:p>
            <a:pPr algn="just">
              <a:lnSpc>
                <a:spcPct val="150000"/>
              </a:lnSpc>
            </a:pPr>
            <a:r>
              <a:rPr lang="en-GB" sz="2400" dirty="0"/>
              <a:t>On the right side of the excel sheet “Option valuation”, a option value tree for three time period is constructed and the option value is calculated</a:t>
            </a:r>
          </a:p>
          <a:p>
            <a:pPr algn="just">
              <a:lnSpc>
                <a:spcPct val="150000"/>
              </a:lnSpc>
            </a:pPr>
            <a:r>
              <a:rPr lang="en-GB" sz="2400" dirty="0"/>
              <a:t>The value in the shaded box is the option value of adding a generator at time 3</a:t>
            </a:r>
          </a:p>
          <a:p>
            <a:pPr algn="just">
              <a:lnSpc>
                <a:spcPct val="150000"/>
              </a:lnSpc>
            </a:pPr>
            <a:r>
              <a:rPr lang="en-GB" sz="2400" dirty="0"/>
              <a:t>It can be also be called the license value of the generator</a:t>
            </a:r>
          </a:p>
        </p:txBody>
      </p:sp>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8</a:t>
            </a:fld>
            <a:endParaRPr lang="en-US" sz="2000" dirty="0">
              <a:solidFill>
                <a:schemeClr val="tx1"/>
              </a:solidFill>
            </a:endParaRPr>
          </a:p>
        </p:txBody>
      </p:sp>
    </p:spTree>
    <p:extLst>
      <p:ext uri="{BB962C8B-B14F-4D97-AF65-F5344CB8AC3E}">
        <p14:creationId xmlns:p14="http://schemas.microsoft.com/office/powerpoint/2010/main" val="2534129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B1C4-3D1E-4BE3-A634-9134C708D0BF}"/>
              </a:ext>
            </a:extLst>
          </p:cNvPr>
          <p:cNvSpPr>
            <a:spLocks noGrp="1"/>
          </p:cNvSpPr>
          <p:nvPr>
            <p:ph type="title"/>
          </p:nvPr>
        </p:nvSpPr>
        <p:spPr/>
        <p:txBody>
          <a:bodyPr/>
          <a:lstStyle/>
          <a:p>
            <a:r>
              <a:rPr lang="en-GB" dirty="0">
                <a:solidFill>
                  <a:schemeClr val="accent1">
                    <a:lumMod val="75000"/>
                  </a:schemeClr>
                </a:solidFill>
              </a:rPr>
              <a:t>Conclusion</a:t>
            </a:r>
            <a:endParaRPr lang="en-U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76534-57DD-4330-8B0B-98AE66F7480D}"/>
                  </a:ext>
                </a:extLst>
              </p:cNvPr>
              <p:cNvSpPr>
                <a:spLocks noGrp="1"/>
              </p:cNvSpPr>
              <p:nvPr>
                <p:ph idx="1"/>
              </p:nvPr>
            </p:nvSpPr>
            <p:spPr/>
            <p:txBody>
              <a:bodyPr>
                <a:normAutofit/>
              </a:bodyPr>
              <a:lstStyle/>
              <a:p>
                <a:pPr algn="just">
                  <a:lnSpc>
                    <a:spcPct val="150000"/>
                  </a:lnSpc>
                </a:pPr>
                <a:r>
                  <a:rPr lang="en-GB" sz="2400" dirty="0"/>
                  <a:t>A user can change the values of initial demand at time 0, volatility, time period span, risk-free discount rate, </a:t>
                </a:r>
                <a14:m>
                  <m:oMath xmlns:m="http://schemas.openxmlformats.org/officeDocument/2006/math">
                    <m:sSub>
                      <m:sSubPr>
                        <m:ctrlPr>
                          <a:rPr lang="en-GB" sz="2400" i="1" smtClean="0">
                            <a:solidFill>
                              <a:schemeClr val="tx1"/>
                            </a:solidFill>
                            <a:latin typeface="Cambria Math" panose="02040503050406030204" pitchFamily="18" charset="0"/>
                          </a:rPr>
                        </m:ctrlPr>
                      </m:sSubPr>
                      <m:e>
                        <m:r>
                          <a:rPr lang="en-GB" sz="2400" b="0" i="1" smtClean="0">
                            <a:solidFill>
                              <a:schemeClr val="tx1"/>
                            </a:solidFill>
                            <a:latin typeface="Cambria Math" panose="02040503050406030204" pitchFamily="18" charset="0"/>
                          </a:rPr>
                          <m:t>𝑟</m:t>
                        </m:r>
                      </m:e>
                      <m:sub>
                        <m:r>
                          <a:rPr lang="en-GB" sz="2400" b="0" i="1" smtClean="0">
                            <a:solidFill>
                              <a:schemeClr val="tx1"/>
                            </a:solidFill>
                            <a:latin typeface="Cambria Math" panose="02040503050406030204" pitchFamily="18" charset="0"/>
                          </a:rPr>
                          <m:t>𝑓</m:t>
                        </m:r>
                      </m:sub>
                    </m:sSub>
                  </m:oMath>
                </a14:m>
                <a:r>
                  <a:rPr lang="en-GB" sz="2400" dirty="0"/>
                  <a:t> and construction cost to check the change in option value</a:t>
                </a:r>
              </a:p>
              <a:p>
                <a:pPr algn="just">
                  <a:lnSpc>
                    <a:spcPct val="150000"/>
                  </a:lnSpc>
                </a:pPr>
                <a:r>
                  <a:rPr lang="en-GB" sz="2400" dirty="0"/>
                  <a:t>An excel file “Option valuation – try yourself” is added as section 3 of module 4 to motivate users to try different values of the input parameters according to their need</a:t>
                </a:r>
              </a:p>
              <a:p>
                <a:pPr marL="0" indent="0" algn="just">
                  <a:lnSpc>
                    <a:spcPct val="150000"/>
                  </a:lnSpc>
                  <a:buNone/>
                </a:pPr>
                <a:endParaRPr lang="en-GB" dirty="0"/>
              </a:p>
            </p:txBody>
          </p:sp>
        </mc:Choice>
        <mc:Fallback xmlns="">
          <p:sp>
            <p:nvSpPr>
              <p:cNvPr id="3" name="Content Placeholder 2">
                <a:extLst>
                  <a:ext uri="{FF2B5EF4-FFF2-40B4-BE49-F238E27FC236}">
                    <a16:creationId xmlns:a16="http://schemas.microsoft.com/office/drawing/2014/main" id="{EA276534-57DD-4330-8B0B-98AE66F7480D}"/>
                  </a:ext>
                </a:extLst>
              </p:cNvPr>
              <p:cNvSpPr>
                <a:spLocks noGrp="1" noRot="1" noChangeAspect="1" noMove="1" noResize="1" noEditPoints="1" noAdjustHandles="1" noChangeArrowheads="1" noChangeShapeType="1" noTextEdit="1"/>
              </p:cNvSpPr>
              <p:nvPr>
                <p:ph idx="1"/>
              </p:nvPr>
            </p:nvSpPr>
            <p:spPr>
              <a:blipFill>
                <a:blip r:embed="rId2"/>
                <a:stretch>
                  <a:fillRect l="-812" r="-87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555B75E-1509-42DC-9B84-B76A5670CE02}"/>
              </a:ext>
            </a:extLst>
          </p:cNvPr>
          <p:cNvSpPr>
            <a:spLocks noGrp="1"/>
          </p:cNvSpPr>
          <p:nvPr>
            <p:ph type="sldNum" sz="quarter" idx="12"/>
          </p:nvPr>
        </p:nvSpPr>
        <p:spPr/>
        <p:txBody>
          <a:bodyPr/>
          <a:lstStyle/>
          <a:p>
            <a:fld id="{17CB1FCA-BC28-482B-AD3C-90B032F589EE}" type="slidenum">
              <a:rPr lang="en-US" sz="2000" smtClean="0">
                <a:solidFill>
                  <a:schemeClr val="tx1"/>
                </a:solidFill>
              </a:rPr>
              <a:t>9</a:t>
            </a:fld>
            <a:endParaRPr lang="en-US" sz="2000" dirty="0">
              <a:solidFill>
                <a:schemeClr val="tx1"/>
              </a:solidFill>
            </a:endParaRPr>
          </a:p>
        </p:txBody>
      </p:sp>
    </p:spTree>
    <p:extLst>
      <p:ext uri="{BB962C8B-B14F-4D97-AF65-F5344CB8AC3E}">
        <p14:creationId xmlns:p14="http://schemas.microsoft.com/office/powerpoint/2010/main" val="16749384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751</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 Math</vt:lpstr>
      <vt:lpstr>Office Theme</vt:lpstr>
      <vt:lpstr>Module 4: Section 2: A guide on option valuation</vt:lpstr>
      <vt:lpstr>Introduction</vt:lpstr>
      <vt:lpstr>Introduction</vt:lpstr>
      <vt:lpstr>Input of option valuation</vt:lpstr>
      <vt:lpstr>Process of option valuation</vt:lpstr>
      <vt:lpstr>Process of option valuation</vt:lpstr>
      <vt:lpstr>Process of option valuation</vt:lpstr>
      <vt:lpstr>Output of option valuation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leaflet on demand lattice</dc:title>
  <dc:creator>Nur, Gazi Nazia [IMSE]</dc:creator>
  <cp:lastModifiedBy>Nur, Gazi Nazia [IMSE]</cp:lastModifiedBy>
  <cp:revision>57</cp:revision>
  <dcterms:created xsi:type="dcterms:W3CDTF">2021-06-20T23:12:54Z</dcterms:created>
  <dcterms:modified xsi:type="dcterms:W3CDTF">2021-06-22T22:22:19Z</dcterms:modified>
</cp:coreProperties>
</file>