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1" r:id="rId4"/>
    <p:sldId id="262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F64D5-E589-4531-A0EF-477445AC15B0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65392-AFAF-4445-8859-7D1647603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8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F92F-31E5-4925-83A0-4595C31FE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C871A-4920-42E5-9677-C2328672D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22E75-57F9-494E-A66C-703FCDD0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FA0B5-51A5-4AE8-B898-C05C8FC7FF82}" type="datetime1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5F9CC-0C54-4D6F-A09E-9F783213D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CFB2E-0DBD-474C-A6AE-7AEBB8A1F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0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D899F-99AE-4D52-AF12-51D0A6C2D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692CB-812F-453C-89FE-03297113C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EE9ED-7100-4ABB-9E11-5F0DAD368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4733A-B712-477E-B123-02318DC7B77B}" type="datetime1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BD41A-128E-49A4-90DC-C54BADA3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1BA2B-D26C-449A-A08C-65296826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5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EA5294-0CFF-44ED-91ED-ECF27DA0C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7C87A-3D56-4E50-B865-58EFDBA2C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BE8D5-6D5F-487F-9005-AE3853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8219-7F4E-41F7-B5F0-37369E5060C4}" type="datetime1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0715C-2761-4073-87F9-715B594B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6E4A4-C437-42C1-939E-90B50C11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4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0405B-10BD-40AF-9A57-3602EE856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7C9FB-1385-4A57-A4DF-2563F4C29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370E2-644E-4E74-930F-3CC264A86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D261C-B2F6-4D28-AB49-6D8D87679C6D}" type="datetime1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FCB40-09B2-459E-8832-C86BC3BE0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94524-A649-48AC-B5D6-5B159C9F1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5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B9FDA-CF61-4FBC-AC5D-8250315A1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024C4-6AD1-43C5-B978-3668C13D3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8479B-17AB-49BB-9CC4-C3BAD2A5D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A0796-3C69-4609-ADBC-5B7C26C01C8D}" type="datetime1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78EF55-7B6D-4EDE-9605-BE7454049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5AFB3-310C-412E-9795-86C35ADA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66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019C-F373-494C-8A12-DE7639F9D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48979-6953-4DD5-857E-87CCA4A2D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808856-B30C-4C34-A70D-102F240DC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C420B-6DE8-41F4-825D-AA7CC7FE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040B-7B19-437C-A9DF-DC13FAFA43A9}" type="datetime1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7C50C-B2DB-4DB1-9DC5-307455C4E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08D64-D6B6-42E1-869C-4BCA3522F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CFCA-9E3A-40A6-A3DF-AE717746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51705-8578-41F6-B59C-6FD658FFB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118A4-F2B5-488B-9A0D-A50412E18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C8E8C0-69A3-48A8-8AFF-D82B5EDA8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B9825-D2F2-4A1B-8129-FCAFDE75C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979DCC-4C16-4B7A-904D-69D313A2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4FBC-961F-4CB6-BD2F-859CC1692CAA}" type="datetime1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EEFAA-168E-4232-87FC-0647820F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44318C-B6C3-451F-81BE-C94079A56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3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39B4-E58C-40A4-BEF7-6CD81664B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EFD0C8-A295-47A6-BFE9-8951FA29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BAF32-AE48-452C-8FB5-4247B742D48A}" type="datetime1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037E31-0E33-4E1C-99B6-F7C891BC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7174D3-D8F2-49E8-A343-7D452559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51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B1194-AAD9-4CD0-86C1-3073EE445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DE35C-B214-4EBF-9B42-F14D61ACD09C}" type="datetime1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79FED-30E0-4E35-872F-BA6766944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2833B-3C79-4D16-9F22-07768F37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CB650-A324-417C-8D82-6AEE6522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FBC1-43B9-4F15-B7B6-A4743253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97B218-C871-4661-B59B-606E43790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68C78-915A-42FC-9097-C7ED6F30A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7609-D421-482E-BD77-8E2396CAD2BA}" type="datetime1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4F918-3196-489F-8300-B7838910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65583-D2C4-42D4-9485-46B70302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6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19AE-4707-403F-A2F3-4DEFE8A8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CACFFF-4B7E-4EA6-958B-DB8BA8FFD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41864-C380-4322-BF9E-8C038186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50C97-D8C2-43D6-A371-86FB355B6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3047D-99C6-4841-92D1-B2AB741F5695}" type="datetime1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79312-892A-44C4-B55B-6474FB59B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CDCBF-8EA1-49B6-B996-969911DB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FAABBC-8C58-4CA5-ADC8-3F1C494C3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5009D-97D4-402F-B557-A3FA25561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1FE60-AF80-4CD7-A448-1B6BD8ACA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CDE20-C983-4541-9CBD-F33B143FC353}" type="datetime1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44E2-5A56-4DC8-BB1D-D3E6DAE86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AF4D2-55C3-41B3-A2F4-84711E808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B1FCA-BC28-482B-AD3C-90B032F58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FDE08-D482-441A-9A80-4E21E64CA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>
                <a:solidFill>
                  <a:schemeClr val="accent1">
                    <a:lumMod val="50000"/>
                  </a:schemeClr>
                </a:solidFill>
              </a:rPr>
              <a:t>Module 3: Section 2:</a:t>
            </a:r>
            <a:br>
              <a:rPr lang="en-GB" sz="4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 guide on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43037-1789-44DA-B115-EEBEBA257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7656"/>
            <a:ext cx="9144000" cy="1655762"/>
          </a:xfrm>
        </p:spPr>
        <p:txBody>
          <a:bodyPr/>
          <a:lstStyle/>
          <a:p>
            <a:r>
              <a:rPr lang="en-GB" dirty="0"/>
              <a:t>Gazi Nazia Nur</a:t>
            </a:r>
          </a:p>
          <a:p>
            <a:r>
              <a:rPr lang="en-GB" dirty="0"/>
              <a:t>IMSE, ISU</a:t>
            </a:r>
          </a:p>
          <a:p>
            <a:r>
              <a:rPr lang="en-GB" dirty="0"/>
              <a:t>email: nazianur@iastate.edu</a:t>
            </a:r>
          </a:p>
        </p:txBody>
      </p:sp>
    </p:spTree>
    <p:extLst>
      <p:ext uri="{BB962C8B-B14F-4D97-AF65-F5344CB8AC3E}">
        <p14:creationId xmlns:p14="http://schemas.microsoft.com/office/powerpoint/2010/main" val="66129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Introduction to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800" dirty="0"/>
              <a:t>This is a guide to assist users to understand the contents of the excel file “Demand lattice” which is present as section 1 of module 3</a:t>
            </a:r>
          </a:p>
          <a:p>
            <a:pPr>
              <a:lnSpc>
                <a:spcPct val="150000"/>
              </a:lnSpc>
            </a:pPr>
            <a:r>
              <a:rPr lang="en-GB" dirty="0"/>
              <a:t>Lattice is used to map the evolution of a random variable with time</a:t>
            </a:r>
          </a:p>
          <a:p>
            <a:pPr>
              <a:lnSpc>
                <a:spcPct val="150000"/>
              </a:lnSpc>
            </a:pPr>
            <a:r>
              <a:rPr lang="en-US" dirty="0"/>
              <a:t>In our example, we are constructing a binomial demand lattice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For three time periods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Assuming the demand follows geometric Brownian motion (</a:t>
            </a:r>
            <a:r>
              <a:rPr lang="en-US" dirty="0" err="1"/>
              <a:t>gBm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2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83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dirty="0"/>
                  <a:t>Primary inputs of the demand lattice are: 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Initial demand at time 0, S; which is the demand at the beginning of modelling horizon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Volatility, </a:t>
                </a:r>
                <a:r>
                  <a:rPr lang="en-US" dirty="0"/>
                  <a:t>σ; which represents dispersion of returns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Time period span,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; which is the span of a single time period</a:t>
                </a:r>
              </a:p>
              <a:p>
                <a:pPr lvl="1" algn="just">
                  <a:lnSpc>
                    <a:spcPct val="150000"/>
                  </a:lnSpc>
                </a:pPr>
                <a:r>
                  <a:rPr lang="en-GB" dirty="0"/>
                  <a:t>Number of time periods, T; which is the total number of periods in the modelling horizon</a:t>
                </a:r>
              </a:p>
              <a:p>
                <a:pPr>
                  <a:lnSpc>
                    <a:spcPct val="150000"/>
                  </a:lnSpc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870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3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97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Input of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dirty="0"/>
                  <a:t>From Initial demand at time 0, S, volatility, </a:t>
                </a:r>
                <a:r>
                  <a:rPr lang="en-US" sz="2800" dirty="0"/>
                  <a:t>σ, and time </a:t>
                </a:r>
                <a:r>
                  <a:rPr lang="en-GB" dirty="0"/>
                  <a:t>period span,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b="0" i="1" dirty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dirty="0"/>
                  <a:t>, the values of U and D are calculated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Up value, U is the multiplier when demand goes up and down value, D is the multiplier when demand goes down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dirty="0"/>
                  <a:t>U and D can be calculated using following formulae: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2800" dirty="0"/>
                  <a:t>   </a:t>
                </a:r>
                <a14:m>
                  <m:oMath xmlns:m="http://schemas.openxmlformats.org/officeDocument/2006/math"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GB" sz="26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GB" sz="2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nor/>
                          </m:rPr>
                          <a:rPr lang="en-US" sz="2600" dirty="0"/>
                          <m:t>σ</m:t>
                        </m:r>
                        <m:r>
                          <a:rPr lang="en-GB" sz="2600" b="0" i="1" dirty="0" smtClean="0">
                            <a:latin typeface="Cambria Math" panose="02040503050406030204" pitchFamily="18" charset="0"/>
                          </a:rPr>
                          <m:t> × </m:t>
                        </m:r>
                        <m:rad>
                          <m:radPr>
                            <m:degHide m:val="on"/>
                            <m:ctrlPr>
                              <a:rPr lang="en-GB" sz="2600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l-GR" sz="2600" b="0" i="1" dirty="0" smtClean="0">
                                <a:latin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GB" sz="2600" b="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  <m:r>
                          <a:rPr lang="en-GB" sz="26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</m:oMath>
                </a14:m>
                <a:endParaRPr lang="en-GB" sz="2600" dirty="0"/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GB" sz="2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6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4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1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Output of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GB" dirty="0"/>
                  <a:t>On the right side of the excel file “Demand lattice”, a binomial demand lattice for three time period is constructed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/>
                  <a:t>If the initial demand at time 0 is S, then after one time period, the demand can be increased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GB" dirty="0"/>
                  <a:t> or decreased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A276534-57DD-4330-8B0B-98AE66F748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5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29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Output of demand lattice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/>
              <a:t>Demand will continue to evolve following the same formula for future time periods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For three time periods, the demand lattice will be following: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6</a:t>
            </a:fld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D7F31-133E-4141-95EA-A82227595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662" y="4154227"/>
            <a:ext cx="3810621" cy="233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96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B1C4-3D1E-4BE3-A634-9134C708D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76534-57DD-4330-8B0B-98AE66F74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en-GB" sz="2800" dirty="0"/>
              <a:t>A user can change the values of initial demand at time 0, volatility and time period span to check how it affects the values of U and D, and how the output (demand lattice) changes </a:t>
            </a:r>
          </a:p>
          <a:p>
            <a:pPr lvl="1" algn="just">
              <a:lnSpc>
                <a:spcPct val="150000"/>
              </a:lnSpc>
            </a:pPr>
            <a:r>
              <a:rPr lang="en-GB" sz="2800" dirty="0"/>
              <a:t>An excel file “Demand lattice – try yourself” is added as section 3 </a:t>
            </a:r>
            <a:r>
              <a:rPr lang="en-GB" sz="2800"/>
              <a:t>of module 3 to </a:t>
            </a:r>
            <a:r>
              <a:rPr lang="en-GB" sz="2800" dirty="0"/>
              <a:t>motivate users to try different values of the input parameters according to their need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5B75E-1509-42DC-9B84-B76A5670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B1FCA-BC28-482B-AD3C-90B032F589EE}" type="slidenum">
              <a:rPr lang="en-US" sz="2000" smtClean="0">
                <a:solidFill>
                  <a:schemeClr val="tx1"/>
                </a:solidFill>
              </a:rPr>
              <a:t>7</a:t>
            </a:fld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3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406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Module 3: Section 2: A guide on demand lattice</vt:lpstr>
      <vt:lpstr>Introduction to demand lattice</vt:lpstr>
      <vt:lpstr>Input of demand lattice</vt:lpstr>
      <vt:lpstr>Input of demand lattice</vt:lpstr>
      <vt:lpstr>Output of demand lattice</vt:lpstr>
      <vt:lpstr>Output of demand lattice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guide leaflet on demand lattice</dc:title>
  <dc:creator>Nur, Gazi Nazia [IMSE]</dc:creator>
  <cp:lastModifiedBy>Nur, Gazi Nazia [IMSE]</cp:lastModifiedBy>
  <cp:revision>29</cp:revision>
  <dcterms:created xsi:type="dcterms:W3CDTF">2021-06-20T23:12:54Z</dcterms:created>
  <dcterms:modified xsi:type="dcterms:W3CDTF">2021-06-22T22:22:25Z</dcterms:modified>
</cp:coreProperties>
</file>