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38"/>
    <p:restoredTop sz="94635"/>
  </p:normalViewPr>
  <p:slideViewPr>
    <p:cSldViewPr snapToGrid="0" snapToObjects="1">
      <p:cViewPr varScale="1">
        <p:scale>
          <a:sx n="85" d="100"/>
          <a:sy n="85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7B63B-E55B-3647-87BE-29C248B30899}" type="datetimeFigureOut">
              <a:rPr lang="en-US" smtClean="0"/>
              <a:t>9/28/20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18CA9-3B3A-CE4B-9B30-9E52935AA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8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waenergyplan.org/resources.html" TargetMode="External"/><Relationship Id="rId4" Type="http://schemas.openxmlformats.org/officeDocument/2006/relationships/hyperlink" Target="http://www.iowaenergyplan.org/docs/IEP_Appendices_full.pdf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owaenergyplan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9877480" cy="2677648"/>
          </a:xfrm>
        </p:spPr>
        <p:txBody>
          <a:bodyPr/>
          <a:lstStyle/>
          <a:p>
            <a:r>
              <a:rPr lang="en-US" b="1" dirty="0"/>
              <a:t>Electric Power Transmission </a:t>
            </a:r>
            <a:r>
              <a:rPr lang="en-US" b="1" dirty="0" smtClean="0"/>
              <a:t>Lines and </a:t>
            </a:r>
            <a:r>
              <a:rPr lang="en-US" b="1" smtClean="0"/>
              <a:t>Power Outages in </a:t>
            </a:r>
            <a:r>
              <a:rPr lang="en-US" b="1" dirty="0" smtClean="0"/>
              <a:t>Iowa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09/29/2020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4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Iowa Power Outages Map</a:t>
            </a:r>
            <a:endParaRPr lang="en-US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40" y="2060120"/>
            <a:ext cx="5344356" cy="4645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006270"/>
            <a:ext cx="5398548" cy="193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7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87829"/>
            <a:ext cx="9774303" cy="1092803"/>
          </a:xfrm>
        </p:spPr>
        <p:txBody>
          <a:bodyPr/>
          <a:lstStyle/>
          <a:p>
            <a:r>
              <a:rPr lang="en-US" b="1" dirty="0" smtClean="0"/>
              <a:t>Outages (Real Time)</a:t>
            </a:r>
            <a:br>
              <a:rPr lang="en-US" b="1" dirty="0" smtClean="0"/>
            </a:br>
            <a:r>
              <a:rPr lang="en-US" b="1" dirty="0" smtClean="0"/>
              <a:t>Iowa Association of Electric Cooperatives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60" y="2178540"/>
            <a:ext cx="7836646" cy="422226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54954" y="6400800"/>
            <a:ext cx="8825659" cy="457200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www.iowarec.org</a:t>
            </a:r>
            <a:r>
              <a:rPr lang="en-US" dirty="0"/>
              <a:t>/outages</a:t>
            </a:r>
          </a:p>
        </p:txBody>
      </p:sp>
    </p:spTree>
    <p:extLst>
      <p:ext uri="{BB962C8B-B14F-4D97-AF65-F5344CB8AC3E}">
        <p14:creationId xmlns:p14="http://schemas.microsoft.com/office/powerpoint/2010/main" val="96768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Details By </a:t>
            </a:r>
            <a:r>
              <a:rPr lang="en-US" b="1" dirty="0" smtClean="0"/>
              <a:t>County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510972"/>
            <a:ext cx="4521200" cy="370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336" y="3323772"/>
            <a:ext cx="4635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Details By Cooperative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60" y="2522764"/>
            <a:ext cx="4445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567" y="3221264"/>
            <a:ext cx="3733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9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Iowa Population Density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70" y="1680632"/>
            <a:ext cx="8393780" cy="479644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54954" y="6477078"/>
            <a:ext cx="9832836" cy="380922"/>
          </a:xfrm>
        </p:spPr>
        <p:txBody>
          <a:bodyPr>
            <a:norm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/w/</a:t>
            </a:r>
            <a:r>
              <a:rPr lang="en-US" dirty="0" err="1"/>
              <a:t>index.php?title</a:t>
            </a:r>
            <a:r>
              <a:rPr lang="en-US" dirty="0"/>
              <a:t>=</a:t>
            </a:r>
            <a:r>
              <a:rPr lang="en-US" dirty="0" err="1"/>
              <a:t>File:Iowa_population_map.png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Congestion in Power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880908" cy="3912914"/>
          </a:xfrm>
        </p:spPr>
        <p:txBody>
          <a:bodyPr>
            <a:normAutofit/>
          </a:bodyPr>
          <a:lstStyle/>
          <a:p>
            <a:r>
              <a:rPr lang="en-US" sz="2800" b="1" dirty="0"/>
              <a:t>In an open access environment, power flows from </a:t>
            </a:r>
            <a:r>
              <a:rPr lang="en-US" sz="2800" b="1" dirty="0" smtClean="0"/>
              <a:t>suppliers </a:t>
            </a:r>
            <a:r>
              <a:rPr lang="en-US" sz="2800" b="1" dirty="0"/>
              <a:t>to consumers with transactions happening through transmission lines. Congestion takes place when the transmission lines are not sufficient to transfer the power according to market desires. </a:t>
            </a:r>
            <a:endParaRPr lang="en-US" sz="2800" b="1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(Pillay</a:t>
            </a:r>
            <a:r>
              <a:rPr lang="en-US" sz="2000" dirty="0"/>
              <a:t>, </a:t>
            </a:r>
            <a:r>
              <a:rPr lang="en-US" sz="2000" dirty="0" err="1"/>
              <a:t>Anusha</a:t>
            </a:r>
            <a:r>
              <a:rPr lang="en-US" sz="2000" dirty="0"/>
              <a:t>, S. </a:t>
            </a:r>
            <a:r>
              <a:rPr lang="en-US" sz="2000" dirty="0" err="1"/>
              <a:t>Prabhakar</a:t>
            </a:r>
            <a:r>
              <a:rPr lang="en-US" sz="2000" dirty="0"/>
              <a:t> </a:t>
            </a:r>
            <a:r>
              <a:rPr lang="en-US" sz="2000" dirty="0" err="1"/>
              <a:t>Karthikeyan</a:t>
            </a:r>
            <a:r>
              <a:rPr lang="en-US" sz="2000" dirty="0"/>
              <a:t>, and D. P. Kothari. "Congestion </a:t>
            </a:r>
            <a:r>
              <a:rPr lang="en-US" sz="2000" dirty="0" smtClean="0"/>
              <a:t>	management </a:t>
            </a:r>
            <a:r>
              <a:rPr lang="en-US" sz="2000" dirty="0"/>
              <a:t>in power systems–A review." </a:t>
            </a:r>
            <a:r>
              <a:rPr lang="en-US" sz="2000" i="1" dirty="0"/>
              <a:t>International Journal of </a:t>
            </a:r>
            <a:r>
              <a:rPr lang="en-US" sz="2000" i="1" dirty="0" smtClean="0"/>
              <a:t>	Electrical </a:t>
            </a:r>
            <a:r>
              <a:rPr lang="en-US" sz="2000" i="1" dirty="0"/>
              <a:t>Power &amp; Energy Systems</a:t>
            </a:r>
            <a:r>
              <a:rPr lang="en-US" sz="2000" dirty="0"/>
              <a:t> 70 (2015): 83-90</a:t>
            </a:r>
            <a:r>
              <a:rPr lang="en-US" sz="2000" dirty="0" smtClean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66235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Iowa Energy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631" y="5998029"/>
            <a:ext cx="9898057" cy="859971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://www.iowaenergyplan.org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pPr lvl="1"/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www.iowaenergyplan.org/resources.html</a:t>
            </a:r>
            <a:endParaRPr lang="en-US" sz="2800" dirty="0" smtClean="0"/>
          </a:p>
          <a:p>
            <a:pPr lvl="1"/>
            <a:r>
              <a:rPr lang="en-US" sz="2800" dirty="0">
                <a:hlinkClick r:id="rId4"/>
              </a:rPr>
              <a:t>http://</a:t>
            </a:r>
            <a:r>
              <a:rPr lang="en-US" sz="2800" dirty="0" smtClean="0">
                <a:hlinkClick r:id="rId4"/>
              </a:rPr>
              <a:t>www.iowaenergyplan.org/docs/IEP_Appendices_full.pdf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966" y="2200838"/>
            <a:ext cx="2941385" cy="379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Major </a:t>
            </a:r>
            <a:r>
              <a:rPr lang="en-US" b="1" dirty="0"/>
              <a:t>Electricity Transmission Lines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86" y="2293702"/>
            <a:ext cx="7929348" cy="45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8825659" cy="133410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Homeland Infrastructure Foundation-Level Data (HIFLD)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6394760"/>
            <a:ext cx="10209732" cy="463240"/>
          </a:xfrm>
        </p:spPr>
        <p:txBody>
          <a:bodyPr>
            <a:normAutofit fontScale="55000" lnSpcReduction="20000"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hifld-geoplatform.opendata.arcgis.com</a:t>
            </a:r>
            <a:r>
              <a:rPr lang="en-US" sz="2800" dirty="0"/>
              <a:t>/datasets/</a:t>
            </a:r>
            <a:r>
              <a:rPr lang="en-US" sz="2800" dirty="0" err="1"/>
              <a:t>electric-power-transmission-lines?geometry</a:t>
            </a:r>
            <a:r>
              <a:rPr lang="en-US" sz="2800" dirty="0"/>
              <a:t>=-97.290%2C40.581%2C-89.951%2C43.438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97" y="2307770"/>
            <a:ext cx="9338875" cy="39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Information of </a:t>
            </a:r>
            <a:r>
              <a:rPr lang="en-US" b="1" dirty="0"/>
              <a:t>E</a:t>
            </a:r>
            <a:r>
              <a:rPr lang="en-US" b="1" dirty="0" smtClean="0"/>
              <a:t>ach </a:t>
            </a:r>
            <a:r>
              <a:rPr lang="en-US" b="1" dirty="0"/>
              <a:t>Transmission L</a:t>
            </a:r>
            <a:r>
              <a:rPr lang="en-US" b="1" dirty="0" smtClean="0"/>
              <a:t>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30" y="2808515"/>
            <a:ext cx="11331570" cy="28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Type of  </a:t>
            </a:r>
            <a:r>
              <a:rPr lang="en-US" b="1" dirty="0"/>
              <a:t>Transmission </a:t>
            </a:r>
            <a:r>
              <a:rPr lang="en-US" b="1" dirty="0" smtClean="0"/>
              <a:t>Lines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31" y="2185835"/>
            <a:ext cx="8186057" cy="418689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4955" y="6394760"/>
            <a:ext cx="10209732" cy="463240"/>
          </a:xfrm>
        </p:spPr>
        <p:txBody>
          <a:bodyPr>
            <a:normAutofit fontScale="40000" lnSpcReduction="20000"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www.arcgis.com</a:t>
            </a:r>
            <a:r>
              <a:rPr lang="en-US" sz="2800" dirty="0"/>
              <a:t>/home/</a:t>
            </a:r>
            <a:r>
              <a:rPr lang="en-US" sz="2800" dirty="0" err="1"/>
              <a:t>webmap</a:t>
            </a:r>
            <a:r>
              <a:rPr lang="en-US" sz="2800" dirty="0"/>
              <a:t>/</a:t>
            </a:r>
            <a:r>
              <a:rPr lang="en-US" sz="2800" dirty="0" err="1"/>
              <a:t>viewer.html?panel</a:t>
            </a:r>
            <a:r>
              <a:rPr lang="en-US" sz="2800" dirty="0"/>
              <a:t>=</a:t>
            </a:r>
            <a:r>
              <a:rPr lang="en-US" sz="2800" dirty="0" err="1"/>
              <a:t>gallery&amp;suggestField</a:t>
            </a:r>
            <a:r>
              <a:rPr lang="en-US" sz="2800" dirty="0"/>
              <a:t>=</a:t>
            </a:r>
            <a:r>
              <a:rPr lang="en-US" sz="2800" dirty="0" err="1"/>
              <a:t>true&amp;url</a:t>
            </a:r>
            <a:r>
              <a:rPr lang="en-US" sz="2800" dirty="0"/>
              <a:t>=https%3A%2F%2Fservices1.arcgis.com%2FHp6G80Pky0om7QvQ%2Farcgis%2Frest%2Fservices%2FElectric_Power_Transmission_Lines%2FFeatureServer%2F0</a:t>
            </a:r>
          </a:p>
        </p:txBody>
      </p:sp>
    </p:spTree>
    <p:extLst>
      <p:ext uri="{BB962C8B-B14F-4D97-AF65-F5344CB8AC3E}">
        <p14:creationId xmlns:p14="http://schemas.microsoft.com/office/powerpoint/2010/main" val="2023433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Voltage of  </a:t>
            </a:r>
            <a:r>
              <a:rPr lang="en-US" b="1" dirty="0"/>
              <a:t>Transmission </a:t>
            </a:r>
            <a:r>
              <a:rPr lang="en-US" b="1" dirty="0" smtClean="0"/>
              <a:t>Lines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33" y="2283995"/>
            <a:ext cx="8017054" cy="40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3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Iowa Power Outages Map (Real Time)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6400800"/>
            <a:ext cx="8825659" cy="457200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poweroutage.us</a:t>
            </a:r>
            <a:r>
              <a:rPr lang="en-US" dirty="0"/>
              <a:t>/area/state/</a:t>
            </a:r>
            <a:r>
              <a:rPr lang="en-US" dirty="0" err="1"/>
              <a:t>iowa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245574"/>
            <a:ext cx="5833159" cy="4155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069" y="3329284"/>
            <a:ext cx="4384065" cy="198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86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64</TotalTime>
  <Words>134</Words>
  <Application>Microsoft Macintosh PowerPoint</Application>
  <PresentationFormat>Widescreen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Century Gothic</vt:lpstr>
      <vt:lpstr>Wingdings 3</vt:lpstr>
      <vt:lpstr>Arial</vt:lpstr>
      <vt:lpstr>Ion Boardroom</vt:lpstr>
      <vt:lpstr>Electric Power Transmission Lines and Power Outages in Iowa</vt:lpstr>
      <vt:lpstr>Congestion in Power Systems</vt:lpstr>
      <vt:lpstr>Iowa Energy Plan</vt:lpstr>
      <vt:lpstr>Major Electricity Transmission Lines </vt:lpstr>
      <vt:lpstr>Homeland Infrastructure Foundation-Level Data (HIFLD) </vt:lpstr>
      <vt:lpstr>Information of Each Transmission Line</vt:lpstr>
      <vt:lpstr>The Type of  Transmission Lines</vt:lpstr>
      <vt:lpstr>The Voltage of  Transmission Lines</vt:lpstr>
      <vt:lpstr>Iowa Power Outages Map (Real Time)</vt:lpstr>
      <vt:lpstr>Iowa Power Outages Map</vt:lpstr>
      <vt:lpstr>Outages (Real Time) Iowa Association of Electric Cooperatives</vt:lpstr>
      <vt:lpstr>Details By County</vt:lpstr>
      <vt:lpstr>Details By Cooperative</vt:lpstr>
      <vt:lpstr>Iowa Population Density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Power Transmission Lines in Iowa</dc:title>
  <dc:creator>Microsoft Office User</dc:creator>
  <cp:lastModifiedBy>Microsoft Office User</cp:lastModifiedBy>
  <cp:revision>18</cp:revision>
  <dcterms:created xsi:type="dcterms:W3CDTF">2020-09-27T03:38:14Z</dcterms:created>
  <dcterms:modified xsi:type="dcterms:W3CDTF">2020-09-28T06:41:48Z</dcterms:modified>
</cp:coreProperties>
</file>