
<file path=[Content_Types].xml><?xml version="1.0" encoding="utf-8"?>
<Types xmlns="http://schemas.openxmlformats.org/package/2006/content-types">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1"/>
  </p:notesMasterIdLst>
  <p:handoutMasterIdLst>
    <p:handoutMasterId r:id="rId22"/>
  </p:handoutMasterIdLst>
  <p:sldIdLst>
    <p:sldId id="256" r:id="rId2"/>
    <p:sldId id="312" r:id="rId3"/>
    <p:sldId id="313" r:id="rId4"/>
    <p:sldId id="341" r:id="rId5"/>
    <p:sldId id="320" r:id="rId6"/>
    <p:sldId id="348" r:id="rId7"/>
    <p:sldId id="323" r:id="rId8"/>
    <p:sldId id="347" r:id="rId9"/>
    <p:sldId id="324" r:id="rId10"/>
    <p:sldId id="325" r:id="rId11"/>
    <p:sldId id="334" r:id="rId12"/>
    <p:sldId id="335" r:id="rId13"/>
    <p:sldId id="326" r:id="rId14"/>
    <p:sldId id="349" r:id="rId15"/>
    <p:sldId id="345" r:id="rId16"/>
    <p:sldId id="332" r:id="rId17"/>
    <p:sldId id="343" r:id="rId18"/>
    <p:sldId id="322" r:id="rId19"/>
    <p:sldId id="328" r:id="rId20"/>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Times" panose="02020603050405020304" pitchFamily="18" charset="0"/>
      <p:regular r:id="rId27"/>
      <p:bold r:id="rId28"/>
      <p:italic r:id="rId29"/>
      <p:boldItalic r:id="rId30"/>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6E67"/>
    <a:srgbClr val="F2BF49"/>
    <a:srgbClr val="ADA07A"/>
    <a:srgbClr val="CE1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34" autoAdjust="0"/>
    <p:restoredTop sz="65448" autoAdjust="0"/>
  </p:normalViewPr>
  <p:slideViewPr>
    <p:cSldViewPr>
      <p:cViewPr varScale="1">
        <p:scale>
          <a:sx n="52" d="100"/>
          <a:sy n="52" d="100"/>
        </p:scale>
        <p:origin x="941"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55A0C9-E830-1241-BEA3-6925DA004ECF}" type="datetimeFigureOut">
              <a:rPr lang="en-US" smtClean="0"/>
              <a:pPr/>
              <a:t>12/8/2019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984522-76EF-EF4D-8870-07F3436BA4E0}" type="slidenum">
              <a:rPr lang="en-US" smtClean="0"/>
              <a:pPr/>
              <a:t>‹#›</a:t>
            </a:fld>
            <a:endParaRPr lang="en-US"/>
          </a:p>
        </p:txBody>
      </p:sp>
    </p:spTree>
    <p:extLst>
      <p:ext uri="{BB962C8B-B14F-4D97-AF65-F5344CB8AC3E}">
        <p14:creationId xmlns:p14="http://schemas.microsoft.com/office/powerpoint/2010/main" val="31663645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45082-6AF3-024B-A14D-C5AD8123919E}" type="datetimeFigureOut">
              <a:rPr lang="en-US" smtClean="0"/>
              <a:pPr/>
              <a:t>12/8/2019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6D18E-8B09-B24B-9169-4FC527B8D84F}" type="slidenum">
              <a:rPr lang="en-US" smtClean="0"/>
              <a:pPr/>
              <a:t>‹#›</a:t>
            </a:fld>
            <a:endParaRPr lang="en-US"/>
          </a:p>
        </p:txBody>
      </p:sp>
    </p:spTree>
    <p:extLst>
      <p:ext uri="{BB962C8B-B14F-4D97-AF65-F5344CB8AC3E}">
        <p14:creationId xmlns:p14="http://schemas.microsoft.com/office/powerpoint/2010/main" val="1085827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0"/>
                <a:cs typeface="ＭＳ Ｐゴシック" charset="0"/>
              </a:rPr>
              <a:t>1.</a:t>
            </a:r>
            <a:r>
              <a:rPr lang="en-US" sz="1200" kern="1200" baseline="0" dirty="0">
                <a:solidFill>
                  <a:schemeClr val="tx1"/>
                </a:solidFill>
                <a:effectLst/>
                <a:latin typeface="Arial" charset="0"/>
                <a:ea typeface="ＭＳ Ｐゴシック" charset="0"/>
                <a:cs typeface="ＭＳ Ｐゴシック" charset="0"/>
              </a:rPr>
              <a:t> </a:t>
            </a:r>
            <a:r>
              <a:rPr lang="en-US" sz="1200" kern="1200" dirty="0">
                <a:solidFill>
                  <a:schemeClr val="tx1"/>
                </a:solidFill>
                <a:effectLst/>
                <a:latin typeface="Arial" charset="0"/>
                <a:ea typeface="ＭＳ Ｐゴシック" charset="0"/>
                <a:cs typeface="ＭＳ Ｐゴシック" charset="0"/>
              </a:rPr>
              <a:t>The definition of an active shooter, as agreed upon by U.S. government agencies, is “an individual actively engaged in killing or attempting to kill people in a confined and populated area”.</a:t>
            </a:r>
            <a:endParaRPr lang="en-US" dirty="0"/>
          </a:p>
          <a:p>
            <a:r>
              <a:rPr lang="en-US" dirty="0"/>
              <a:t>2. Total 1,274 casualties (dead</a:t>
            </a:r>
            <a:r>
              <a:rPr lang="en-US" baseline="0" dirty="0"/>
              <a:t> and wounded)</a:t>
            </a:r>
            <a:r>
              <a:rPr lang="en-US" dirty="0"/>
              <a:t> – 578</a:t>
            </a:r>
            <a:r>
              <a:rPr lang="en-US" baseline="0" dirty="0"/>
              <a:t> killed, 696 wounded. </a:t>
            </a:r>
          </a:p>
          <a:p>
            <a:r>
              <a:rPr lang="en-US" dirty="0"/>
              <a:t>3. 2000 – 2007: avg</a:t>
            </a:r>
            <a:r>
              <a:rPr lang="en-US" baseline="0" dirty="0"/>
              <a:t> </a:t>
            </a:r>
            <a:r>
              <a:rPr lang="en-US" dirty="0"/>
              <a:t>7.4 incidents per year. 2008 – 2015: avg</a:t>
            </a:r>
            <a:r>
              <a:rPr lang="en-US" baseline="0" dirty="0"/>
              <a:t> 17.6 incidents per year.</a:t>
            </a:r>
          </a:p>
          <a:p>
            <a:r>
              <a:rPr lang="en-US" baseline="0" dirty="0"/>
              <a:t>4. 45 of 200 – almost ¼ - occurred at educational facilities. 88 of 200 occurred in areas of commerce.</a:t>
            </a:r>
          </a:p>
          <a:p>
            <a:r>
              <a:rPr lang="en-US" baseline="0" dirty="0"/>
              <a:t>5. 70% ended in 5 minutes or less.</a:t>
            </a:r>
          </a:p>
          <a:p>
            <a:r>
              <a:rPr lang="en-US" baseline="0" dirty="0"/>
              <a:t>6. 80 of 200 – shooter committed suicide. 39 of 200 – police killed shooter. 26 of 200 – unarmed civilians intervened.</a:t>
            </a:r>
            <a:endParaRPr lang="en-US" dirty="0"/>
          </a:p>
        </p:txBody>
      </p:sp>
      <p:sp>
        <p:nvSpPr>
          <p:cNvPr id="4" name="Slide Number Placeholder 3"/>
          <p:cNvSpPr>
            <a:spLocks noGrp="1"/>
          </p:cNvSpPr>
          <p:nvPr>
            <p:ph type="sldNum" sz="quarter" idx="10"/>
          </p:nvPr>
        </p:nvSpPr>
        <p:spPr/>
        <p:txBody>
          <a:bodyPr/>
          <a:lstStyle/>
          <a:p>
            <a:pPr>
              <a:defRPr/>
            </a:pPr>
            <a:fld id="{B6EBB9A3-A05C-DD4C-9FC9-D247743C721A}" type="slidenum">
              <a:rPr lang="en-US" smtClean="0"/>
              <a:pPr>
                <a:defRPr/>
              </a:pPr>
              <a:t>2</a:t>
            </a:fld>
            <a:endParaRPr lang="en-US" dirty="0"/>
          </a:p>
        </p:txBody>
      </p:sp>
    </p:spTree>
    <p:extLst>
      <p:ext uri="{BB962C8B-B14F-4D97-AF65-F5344CB8AC3E}">
        <p14:creationId xmlns:p14="http://schemas.microsoft.com/office/powerpoint/2010/main" val="4127527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09919" rtl="0" eaLnBrk="0" fontAlgn="base" latinLnBrk="0" hangingPunct="0">
              <a:lnSpc>
                <a:spcPct val="100000"/>
              </a:lnSpc>
              <a:spcBef>
                <a:spcPct val="30000"/>
              </a:spcBef>
              <a:spcAft>
                <a:spcPct val="0"/>
              </a:spcAft>
              <a:buClrTx/>
              <a:buSzTx/>
              <a:buFontTx/>
              <a:buAutoNum type="arabicPeriod"/>
              <a:tabLst/>
              <a:defRPr/>
            </a:pPr>
            <a:r>
              <a:rPr lang="en-US" dirty="0"/>
              <a:t>Graph showing raw</a:t>
            </a:r>
            <a:r>
              <a:rPr lang="en-US" baseline="0" dirty="0"/>
              <a:t> data for when the civilian response strategy is for all civilians to run. Seeing a bit more like what we saw when all the civilian run.</a:t>
            </a:r>
          </a:p>
          <a:p>
            <a:pPr marL="228600" marR="0" lvl="0" indent="-228600" algn="l" defTabSz="909919" rtl="0" eaLnBrk="0" fontAlgn="base" latinLnBrk="0" hangingPunct="0">
              <a:lnSpc>
                <a:spcPct val="100000"/>
              </a:lnSpc>
              <a:spcBef>
                <a:spcPct val="30000"/>
              </a:spcBef>
              <a:spcAft>
                <a:spcPct val="0"/>
              </a:spcAft>
              <a:buClrTx/>
              <a:buSzTx/>
              <a:buFontTx/>
              <a:buAutoNum type="arabicPeriod"/>
              <a:tabLst/>
              <a:defRPr/>
            </a:pPr>
            <a:r>
              <a:rPr lang="en-US" b="1" dirty="0"/>
              <a:t>This response strategy suggests a more obvious increasing trend than the prior 2 response strategies in the number of casualties as the cognitive delay time increased. </a:t>
            </a:r>
            <a:r>
              <a:rPr lang="en-US" dirty="0"/>
              <a:t>As the police response time increased from the 2-minute and 5-minute to the 10-minute, the cognitive delay has a lesser impact on the number of casualties. </a:t>
            </a:r>
          </a:p>
          <a:p>
            <a:pPr marL="228600" marR="0" lvl="0" indent="-228600" algn="l" defTabSz="909919" rtl="0" eaLnBrk="0" fontAlgn="base" latinLnBrk="0" hangingPunct="0">
              <a:lnSpc>
                <a:spcPct val="100000"/>
              </a:lnSpc>
              <a:spcBef>
                <a:spcPct val="30000"/>
              </a:spcBef>
              <a:spcAft>
                <a:spcPct val="0"/>
              </a:spcAft>
              <a:buClrTx/>
              <a:buSzTx/>
              <a:buFontTx/>
              <a:buAutoNum type="arabicPeriod"/>
              <a:tabLst/>
              <a:defRPr/>
            </a:pPr>
            <a:r>
              <a:rPr lang="en-US" dirty="0"/>
              <a:t>As with both the other situations, there was </a:t>
            </a:r>
            <a:r>
              <a:rPr lang="en-US" b="1" dirty="0"/>
              <a:t>also an increase in the percentage of casualties as the police response time increased</a:t>
            </a:r>
            <a:r>
              <a:rPr lang="en-US" dirty="0"/>
              <a:t>, though the difference is smaller than before between the 2-minute and 5-minute police response times. The average number of casualties between these two scenarios went from 8.5% to 10.5%, and then jumped up to 22.5% for the 10-minute police response time. </a:t>
            </a:r>
          </a:p>
        </p:txBody>
      </p:sp>
      <p:sp>
        <p:nvSpPr>
          <p:cNvPr id="4" name="Slide Number Placeholder 3"/>
          <p:cNvSpPr>
            <a:spLocks noGrp="1"/>
          </p:cNvSpPr>
          <p:nvPr>
            <p:ph type="sldNum" sz="quarter" idx="10"/>
          </p:nvPr>
        </p:nvSpPr>
        <p:spPr/>
        <p:txBody>
          <a:bodyPr/>
          <a:lstStyle/>
          <a:p>
            <a:pPr>
              <a:defRPr/>
            </a:pPr>
            <a:fld id="{B6EBB9A3-A05C-DD4C-9FC9-D247743C721A}" type="slidenum">
              <a:rPr lang="en-US" smtClean="0"/>
              <a:pPr>
                <a:defRPr/>
              </a:pPr>
              <a:t>12</a:t>
            </a:fld>
            <a:endParaRPr lang="en-US" dirty="0"/>
          </a:p>
        </p:txBody>
      </p:sp>
    </p:spTree>
    <p:extLst>
      <p:ext uri="{BB962C8B-B14F-4D97-AF65-F5344CB8AC3E}">
        <p14:creationId xmlns:p14="http://schemas.microsoft.com/office/powerpoint/2010/main" val="749233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defTabSz="909919">
              <a:buAutoNum type="arabicPeriod"/>
              <a:defRPr/>
            </a:pPr>
            <a:r>
              <a:rPr lang="en-US" dirty="0"/>
              <a:t>This figure shows the percent of casualties across all cognitive delays for each civilian response strategy. </a:t>
            </a:r>
          </a:p>
          <a:p>
            <a:pPr marL="228600" indent="-228600" defTabSz="909919">
              <a:buAutoNum type="arabicPeriod"/>
              <a:defRPr/>
            </a:pPr>
            <a:r>
              <a:rPr lang="en-US" b="1" dirty="0"/>
              <a:t>The all hide response strategy has the highest number of casualties across all police response times</a:t>
            </a:r>
            <a:r>
              <a:rPr lang="en-US" dirty="0"/>
              <a:t>. </a:t>
            </a:r>
            <a:r>
              <a:rPr lang="en-US" b="1" dirty="0"/>
              <a:t>The some run and some hide strategy had the lower number of casualties across all police response times, and the all run strategy always lies somewhere in the middle. </a:t>
            </a:r>
            <a:r>
              <a:rPr lang="en-US" dirty="0"/>
              <a:t>There is a larger gap between all hide and the other two response strategies when the police response time is lower; at a 2-minute police response time the some run and some hide and all run strategies are in the 8.5-10% range while the all hide strategy is at about 19%. As the police response time increases, the all run response strategy increases and moves closer to the number of casualties in the all hide strategy, and somewhat bridges that gap.</a:t>
            </a:r>
          </a:p>
        </p:txBody>
      </p:sp>
      <p:sp>
        <p:nvSpPr>
          <p:cNvPr id="4" name="Slide Number Placeholder 3"/>
          <p:cNvSpPr>
            <a:spLocks noGrp="1"/>
          </p:cNvSpPr>
          <p:nvPr>
            <p:ph type="sldNum" sz="quarter" idx="10"/>
          </p:nvPr>
        </p:nvSpPr>
        <p:spPr/>
        <p:txBody>
          <a:bodyPr/>
          <a:lstStyle/>
          <a:p>
            <a:pPr>
              <a:defRPr/>
            </a:pPr>
            <a:fld id="{B6EBB9A3-A05C-DD4C-9FC9-D247743C721A}" type="slidenum">
              <a:rPr lang="en-US" smtClean="0"/>
              <a:pPr>
                <a:defRPr/>
              </a:pPr>
              <a:t>13</a:t>
            </a:fld>
            <a:endParaRPr lang="en-US" dirty="0"/>
          </a:p>
        </p:txBody>
      </p:sp>
    </p:spTree>
    <p:extLst>
      <p:ext uri="{BB962C8B-B14F-4D97-AF65-F5344CB8AC3E}">
        <p14:creationId xmlns:p14="http://schemas.microsoft.com/office/powerpoint/2010/main" val="3803857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Next, a model was then constructed and an ANOVA table was created using all of the 1800 collected data points over the 36 different scenarios. The model effects included the three individual parameters, all significant, and the significant interactions between parameters, which included</a:t>
            </a:r>
            <a:r>
              <a:rPr lang="en-US" baseline="0" dirty="0"/>
              <a:t> civilian response strategy * police response time and civilian response strategy * cognitive delay. </a:t>
            </a:r>
            <a:r>
              <a:rPr lang="en-US" dirty="0"/>
              <a:t>The model summary of fit reported an R</a:t>
            </a:r>
            <a:r>
              <a:rPr lang="en-US" baseline="30000" dirty="0"/>
              <a:t>2</a:t>
            </a:r>
            <a:r>
              <a:rPr lang="en-US" dirty="0"/>
              <a:t> value of 0.843. The ANOVA table indicates that much of the variability is accounted for by the model, and the unexplained random error is low. The F-ratio in the ANOVA table is 1211.17, which results in a p-value of less than 0.0001. </a:t>
            </a:r>
          </a:p>
          <a:p>
            <a:pPr marL="228600" indent="-228600">
              <a:buAutoNum type="arabicPeriod"/>
            </a:pPr>
            <a:r>
              <a:rPr lang="en-US" dirty="0"/>
              <a:t>Next, the parameter estimates were observed and the prediction equation was created – this is shown here broken down by civilian response strategy. 4%</a:t>
            </a:r>
            <a:r>
              <a:rPr lang="en-US" baseline="0" dirty="0"/>
              <a:t> for intercept in evacuate. 12% intercept in hide. 0.2% intercept in combo. Police response time adds 2% per minute. Cognitive delay adds 1% per minute. Then, look at the interaction terms as well. Though it was significant, the parameter estimates are very low for the interaction term of civilian response strategy * police response time. </a:t>
            </a:r>
            <a:r>
              <a:rPr lang="en-US" dirty="0"/>
              <a:t>The parameter estimates are more significant for cognitive delay with civilian response strategy. Example: For the evacuate response</a:t>
            </a:r>
            <a:r>
              <a:rPr lang="en-US" baseline="0" dirty="0"/>
              <a:t> strategy, if cognitive delay is 1 minute, the interaction term would indicate a 1% decrease in the number of casualties. If cognitive delay is 5 minutes, the interaction term would indicate approximately a 3% increase in casualties.</a:t>
            </a:r>
            <a:endParaRPr lang="en-US" dirty="0"/>
          </a:p>
          <a:p>
            <a:endParaRPr lang="en-US" dirty="0"/>
          </a:p>
        </p:txBody>
      </p:sp>
      <p:sp>
        <p:nvSpPr>
          <p:cNvPr id="4" name="Slide Number Placeholder 3"/>
          <p:cNvSpPr>
            <a:spLocks noGrp="1"/>
          </p:cNvSpPr>
          <p:nvPr>
            <p:ph type="sldNum" sz="quarter" idx="5"/>
          </p:nvPr>
        </p:nvSpPr>
        <p:spPr/>
        <p:txBody>
          <a:bodyPr/>
          <a:lstStyle/>
          <a:p>
            <a:fld id="{24A6D18E-8B09-B24B-9169-4FC527B8D84F}" type="slidenum">
              <a:rPr lang="en-US" smtClean="0"/>
              <a:pPr/>
              <a:t>14</a:t>
            </a:fld>
            <a:endParaRPr lang="en-US"/>
          </a:p>
        </p:txBody>
      </p:sp>
    </p:spTree>
    <p:extLst>
      <p:ext uri="{BB962C8B-B14F-4D97-AF65-F5344CB8AC3E}">
        <p14:creationId xmlns:p14="http://schemas.microsoft.com/office/powerpoint/2010/main" val="1234834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457200" indent="-457200">
              <a:buAutoNum type="arabicPeriod"/>
            </a:pPr>
            <a:r>
              <a:rPr lang="en-US" sz="2000" dirty="0"/>
              <a:t>Like I’ve mentioned, data for active shootings is limited.</a:t>
            </a:r>
            <a:r>
              <a:rPr lang="en-US" sz="2000" baseline="0" dirty="0"/>
              <a:t> We don’t want to increase real-life data points, but it is ideal to gather the most information possible about these situations to analyze response strategies. Simulations can help us estimate the effects of these parameters without any additional real-life data points being added. </a:t>
            </a:r>
          </a:p>
          <a:p>
            <a:pPr marL="457200" indent="-457200">
              <a:buAutoNum type="arabicPeriod"/>
            </a:pPr>
            <a:r>
              <a:rPr lang="en-US" sz="2000" baseline="0" dirty="0"/>
              <a:t>Simulations allow us to asses a wide variety of active shooter situations in a short time period, and see the affects that changing various parameters has on the number of casualties.  </a:t>
            </a:r>
            <a:r>
              <a:rPr lang="en-US" sz="2000" dirty="0"/>
              <a:t>Creating simulation models is a good way to assess parameters such as civilian response strategy, police response time, and cognitive delay, as done in this model, along with other variables used by previous researchers, such as shooter magazine capacity, the presence of security guards or civilians with concealed carry weapons, or the percentage of unarmed civilians who are willing to engage the attacker.</a:t>
            </a:r>
            <a:endParaRPr lang="en-US" sz="2000" baseline="0" dirty="0"/>
          </a:p>
          <a:p>
            <a:pPr marL="457200" indent="-457200">
              <a:buAutoNum type="arabicPeriod"/>
            </a:pPr>
            <a:r>
              <a:rPr lang="en-US" sz="2000" dirty="0"/>
              <a:t>Results of the simulation model indicate:</a:t>
            </a:r>
          </a:p>
          <a:p>
            <a:pPr marL="914400" marR="0" lvl="1" indent="-457200" algn="l" defTabSz="914400" rtl="0" eaLnBrk="0" fontAlgn="base" latinLnBrk="0" hangingPunct="0">
              <a:lnSpc>
                <a:spcPct val="100000"/>
              </a:lnSpc>
              <a:spcBef>
                <a:spcPct val="30000"/>
              </a:spcBef>
              <a:spcAft>
                <a:spcPct val="0"/>
              </a:spcAft>
              <a:buClrTx/>
              <a:buSzTx/>
              <a:buFontTx/>
              <a:buAutoNum type="arabicPeriod"/>
              <a:tabLst/>
              <a:defRPr/>
            </a:pPr>
            <a:r>
              <a:rPr lang="en-US" sz="2000" dirty="0"/>
              <a:t>A faster law enforcement response time is an effective way to decrease the number of casualties, by approximately2%</a:t>
            </a:r>
            <a:r>
              <a:rPr lang="en-US" sz="2000" baseline="0" dirty="0"/>
              <a:t> per minute</a:t>
            </a:r>
            <a:endParaRPr lang="en-US" sz="2000" dirty="0"/>
          </a:p>
          <a:p>
            <a:pPr marL="914400" marR="0" lvl="1" indent="-457200" algn="l" defTabSz="914400" rtl="0" eaLnBrk="0" fontAlgn="base" latinLnBrk="0" hangingPunct="0">
              <a:lnSpc>
                <a:spcPct val="100000"/>
              </a:lnSpc>
              <a:spcBef>
                <a:spcPct val="30000"/>
              </a:spcBef>
              <a:spcAft>
                <a:spcPct val="0"/>
              </a:spcAft>
              <a:buClrTx/>
              <a:buSzTx/>
              <a:buFontTx/>
              <a:buAutoNum type="arabicPeriod"/>
              <a:tabLst/>
              <a:defRPr/>
            </a:pPr>
            <a:r>
              <a:rPr lang="en-US" sz="2000" dirty="0"/>
              <a:t>Lengthy cognitive delays can increase the number of casualties, by</a:t>
            </a:r>
            <a:r>
              <a:rPr lang="en-US" sz="2000" baseline="0" dirty="0"/>
              <a:t> approximately 1% per minute</a:t>
            </a:r>
          </a:p>
          <a:p>
            <a:pPr marL="914400" marR="0" lvl="1" indent="-457200" algn="l" defTabSz="914400" rtl="0" eaLnBrk="0" fontAlgn="base" latinLnBrk="0" hangingPunct="0">
              <a:lnSpc>
                <a:spcPct val="100000"/>
              </a:lnSpc>
              <a:spcBef>
                <a:spcPct val="30000"/>
              </a:spcBef>
              <a:spcAft>
                <a:spcPct val="0"/>
              </a:spcAft>
              <a:buClrTx/>
              <a:buSzTx/>
              <a:buFontTx/>
              <a:buAutoNum type="arabicPeriod"/>
              <a:tabLst/>
              <a:defRPr/>
            </a:pPr>
            <a:r>
              <a:rPr lang="en-US" sz="2000" dirty="0"/>
              <a:t>The best response strategy simulated is for some civilians to run and some to hide, and the worst strategy is for all civilians to hide. </a:t>
            </a:r>
          </a:p>
          <a:p>
            <a:pPr marL="914400" marR="0" lvl="1" indent="-457200" algn="l" defTabSz="914400" rtl="0" eaLnBrk="0" fontAlgn="base" latinLnBrk="0" hangingPunct="0">
              <a:lnSpc>
                <a:spcPct val="100000"/>
              </a:lnSpc>
              <a:spcBef>
                <a:spcPct val="30000"/>
              </a:spcBef>
              <a:spcAft>
                <a:spcPct val="0"/>
              </a:spcAft>
              <a:buClrTx/>
              <a:buSzTx/>
              <a:buFontTx/>
              <a:buAutoNum type="arabicPeriod"/>
              <a:tabLst/>
              <a:defRPr/>
            </a:pPr>
            <a:endParaRPr lang="en-US" sz="2000" dirty="0"/>
          </a:p>
        </p:txBody>
      </p:sp>
      <p:sp>
        <p:nvSpPr>
          <p:cNvPr id="4" name="Slide Number Placeholder 3"/>
          <p:cNvSpPr>
            <a:spLocks noGrp="1"/>
          </p:cNvSpPr>
          <p:nvPr>
            <p:ph type="sldNum" sz="quarter" idx="10"/>
          </p:nvPr>
        </p:nvSpPr>
        <p:spPr/>
        <p:txBody>
          <a:bodyPr/>
          <a:lstStyle/>
          <a:p>
            <a:pPr>
              <a:defRPr/>
            </a:pPr>
            <a:fld id="{B6EBB9A3-A05C-DD4C-9FC9-D247743C721A}" type="slidenum">
              <a:rPr lang="en-US" smtClean="0"/>
              <a:pPr>
                <a:defRPr/>
              </a:pPr>
              <a:t>15</a:t>
            </a:fld>
            <a:endParaRPr lang="en-US" dirty="0"/>
          </a:p>
        </p:txBody>
      </p:sp>
    </p:spTree>
    <p:extLst>
      <p:ext uri="{BB962C8B-B14F-4D97-AF65-F5344CB8AC3E}">
        <p14:creationId xmlns:p14="http://schemas.microsoft.com/office/powerpoint/2010/main" val="908852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sz="1100" b="1" dirty="0"/>
          </a:p>
        </p:txBody>
      </p:sp>
      <p:sp>
        <p:nvSpPr>
          <p:cNvPr id="4" name="Slide Number Placeholder 3"/>
          <p:cNvSpPr>
            <a:spLocks noGrp="1"/>
          </p:cNvSpPr>
          <p:nvPr>
            <p:ph type="sldNum" sz="quarter" idx="10"/>
          </p:nvPr>
        </p:nvSpPr>
        <p:spPr/>
        <p:txBody>
          <a:bodyPr/>
          <a:lstStyle/>
          <a:p>
            <a:pPr>
              <a:defRPr/>
            </a:pPr>
            <a:fld id="{B6EBB9A3-A05C-DD4C-9FC9-D247743C721A}" type="slidenum">
              <a:rPr lang="en-US" smtClean="0"/>
              <a:pPr>
                <a:defRPr/>
              </a:pPr>
              <a:t>17</a:t>
            </a:fld>
            <a:endParaRPr lang="en-US"/>
          </a:p>
        </p:txBody>
      </p:sp>
    </p:spTree>
    <p:extLst>
      <p:ext uri="{BB962C8B-B14F-4D97-AF65-F5344CB8AC3E}">
        <p14:creationId xmlns:p14="http://schemas.microsoft.com/office/powerpoint/2010/main" val="3667752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919">
              <a:defRPr/>
            </a:pPr>
            <a:endParaRPr lang="en-US" sz="1100" dirty="0"/>
          </a:p>
        </p:txBody>
      </p:sp>
      <p:sp>
        <p:nvSpPr>
          <p:cNvPr id="4" name="Slide Number Placeholder 3"/>
          <p:cNvSpPr>
            <a:spLocks noGrp="1"/>
          </p:cNvSpPr>
          <p:nvPr>
            <p:ph type="sldNum" sz="quarter" idx="10"/>
          </p:nvPr>
        </p:nvSpPr>
        <p:spPr/>
        <p:txBody>
          <a:bodyPr/>
          <a:lstStyle/>
          <a:p>
            <a:pPr>
              <a:defRPr/>
            </a:pPr>
            <a:fld id="{B6EBB9A3-A05C-DD4C-9FC9-D247743C721A}" type="slidenum">
              <a:rPr lang="en-US" smtClean="0"/>
              <a:pPr>
                <a:defRPr/>
              </a:pPr>
              <a:t>18</a:t>
            </a:fld>
            <a:endParaRPr lang="en-US" dirty="0"/>
          </a:p>
        </p:txBody>
      </p:sp>
    </p:spTree>
    <p:extLst>
      <p:ext uri="{BB962C8B-B14F-4D97-AF65-F5344CB8AC3E}">
        <p14:creationId xmlns:p14="http://schemas.microsoft.com/office/powerpoint/2010/main" val="196157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defTabSz="909919">
              <a:buAutoNum type="arabicPeriod"/>
              <a:defRPr/>
            </a:pPr>
            <a:r>
              <a:rPr lang="en-US" dirty="0"/>
              <a:t>Getting more into the statistical analysis piece,</a:t>
            </a:r>
            <a:r>
              <a:rPr lang="en-US" baseline="0" dirty="0"/>
              <a:t> a</a:t>
            </a:r>
            <a:r>
              <a:rPr lang="en-US" dirty="0"/>
              <a:t> Tukey test was performed on each of the three parameters to see if each parameter had means that were statistically different from each other. </a:t>
            </a:r>
          </a:p>
          <a:p>
            <a:pPr marL="228600" indent="-228600" defTabSz="909919">
              <a:buAutoNum type="arabicPeriod"/>
              <a:defRPr/>
            </a:pPr>
            <a:r>
              <a:rPr lang="en-US" dirty="0"/>
              <a:t>For the civilian response strategy, the Tukey analysis revealed significantly different means for each of the three strategies. </a:t>
            </a:r>
          </a:p>
          <a:p>
            <a:pPr marL="228600" indent="-228600" defTabSz="909919">
              <a:buAutoNum type="arabicPeriod"/>
              <a:defRPr/>
            </a:pPr>
            <a:r>
              <a:rPr lang="en-US" dirty="0"/>
              <a:t>For police response time, the analysis also showed significantly different means for each of the three response times. </a:t>
            </a:r>
          </a:p>
          <a:p>
            <a:pPr marL="228600" indent="-228600" defTabSz="909919">
              <a:buAutoNum type="arabicPeriod"/>
              <a:defRPr/>
            </a:pPr>
            <a:r>
              <a:rPr lang="en-US" dirty="0"/>
              <a:t>For cognitive delay, the analysis showed that the 5-minute delay was significantly different from the other three delay times, but the other three were not significantly different from each other. </a:t>
            </a:r>
          </a:p>
        </p:txBody>
      </p:sp>
      <p:sp>
        <p:nvSpPr>
          <p:cNvPr id="4" name="Slide Number Placeholder 3"/>
          <p:cNvSpPr>
            <a:spLocks noGrp="1"/>
          </p:cNvSpPr>
          <p:nvPr>
            <p:ph type="sldNum" sz="quarter" idx="10"/>
          </p:nvPr>
        </p:nvSpPr>
        <p:spPr/>
        <p:txBody>
          <a:bodyPr/>
          <a:lstStyle/>
          <a:p>
            <a:pPr>
              <a:defRPr/>
            </a:pPr>
            <a:fld id="{B6EBB9A3-A05C-DD4C-9FC9-D247743C721A}" type="slidenum">
              <a:rPr lang="en-US" smtClean="0"/>
              <a:pPr>
                <a:defRPr/>
              </a:pPr>
              <a:t>19</a:t>
            </a:fld>
            <a:endParaRPr lang="en-US" dirty="0"/>
          </a:p>
        </p:txBody>
      </p:sp>
    </p:spTree>
    <p:extLst>
      <p:ext uri="{BB962C8B-B14F-4D97-AF65-F5344CB8AC3E}">
        <p14:creationId xmlns:p14="http://schemas.microsoft.com/office/powerpoint/2010/main" val="3279048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1. Shooting rampage in Littleton, CO resulting in </a:t>
            </a:r>
            <a:r>
              <a:rPr lang="en-US" b="1" baseline="0" dirty="0"/>
              <a:t>the deadliest high school shooting </a:t>
            </a:r>
            <a:r>
              <a:rPr lang="en-US" baseline="0" dirty="0"/>
              <a:t>in US history. </a:t>
            </a:r>
            <a:r>
              <a:rPr lang="en-US" dirty="0"/>
              <a:t>This was one of the first high-profile crimes where the </a:t>
            </a:r>
            <a:r>
              <a:rPr lang="en-US" b="1" dirty="0"/>
              <a:t>motives</a:t>
            </a:r>
            <a:r>
              <a:rPr lang="en-US" dirty="0"/>
              <a:t> of the shooter did not align with </a:t>
            </a:r>
            <a:r>
              <a:rPr lang="en-US" b="1" dirty="0"/>
              <a:t>“traditional” criminals</a:t>
            </a:r>
            <a:r>
              <a:rPr lang="en-US" dirty="0"/>
              <a:t>; the shooters were not motivated by financial gains or political or religious radicals.</a:t>
            </a:r>
          </a:p>
          <a:p>
            <a:r>
              <a:rPr lang="en-US" dirty="0"/>
              <a:t>2. SWAT entered 47 minutes after shooting started, but police had arrived 30 minutes prior to SWAT arriving. After analyzing the Columbine shooting and realizing the need for very quick response times, law enforcement officers had a lot of training to get done. SWAT level training for all line officers is unreasonable.</a:t>
            </a:r>
          </a:p>
          <a:p>
            <a:r>
              <a:rPr lang="en-US" b="0" dirty="0"/>
              <a:t>3. </a:t>
            </a:r>
            <a:r>
              <a:rPr lang="en-US" b="1" dirty="0"/>
              <a:t>“Lockdown” method: </a:t>
            </a:r>
            <a:r>
              <a:rPr lang="en-US" dirty="0"/>
              <a:t>civilians lock all doors, if possible, and hide as best they could. Because</a:t>
            </a:r>
            <a:r>
              <a:rPr lang="en-US" baseline="0" dirty="0"/>
              <a:t> of </a:t>
            </a:r>
            <a:r>
              <a:rPr lang="en-US" dirty="0"/>
              <a:t>habits and motives of active shooters, police realized this method may not be the best method in many shooting scenarios. Now often train using the </a:t>
            </a:r>
            <a:r>
              <a:rPr lang="en-US" b="1" dirty="0"/>
              <a:t>“Run, Hide, Fight” method</a:t>
            </a:r>
            <a:r>
              <a:rPr lang="en-US" b="0" baseline="0" dirty="0"/>
              <a:t> u</a:t>
            </a:r>
            <a:r>
              <a:rPr lang="en-US" dirty="0"/>
              <a:t>sed by U.S. Dept of Homeland Security. ALERRT (Advanced Law Enforcement Rapid Response Training) Center – named the national standard by the FBI in 2013 – uses a similar strategy called “Avoid, Deny, Defend”.</a:t>
            </a:r>
          </a:p>
        </p:txBody>
      </p:sp>
      <p:sp>
        <p:nvSpPr>
          <p:cNvPr id="4" name="Slide Number Placeholder 3"/>
          <p:cNvSpPr>
            <a:spLocks noGrp="1"/>
          </p:cNvSpPr>
          <p:nvPr>
            <p:ph type="sldNum" sz="quarter" idx="10"/>
          </p:nvPr>
        </p:nvSpPr>
        <p:spPr/>
        <p:txBody>
          <a:bodyPr/>
          <a:lstStyle/>
          <a:p>
            <a:pPr>
              <a:defRPr/>
            </a:pPr>
            <a:fld id="{B6EBB9A3-A05C-DD4C-9FC9-D247743C721A}" type="slidenum">
              <a:rPr lang="en-US" smtClean="0"/>
              <a:pPr>
                <a:defRPr/>
              </a:pPr>
              <a:t>3</a:t>
            </a:fld>
            <a:endParaRPr lang="en-US" dirty="0"/>
          </a:p>
        </p:txBody>
      </p:sp>
    </p:spTree>
    <p:extLst>
      <p:ext uri="{BB962C8B-B14F-4D97-AF65-F5344CB8AC3E}">
        <p14:creationId xmlns:p14="http://schemas.microsoft.com/office/powerpoint/2010/main" val="4233657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6EBB9A3-A05C-DD4C-9FC9-D247743C721A}" type="slidenum">
              <a:rPr lang="en-US" smtClean="0"/>
              <a:pPr>
                <a:defRPr/>
              </a:pPr>
              <a:t>4</a:t>
            </a:fld>
            <a:endParaRPr lang="en-US"/>
          </a:p>
        </p:txBody>
      </p:sp>
    </p:spTree>
    <p:extLst>
      <p:ext uri="{BB962C8B-B14F-4D97-AF65-F5344CB8AC3E}">
        <p14:creationId xmlns:p14="http://schemas.microsoft.com/office/powerpoint/2010/main" val="2625520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You might be asking yourself “why an agent-based</a:t>
            </a:r>
            <a:r>
              <a:rPr lang="en-US" baseline="0" dirty="0"/>
              <a:t> simulation?” </a:t>
            </a:r>
            <a:r>
              <a:rPr lang="en-US" b="1" dirty="0"/>
              <a:t>Definition:</a:t>
            </a:r>
            <a:r>
              <a:rPr lang="en-US" b="1" baseline="0" dirty="0"/>
              <a:t> </a:t>
            </a:r>
            <a:r>
              <a:rPr lang="en-US" dirty="0"/>
              <a:t>Agent-based simulations are a type of computational model in which the </a:t>
            </a:r>
            <a:r>
              <a:rPr lang="en-US" b="1" dirty="0"/>
              <a:t>actions and interactions of autonomous agents are simulated. </a:t>
            </a:r>
            <a:r>
              <a:rPr lang="en-US" dirty="0"/>
              <a:t>The motivation behind using these simulations is to </a:t>
            </a:r>
            <a:r>
              <a:rPr lang="en-US" b="1" dirty="0"/>
              <a:t>assess the effects that the agents have on the system as a whole.</a:t>
            </a:r>
            <a:r>
              <a:rPr lang="en-US" dirty="0"/>
              <a:t> These types of simulations are </a:t>
            </a:r>
            <a:r>
              <a:rPr lang="en-US" b="1" dirty="0"/>
              <a:t>used to analyze complex systems that have interacting decision makers,</a:t>
            </a:r>
            <a:r>
              <a:rPr lang="en-US" dirty="0"/>
              <a:t> often human</a:t>
            </a:r>
          </a:p>
          <a:p>
            <a:pPr marL="228600" indent="-228600">
              <a:buAutoNum type="arabicPeriod"/>
            </a:pPr>
            <a:r>
              <a:rPr lang="en-US" dirty="0"/>
              <a:t>Why for active shootings? </a:t>
            </a:r>
            <a:r>
              <a:rPr lang="en-US" b="1" dirty="0"/>
              <a:t>Limited amount of data</a:t>
            </a:r>
            <a:r>
              <a:rPr lang="en-US" dirty="0"/>
              <a:t> from active shootings. </a:t>
            </a:r>
            <a:r>
              <a:rPr lang="en-US" b="1" dirty="0"/>
              <a:t>Gaps in available data</a:t>
            </a:r>
            <a:r>
              <a:rPr lang="en-US" dirty="0"/>
              <a:t>. Simulations can allow us to </a:t>
            </a:r>
            <a:r>
              <a:rPr lang="en-US" b="1" dirty="0"/>
              <a:t>assess a wide variety of situations in a short time period with different attributes</a:t>
            </a:r>
            <a:r>
              <a:rPr lang="en-US" b="1" baseline="0" dirty="0"/>
              <a:t> for</a:t>
            </a:r>
            <a:r>
              <a:rPr lang="en-US" b="1" dirty="0"/>
              <a:t> each agent</a:t>
            </a:r>
            <a:r>
              <a:rPr lang="en-US" dirty="0"/>
              <a:t> (civilians, shooters, law enforcement). </a:t>
            </a:r>
            <a:r>
              <a:rPr lang="en-US" b="1" dirty="0"/>
              <a:t>Can look at various parameters</a:t>
            </a:r>
            <a:r>
              <a:rPr lang="en-US" b="1" baseline="0" dirty="0"/>
              <a:t> </a:t>
            </a:r>
            <a:r>
              <a:rPr lang="en-US" b="0" baseline="0" dirty="0"/>
              <a:t>such as</a:t>
            </a:r>
            <a:r>
              <a:rPr lang="en-US" b="1" dirty="0"/>
              <a:t> </a:t>
            </a:r>
            <a:r>
              <a:rPr lang="en-US" dirty="0"/>
              <a:t>firearm capacity</a:t>
            </a:r>
            <a:r>
              <a:rPr lang="en-US" baseline="0" dirty="0"/>
              <a:t>, accuracy of the shooters, presence of a security guard, or some like I looked at such as cognitive delay of the civilians or civilian response strategy and assess their affects on the number of casualties.</a:t>
            </a:r>
            <a:endParaRPr lang="en-US" dirty="0"/>
          </a:p>
        </p:txBody>
      </p:sp>
      <p:sp>
        <p:nvSpPr>
          <p:cNvPr id="4" name="Slide Number Placeholder 3"/>
          <p:cNvSpPr>
            <a:spLocks noGrp="1"/>
          </p:cNvSpPr>
          <p:nvPr>
            <p:ph type="sldNum" sz="quarter" idx="10"/>
          </p:nvPr>
        </p:nvSpPr>
        <p:spPr/>
        <p:txBody>
          <a:bodyPr/>
          <a:lstStyle/>
          <a:p>
            <a:pPr>
              <a:defRPr/>
            </a:pPr>
            <a:fld id="{B6EBB9A3-A05C-DD4C-9FC9-D247743C721A}" type="slidenum">
              <a:rPr lang="en-US" smtClean="0"/>
              <a:pPr>
                <a:defRPr/>
              </a:pPr>
              <a:t>5</a:t>
            </a:fld>
            <a:endParaRPr lang="en-US" dirty="0"/>
          </a:p>
        </p:txBody>
      </p:sp>
    </p:spTree>
    <p:extLst>
      <p:ext uri="{BB962C8B-B14F-4D97-AF65-F5344CB8AC3E}">
        <p14:creationId xmlns:p14="http://schemas.microsoft.com/office/powerpoint/2010/main" val="1468712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228600" indent="-228600">
              <a:buAutoNum type="arabicPeriod"/>
            </a:pPr>
            <a:r>
              <a:rPr lang="en-US" sz="1200" b="1" dirty="0"/>
              <a:t>Benefits: </a:t>
            </a:r>
            <a:r>
              <a:rPr lang="en-US" sz="1200" dirty="0"/>
              <a:t>Simulations can help</a:t>
            </a:r>
            <a:r>
              <a:rPr lang="en-US" sz="1200" baseline="0" dirty="0"/>
              <a:t> law enforcement be more </a:t>
            </a:r>
            <a:r>
              <a:rPr lang="en-US" sz="1200" b="1" baseline="0" dirty="0"/>
              <a:t>proactive</a:t>
            </a:r>
            <a:r>
              <a:rPr lang="en-US" sz="1200" baseline="0" dirty="0"/>
              <a:t>. Like mentioned earlier, we can go through a </a:t>
            </a:r>
            <a:r>
              <a:rPr lang="en-US" sz="1200" b="1" baseline="0" dirty="0"/>
              <a:t>variety of situations with changing parameters and assess the best response strategies – for civilians and law enforcement. </a:t>
            </a:r>
            <a:r>
              <a:rPr lang="en-US" sz="1200" b="0" baseline="0" dirty="0"/>
              <a:t>Available</a:t>
            </a:r>
            <a:r>
              <a:rPr lang="en-US" sz="1200" b="1" baseline="0" dirty="0"/>
              <a:t> data is limited.</a:t>
            </a:r>
          </a:p>
          <a:p>
            <a:pPr marL="228600" indent="-228600">
              <a:buAutoNum type="arabicPeriod"/>
            </a:pPr>
            <a:r>
              <a:rPr lang="en-US" sz="1200" b="1" baseline="0" dirty="0"/>
              <a:t>Limitations:</a:t>
            </a:r>
            <a:r>
              <a:rPr lang="en-US" sz="1200" baseline="0" dirty="0"/>
              <a:t> Depicting real world scenarios is tough, especially in chaotic situations. Difficult to model how people react because emotional states, individual knowledge of the situations, and cognitive-decision making cannot accurately be taken into account.</a:t>
            </a:r>
          </a:p>
          <a:p>
            <a:endParaRPr lang="en-US" sz="1200" baseline="0" dirty="0"/>
          </a:p>
          <a:p>
            <a:pPr marL="0" indent="0">
              <a:buNone/>
            </a:pPr>
            <a:r>
              <a:rPr lang="en-US" sz="1200" kern="1200" dirty="0">
                <a:solidFill>
                  <a:schemeClr val="tx1"/>
                </a:solidFill>
                <a:effectLst/>
                <a:latin typeface="Arial" charset="0"/>
                <a:ea typeface="ＭＳ Ｐゴシック" charset="0"/>
                <a:cs typeface="ＭＳ Ｐゴシック" charset="0"/>
              </a:rPr>
              <a:t>Going to talk about some of the prior models and the factors</a:t>
            </a:r>
            <a:r>
              <a:rPr lang="en-US" sz="1200" kern="1200" baseline="0" dirty="0">
                <a:solidFill>
                  <a:schemeClr val="tx1"/>
                </a:solidFill>
                <a:effectLst/>
                <a:latin typeface="Arial" charset="0"/>
                <a:ea typeface="ＭＳ Ｐゴシック" charset="0"/>
                <a:cs typeface="ＭＳ Ｐゴシック" charset="0"/>
              </a:rPr>
              <a:t> they have observed.</a:t>
            </a:r>
            <a:endParaRPr lang="en-US" sz="1200" kern="1200" dirty="0">
              <a:solidFill>
                <a:schemeClr val="tx1"/>
              </a:solidFill>
              <a:effectLst/>
              <a:latin typeface="Arial" charset="0"/>
              <a:ea typeface="ＭＳ Ｐゴシック" charset="0"/>
              <a:cs typeface="ＭＳ Ｐゴシック" charset="0"/>
            </a:endParaRPr>
          </a:p>
          <a:p>
            <a:pPr marL="228600" indent="-228600">
              <a:buAutoNum type="arabicPeriod"/>
            </a:pPr>
            <a:r>
              <a:rPr lang="en-US" sz="1200" kern="1200" dirty="0">
                <a:solidFill>
                  <a:schemeClr val="tx1"/>
                </a:solidFill>
                <a:effectLst/>
                <a:latin typeface="Arial" charset="0"/>
                <a:ea typeface="ＭＳ Ｐゴシック" charset="0"/>
                <a:cs typeface="ＭＳ Ｐゴシック" charset="0"/>
              </a:rPr>
              <a:t>Set in an educational environment and has four different scenario.</a:t>
            </a:r>
            <a:r>
              <a:rPr lang="en-US" sz="1200" kern="1200" baseline="0" dirty="0">
                <a:solidFill>
                  <a:schemeClr val="tx1"/>
                </a:solidFill>
                <a:effectLst/>
                <a:latin typeface="Arial" charset="0"/>
                <a:ea typeface="ＭＳ Ｐゴシック" charset="0"/>
                <a:cs typeface="ＭＳ Ｐゴシック" charset="0"/>
              </a:rPr>
              <a:t> 1. N</a:t>
            </a:r>
            <a:r>
              <a:rPr lang="en-US" sz="1200" kern="1200" dirty="0">
                <a:solidFill>
                  <a:schemeClr val="tx1"/>
                </a:solidFill>
                <a:effectLst/>
                <a:latin typeface="Arial" charset="0"/>
                <a:ea typeface="ＭＳ Ｐゴシック" charset="0"/>
                <a:cs typeface="ＭＳ Ｐゴシック" charset="0"/>
              </a:rPr>
              <a:t>o type of access control or security at the school. 2. 5 – 10% of the school work force are concealed carry civilians. 3. The school has a designated resource officer on staff. 4. The school has a resource officer and 5 – 10% of the school work force are concealed carry civilians. Civilians are in 3 predetermined</a:t>
            </a:r>
            <a:r>
              <a:rPr lang="en-US" sz="1200" kern="1200" baseline="0" dirty="0">
                <a:solidFill>
                  <a:schemeClr val="tx1"/>
                </a:solidFill>
                <a:effectLst/>
                <a:latin typeface="Arial" charset="0"/>
                <a:ea typeface="ＭＳ Ｐゴシック" charset="0"/>
                <a:cs typeface="ＭＳ Ｐゴシック" charset="0"/>
              </a:rPr>
              <a:t> locations (classroom, cafeteria, office) and the shooter randomly selects which location to go to. Shooter stays for set amount of time (2-5 min). If CC, shooter will be engaged. If RO, they must be dispatched to come to room and then engage shooter. </a:t>
            </a:r>
            <a:r>
              <a:rPr lang="en-US" sz="1200" kern="1200" dirty="0">
                <a:solidFill>
                  <a:schemeClr val="tx1"/>
                </a:solidFill>
                <a:effectLst/>
                <a:latin typeface="Arial" charset="0"/>
                <a:ea typeface="ＭＳ Ｐゴシック" charset="0"/>
                <a:cs typeface="ＭＳ Ｐゴシック" charset="0"/>
              </a:rPr>
              <a:t>Scenario 4</a:t>
            </a:r>
            <a:r>
              <a:rPr lang="en-US" sz="1200" kern="1200" baseline="0" dirty="0">
                <a:solidFill>
                  <a:schemeClr val="tx1"/>
                </a:solidFill>
                <a:effectLst/>
                <a:latin typeface="Arial" charset="0"/>
                <a:ea typeface="ＭＳ Ｐゴシック" charset="0"/>
                <a:cs typeface="ＭＳ Ｐゴシック" charset="0"/>
              </a:rPr>
              <a:t> </a:t>
            </a:r>
            <a:r>
              <a:rPr lang="en-US" sz="1200" kern="1200" dirty="0">
                <a:solidFill>
                  <a:schemeClr val="tx1"/>
                </a:solidFill>
                <a:effectLst/>
                <a:latin typeface="Arial" charset="0"/>
                <a:ea typeface="ＭＳ Ｐゴシック" charset="0"/>
                <a:cs typeface="ＭＳ Ｐゴシック" charset="0"/>
              </a:rPr>
              <a:t>proved to be the most beneficial in reducing the number of casualties, while scenario 1 – with no access control or security – proved to be the least beneficial. The conclusion of the study was that </a:t>
            </a:r>
            <a:r>
              <a:rPr lang="en-US" sz="1200" b="1" kern="1200" dirty="0">
                <a:solidFill>
                  <a:schemeClr val="tx1"/>
                </a:solidFill>
                <a:effectLst/>
                <a:latin typeface="Arial" charset="0"/>
                <a:ea typeface="ＭＳ Ｐゴシック" charset="0"/>
                <a:cs typeface="ＭＳ Ｐゴシック" charset="0"/>
              </a:rPr>
              <a:t>a quicker response is key to reducing the number of casualties.</a:t>
            </a:r>
            <a:endParaRPr lang="en-US" sz="1200" b="1" kern="1200" dirty="0">
              <a:solidFill>
                <a:schemeClr val="tx1"/>
              </a:solidFill>
              <a:effectLst/>
              <a:latin typeface="Arial" charset="0"/>
              <a:ea typeface="ＭＳ Ｐゴシック" charset="0"/>
            </a:endParaRPr>
          </a:p>
          <a:p>
            <a:pPr marL="228600" indent="-228600">
              <a:buAutoNum type="arabicPeriod"/>
            </a:pPr>
            <a:r>
              <a:rPr lang="en-US" sz="1200" kern="1200" dirty="0">
                <a:solidFill>
                  <a:schemeClr val="tx1"/>
                </a:solidFill>
                <a:effectLst/>
                <a:latin typeface="Arial" charset="0"/>
                <a:ea typeface="ＭＳ Ｐゴシック" charset="0"/>
                <a:cs typeface="ＭＳ Ｐゴシック" charset="0"/>
              </a:rPr>
              <a:t>Setting of a one-story office building with 15 individuals in the workplace. Exterior</a:t>
            </a:r>
            <a:r>
              <a:rPr lang="en-US" sz="1200" kern="1200" baseline="0" dirty="0">
                <a:solidFill>
                  <a:schemeClr val="tx1"/>
                </a:solidFill>
                <a:effectLst/>
                <a:latin typeface="Arial" charset="0"/>
                <a:ea typeface="ＭＳ Ｐゴシック" charset="0"/>
                <a:cs typeface="ＭＳ Ｐゴシック" charset="0"/>
              </a:rPr>
              <a:t> room doors can be locked. </a:t>
            </a:r>
            <a:r>
              <a:rPr lang="en-US" sz="1200" kern="1200" dirty="0">
                <a:solidFill>
                  <a:schemeClr val="tx1"/>
                </a:solidFill>
                <a:effectLst/>
                <a:latin typeface="Arial" charset="0"/>
                <a:ea typeface="ＭＳ Ｐゴシック" charset="0"/>
                <a:cs typeface="ＭＳ Ｐゴシック" charset="0"/>
              </a:rPr>
              <a:t>The </a:t>
            </a:r>
            <a:r>
              <a:rPr lang="en-US" sz="1200" b="1" kern="1200" dirty="0">
                <a:solidFill>
                  <a:schemeClr val="tx1"/>
                </a:solidFill>
                <a:effectLst/>
                <a:latin typeface="Arial" charset="0"/>
                <a:ea typeface="ＭＳ Ｐゴシック" charset="0"/>
                <a:cs typeface="ＭＳ Ｐゴシック" charset="0"/>
              </a:rPr>
              <a:t>results from this model suggest slightly reduced time to engage the shooter and slightly reduced number of casualties if there are 10% of the employees who have concealed carry weapons.</a:t>
            </a:r>
            <a:r>
              <a:rPr lang="en-US" sz="1200" kern="1200" dirty="0">
                <a:solidFill>
                  <a:schemeClr val="tx1"/>
                </a:solidFill>
                <a:effectLst/>
                <a:latin typeface="Arial" charset="0"/>
                <a:ea typeface="ＭＳ Ｐゴシック" charset="0"/>
                <a:cs typeface="ＭＳ Ｐゴシック" charset="0"/>
              </a:rPr>
              <a:t> The results indicate </a:t>
            </a:r>
            <a:r>
              <a:rPr lang="en-US" sz="1200" b="1" kern="1200" dirty="0">
                <a:solidFill>
                  <a:schemeClr val="tx1"/>
                </a:solidFill>
                <a:effectLst/>
                <a:latin typeface="Arial" charset="0"/>
                <a:ea typeface="ＭＳ Ｐゴシック" charset="0"/>
                <a:cs typeface="ＭＳ Ｐゴシック" charset="0"/>
              </a:rPr>
              <a:t>significantly reduced time to engage the shooter and significantly reduced number of casualties if there is a security guard present.</a:t>
            </a:r>
            <a:r>
              <a:rPr lang="en-US" sz="1200" kern="1200" dirty="0">
                <a:solidFill>
                  <a:schemeClr val="tx1"/>
                </a:solidFill>
                <a:effectLst/>
                <a:latin typeface="Arial" charset="0"/>
                <a:ea typeface="ＭＳ Ｐゴシック" charset="0"/>
                <a:cs typeface="ＭＳ Ｐゴシック" charset="0"/>
              </a:rPr>
              <a:t> </a:t>
            </a:r>
            <a:r>
              <a:rPr lang="en-US" sz="1200" b="1" kern="1200" dirty="0">
                <a:solidFill>
                  <a:schemeClr val="tx1"/>
                </a:solidFill>
                <a:effectLst/>
                <a:latin typeface="Arial" charset="0"/>
                <a:ea typeface="ＭＳ Ｐゴシック" charset="0"/>
                <a:cs typeface="ＭＳ Ｐゴシック" charset="0"/>
              </a:rPr>
              <a:t>Locking doors does not influence the time to engage the shooter but does appear to reduce the number of casualties in the incidents by almost 25%.</a:t>
            </a:r>
          </a:p>
          <a:p>
            <a:pPr defTabSz="909919">
              <a:defRPr/>
            </a:pPr>
            <a:r>
              <a:rPr lang="en-US" sz="1200" dirty="0"/>
              <a:t>3. Three simulations in </a:t>
            </a:r>
            <a:r>
              <a:rPr lang="en-US" sz="1200" dirty="0" err="1"/>
              <a:t>NetLogo</a:t>
            </a:r>
            <a:r>
              <a:rPr lang="en-US" sz="1200" dirty="0"/>
              <a:t>. Purpose was to observe the potential effectiveness of an assault weapons and high-capacity magazines bill. Two indoor and one outdoor (to see if parameters matter more or less given the setting). First model used to validate their model: Aurora, CO. Second was the large indoor space. Then large outdoor space. From the results of their simulation models, they concluded that the </a:t>
            </a:r>
            <a:r>
              <a:rPr lang="en-US" sz="1200" b="1" dirty="0"/>
              <a:t>assault weapons ban would not decrease the number of casualties </a:t>
            </a:r>
            <a:r>
              <a:rPr lang="en-US" sz="1200" dirty="0"/>
              <a:t>(because the ban did not include decreasing the rate of fire of any firearm). Of the parameters tested in the model, Hayes and Hayes found that the </a:t>
            </a:r>
            <a:r>
              <a:rPr lang="en-US" sz="1200" b="1" dirty="0"/>
              <a:t>weapon’s rate of fire has the greatest effect on the number of casualties; this was especially true for indoor simulations</a:t>
            </a:r>
            <a:r>
              <a:rPr lang="en-US" sz="1200" dirty="0"/>
              <a:t>. They also concluded that the </a:t>
            </a:r>
            <a:r>
              <a:rPr lang="en-US" sz="1200" b="1" dirty="0"/>
              <a:t>high-capacity magazine ban would result in a small number of lives saved during a mass shooting. </a:t>
            </a:r>
          </a:p>
          <a:p>
            <a:pPr defTabSz="909919">
              <a:defRPr/>
            </a:pPr>
            <a:r>
              <a:rPr lang="en-US" sz="1200" dirty="0"/>
              <a:t>4. The model was set in a large, open outdoor area, and </a:t>
            </a:r>
            <a:r>
              <a:rPr lang="en-US" sz="1200" b="1" dirty="0"/>
              <a:t>included unarmed civilians who fight back against the shooter.</a:t>
            </a:r>
            <a:r>
              <a:rPr lang="en-US" sz="1200" dirty="0"/>
              <a:t> The shooter is randomly placed at the start of the simulation and begins shooting at the closest civilians. While most civilians will flee, a small portion will head towards to shooter to try to subdue them. The simulation ends when the shooter is subdued or all civilians have been hit or have escaped outside the perimeter of the simulation. The results of the Briggs and Kennedy model </a:t>
            </a:r>
            <a:r>
              <a:rPr lang="en-US" sz="1200" b="1" dirty="0"/>
              <a:t>suggest that unarmed resistance may reduce the overall number of casualties in an active shooter situation. The risk of being shot does greatly increase for the individuals who choose to fight the shooter. </a:t>
            </a:r>
            <a:r>
              <a:rPr lang="en-US" sz="1200" dirty="0"/>
              <a:t>Importantly, the authors discuss limitations of the model and note that all active shooting models are limited by the amount of forensic information from past active shootings; this lack of information increases the complication of validating active shooting models.</a:t>
            </a:r>
          </a:p>
          <a:p>
            <a:pPr defTabSz="909919">
              <a:defRPr/>
            </a:pPr>
            <a:endParaRPr lang="en-US" sz="1200" dirty="0"/>
          </a:p>
          <a:p>
            <a:r>
              <a:rPr lang="en-US" baseline="0" dirty="0"/>
              <a:t>Given what you now know about past active shooter agent-based simulations, you might be interested in knowing what is different about the work I have done.</a:t>
            </a:r>
          </a:p>
          <a:p>
            <a:endParaRPr lang="en-US" baseline="0" dirty="0"/>
          </a:p>
          <a:p>
            <a:pPr marL="228600" indent="-228600">
              <a:buAutoNum type="arabicPeriod"/>
            </a:pPr>
            <a:r>
              <a:rPr lang="en-US" baseline="0" dirty="0"/>
              <a:t>Simulating a school shooting environment in an enclosed area with civilians located in various classrooms. The shooter is moving through the rooms similar to how they may be expected to move through rooms in a real situation.</a:t>
            </a:r>
          </a:p>
          <a:p>
            <a:pPr marL="228600" indent="-228600">
              <a:buAutoNum type="arabicPeriod"/>
            </a:pPr>
            <a:r>
              <a:rPr lang="en-US" baseline="0" dirty="0"/>
              <a:t>I have attempted to quantify the effects of factors that have not been looked at before. Civilian response strategy was the biggest one that has not been approached at all yet in this area of research. Police response time in this type of environment is another factor that has not yet been quantified. </a:t>
            </a:r>
          </a:p>
          <a:p>
            <a:pPr defTabSz="909919">
              <a:defRPr/>
            </a:pPr>
            <a:endParaRPr lang="en-US" sz="1200"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24A6D18E-8B09-B24B-9169-4FC527B8D84F}" type="slidenum">
              <a:rPr lang="en-US" smtClean="0"/>
              <a:pPr/>
              <a:t>6</a:t>
            </a:fld>
            <a:endParaRPr lang="en-US"/>
          </a:p>
        </p:txBody>
      </p:sp>
    </p:spTree>
    <p:extLst>
      <p:ext uri="{BB962C8B-B14F-4D97-AF65-F5344CB8AC3E}">
        <p14:creationId xmlns:p14="http://schemas.microsoft.com/office/powerpoint/2010/main" val="396019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0" baseline="0" dirty="0"/>
              <a:t>So now actually getting in to the details of my simulation model. Parameters in table at the top right. </a:t>
            </a:r>
          </a:p>
          <a:p>
            <a:pPr marL="228600" indent="-228600">
              <a:buAutoNum type="arabicPeriod"/>
            </a:pPr>
            <a:r>
              <a:rPr lang="en-US" b="1" dirty="0"/>
              <a:t>Initial assumptions:</a:t>
            </a:r>
            <a:r>
              <a:rPr lang="en-US" b="1" baseline="0" dirty="0"/>
              <a:t> </a:t>
            </a:r>
            <a:r>
              <a:rPr lang="en-US" baseline="0" dirty="0"/>
              <a:t>firearm effective ranges, field of view, shooter mag capacity, running speed. </a:t>
            </a:r>
          </a:p>
          <a:p>
            <a:pPr marL="228600" indent="-228600">
              <a:buAutoNum type="arabicPeriod"/>
            </a:pPr>
            <a:r>
              <a:rPr lang="en-US" baseline="0" dirty="0"/>
              <a:t>Modifiable parameters: civilian response strategy, police response time, (cognitive delay). </a:t>
            </a:r>
          </a:p>
          <a:p>
            <a:pPr marL="228600" indent="-228600">
              <a:buAutoNum type="arabicPeriod"/>
            </a:pPr>
            <a:r>
              <a:rPr lang="en-US" baseline="0" dirty="0"/>
              <a:t>3 types of active agents: greens, blues, reds</a:t>
            </a:r>
          </a:p>
          <a:p>
            <a:pPr marL="228600" indent="-228600">
              <a:buAutoNum type="arabicPeriod"/>
            </a:pPr>
            <a:r>
              <a:rPr lang="en-US" b="1" baseline="0" dirty="0"/>
              <a:t>Setup:</a:t>
            </a:r>
            <a:r>
              <a:rPr lang="en-US" baseline="0" dirty="0"/>
              <a:t> creates walls and place civilians in 6 classrooms. 384 total civilians. Shooter starts at the left entrance/exit door. Casualty count set to zero. Cognitive delay is set.  Running speeds assigned based on normal distributions. Response strategy is determined. For the combo situation, random number between 0 and 1 is assigned to each agent. Less than 0.5 will run. Greater than or equal to 0.5 will hide.</a:t>
            </a:r>
          </a:p>
          <a:p>
            <a:pPr marL="228600" indent="-228600">
              <a:buAutoNum type="arabicPeriod"/>
            </a:pPr>
            <a:r>
              <a:rPr lang="en-US" baseline="0" dirty="0"/>
              <a:t>Model can then be run. Will stop if there are no active shooters, or if there are no civilians. Civilians follow chosen response strategy once shots have been fired and cognitive delay has been reached.</a:t>
            </a:r>
            <a:endParaRPr lang="en-US" dirty="0"/>
          </a:p>
        </p:txBody>
      </p:sp>
      <p:sp>
        <p:nvSpPr>
          <p:cNvPr id="4" name="Slide Number Placeholder 3"/>
          <p:cNvSpPr>
            <a:spLocks noGrp="1"/>
          </p:cNvSpPr>
          <p:nvPr>
            <p:ph type="sldNum" sz="quarter" idx="10"/>
          </p:nvPr>
        </p:nvSpPr>
        <p:spPr/>
        <p:txBody>
          <a:bodyPr/>
          <a:lstStyle/>
          <a:p>
            <a:pPr>
              <a:defRPr/>
            </a:pPr>
            <a:fld id="{B6EBB9A3-A05C-DD4C-9FC9-D247743C721A}" type="slidenum">
              <a:rPr lang="en-US" smtClean="0"/>
              <a:pPr>
                <a:defRPr/>
              </a:pPr>
              <a:t>7</a:t>
            </a:fld>
            <a:endParaRPr lang="en-US" dirty="0"/>
          </a:p>
        </p:txBody>
      </p:sp>
    </p:spTree>
    <p:extLst>
      <p:ext uri="{BB962C8B-B14F-4D97-AF65-F5344CB8AC3E}">
        <p14:creationId xmlns:p14="http://schemas.microsoft.com/office/powerpoint/2010/main" val="2044197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Quick</a:t>
            </a:r>
            <a:r>
              <a:rPr lang="en-US" baseline="0" dirty="0"/>
              <a:t> video clip of one simulation situation. All civilians run, 5 min police response time, 1 minute cognitive delay.</a:t>
            </a:r>
          </a:p>
          <a:p>
            <a:pPr marL="228600" indent="-228600">
              <a:buAutoNum type="arabicPeriod"/>
            </a:pPr>
            <a:r>
              <a:rPr lang="en-US" dirty="0"/>
              <a:t>Target selection: shooter looks for closest civilian. Face them and head towards them</a:t>
            </a:r>
            <a:r>
              <a:rPr lang="en-US" baseline="0" dirty="0"/>
              <a:t> (avoiding walls). Will choose a link-neighbor if there is one. Then anyone else in firearm effective range and field of view. Once in firearm effective range (which is short), civilian will become a casualty, the mag decreases by 1, and target selection starts over. </a:t>
            </a:r>
          </a:p>
          <a:p>
            <a:pPr marL="228600" indent="-228600">
              <a:buAutoNum type="arabicPeriod"/>
            </a:pPr>
            <a:r>
              <a:rPr lang="en-US" baseline="0" dirty="0"/>
              <a:t>Law enforcement officers arrive at designated time. Select shooter as target. </a:t>
            </a:r>
          </a:p>
          <a:p>
            <a:pPr marL="228600" indent="-228600">
              <a:buAutoNum type="arabicPeriod"/>
            </a:pPr>
            <a:r>
              <a:rPr lang="en-US" baseline="0" dirty="0"/>
              <a:t>Civilians operate on a coordinate system. Cannot run over each other – hence bottlenecks at the doors. </a:t>
            </a:r>
          </a:p>
          <a:p>
            <a:pPr marL="228600" indent="-228600">
              <a:buAutoNum type="arabicPeriod"/>
            </a:pPr>
            <a:r>
              <a:rPr lang="en-US" b="1" baseline="0" dirty="0"/>
              <a:t>36 different simulation sets</a:t>
            </a:r>
            <a:r>
              <a:rPr lang="en-US" baseline="0" dirty="0"/>
              <a:t> – 4 cognitive delays x 3 police response times x 3 response strategies. 50 trials of each. </a:t>
            </a:r>
            <a:r>
              <a:rPr lang="en-US" b="1" baseline="0" dirty="0"/>
              <a:t>Output variable is the number of casualties AKA the number of civilians who were shot.</a:t>
            </a:r>
            <a:endParaRPr lang="en-US" b="1" dirty="0"/>
          </a:p>
        </p:txBody>
      </p:sp>
      <p:sp>
        <p:nvSpPr>
          <p:cNvPr id="4" name="Slide Number Placeholder 3"/>
          <p:cNvSpPr>
            <a:spLocks noGrp="1"/>
          </p:cNvSpPr>
          <p:nvPr>
            <p:ph type="sldNum" sz="quarter" idx="10"/>
          </p:nvPr>
        </p:nvSpPr>
        <p:spPr/>
        <p:txBody>
          <a:bodyPr/>
          <a:lstStyle/>
          <a:p>
            <a:pPr>
              <a:defRPr/>
            </a:pPr>
            <a:fld id="{B6EBB9A3-A05C-DD4C-9FC9-D247743C721A}" type="slidenum">
              <a:rPr lang="en-US" smtClean="0"/>
              <a:pPr>
                <a:defRPr/>
              </a:pPr>
              <a:t>9</a:t>
            </a:fld>
            <a:endParaRPr lang="en-US" dirty="0"/>
          </a:p>
        </p:txBody>
      </p:sp>
    </p:spTree>
    <p:extLst>
      <p:ext uri="{BB962C8B-B14F-4D97-AF65-F5344CB8AC3E}">
        <p14:creationId xmlns:p14="http://schemas.microsoft.com/office/powerpoint/2010/main" val="2124545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Graph showing raw</a:t>
            </a:r>
            <a:r>
              <a:rPr lang="en-US" baseline="0" dirty="0"/>
              <a:t> data for when the civilian response strategy is for all civilians to run. </a:t>
            </a:r>
          </a:p>
          <a:p>
            <a:pPr marL="228600" indent="-228600">
              <a:buAutoNum type="arabicPeriod"/>
            </a:pPr>
            <a:r>
              <a:rPr lang="en-US" b="0" dirty="0"/>
              <a:t>It</a:t>
            </a:r>
            <a:r>
              <a:rPr lang="en-US" b="0" baseline="0" dirty="0"/>
              <a:t> is evident that a </a:t>
            </a:r>
            <a:r>
              <a:rPr lang="en-US" b="1" dirty="0"/>
              <a:t>5-minute cognitive delay time increased the number of casualties</a:t>
            </a:r>
            <a:r>
              <a:rPr lang="en-US" dirty="0"/>
              <a:t>, but there was little difference between the 30-second, 1-minute, or 2-minute cognitive delay times for each police response time. </a:t>
            </a:r>
          </a:p>
          <a:p>
            <a:pPr marL="228600" indent="-228600">
              <a:buAutoNum type="arabicPeriod"/>
            </a:pPr>
            <a:r>
              <a:rPr lang="en-US" b="1" dirty="0"/>
              <a:t>As the police response time increases, there is a clear increase in the number of casualties.</a:t>
            </a:r>
            <a:r>
              <a:rPr lang="en-US" dirty="0"/>
              <a:t> The 2-minute police response time has casualty percentages around 7-8% for the shorter cognitive delay times, while the 10-minute police response times are around 25-27% for the shorter cognitive delay times and up to 35% for the 5-minute cognitive delay time. </a:t>
            </a:r>
          </a:p>
        </p:txBody>
      </p:sp>
      <p:sp>
        <p:nvSpPr>
          <p:cNvPr id="4" name="Slide Number Placeholder 3"/>
          <p:cNvSpPr>
            <a:spLocks noGrp="1"/>
          </p:cNvSpPr>
          <p:nvPr>
            <p:ph type="sldNum" sz="quarter" idx="10"/>
          </p:nvPr>
        </p:nvSpPr>
        <p:spPr/>
        <p:txBody>
          <a:bodyPr/>
          <a:lstStyle/>
          <a:p>
            <a:pPr>
              <a:defRPr/>
            </a:pPr>
            <a:fld id="{B6EBB9A3-A05C-DD4C-9FC9-D247743C721A}" type="slidenum">
              <a:rPr lang="en-US" smtClean="0"/>
              <a:pPr>
                <a:defRPr/>
              </a:pPr>
              <a:t>10</a:t>
            </a:fld>
            <a:endParaRPr lang="en-US" dirty="0"/>
          </a:p>
        </p:txBody>
      </p:sp>
    </p:spTree>
    <p:extLst>
      <p:ext uri="{BB962C8B-B14F-4D97-AF65-F5344CB8AC3E}">
        <p14:creationId xmlns:p14="http://schemas.microsoft.com/office/powerpoint/2010/main" val="3953144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09919" rtl="0" eaLnBrk="0" fontAlgn="base" latinLnBrk="0" hangingPunct="0">
              <a:lnSpc>
                <a:spcPct val="100000"/>
              </a:lnSpc>
              <a:spcBef>
                <a:spcPct val="30000"/>
              </a:spcBef>
              <a:spcAft>
                <a:spcPct val="0"/>
              </a:spcAft>
              <a:buClrTx/>
              <a:buSzTx/>
              <a:buFontTx/>
              <a:buAutoNum type="arabicPeriod"/>
              <a:tabLst/>
              <a:defRPr/>
            </a:pPr>
            <a:r>
              <a:rPr lang="en-US" dirty="0"/>
              <a:t>Graph showing raw</a:t>
            </a:r>
            <a:r>
              <a:rPr lang="en-US" baseline="0" dirty="0"/>
              <a:t> data for when the civilian response strategy is for all civilians to hide. Seeing different trends here. </a:t>
            </a:r>
          </a:p>
          <a:p>
            <a:pPr marL="228600" marR="0" lvl="0" indent="-228600" algn="l" defTabSz="909919" rtl="0" eaLnBrk="0" fontAlgn="base" latinLnBrk="0" hangingPunct="0">
              <a:lnSpc>
                <a:spcPct val="100000"/>
              </a:lnSpc>
              <a:spcBef>
                <a:spcPct val="30000"/>
              </a:spcBef>
              <a:spcAft>
                <a:spcPct val="0"/>
              </a:spcAft>
              <a:buClrTx/>
              <a:buSzTx/>
              <a:buFontTx/>
              <a:buAutoNum type="arabicPeriod"/>
              <a:tabLst/>
              <a:defRPr/>
            </a:pPr>
            <a:r>
              <a:rPr lang="en-US" dirty="0"/>
              <a:t>Unlike the response strategy of run, </a:t>
            </a:r>
            <a:r>
              <a:rPr lang="en-US" b="1" dirty="0"/>
              <a:t>there is not a clear distinction between the 5-minute cognitive delay and any of the other cognitive delay times when the strategy is to hide.</a:t>
            </a:r>
            <a:r>
              <a:rPr lang="en-US" dirty="0"/>
              <a:t> For the 10-minute response time, there is a bit more variation in the data, with the 30-second and 5-minute cognitive delays indicates slightly fewer casualties, 3-4% fewer, than the 1-minute or 2-minute cognitive delay times. This is including more model variation for the number of rooms the shooter</a:t>
            </a:r>
            <a:r>
              <a:rPr lang="en-US" baseline="0" dirty="0"/>
              <a:t> has time to enter, as his speed changes and he has a longer time for those model changes to show.</a:t>
            </a:r>
            <a:endParaRPr lang="en-US" dirty="0"/>
          </a:p>
          <a:p>
            <a:pPr marL="228600" marR="0" lvl="0" indent="-228600" algn="l" defTabSz="909919" rtl="0" eaLnBrk="0" fontAlgn="base" latinLnBrk="0" hangingPunct="0">
              <a:lnSpc>
                <a:spcPct val="100000"/>
              </a:lnSpc>
              <a:spcBef>
                <a:spcPct val="30000"/>
              </a:spcBef>
              <a:spcAft>
                <a:spcPct val="0"/>
              </a:spcAft>
              <a:buClrTx/>
              <a:buSzTx/>
              <a:buFontTx/>
              <a:buAutoNum type="arabicPeriod"/>
              <a:tabLst/>
              <a:defRPr/>
            </a:pPr>
            <a:r>
              <a:rPr lang="en-US" b="1" dirty="0"/>
              <a:t>Again,</a:t>
            </a:r>
            <a:r>
              <a:rPr lang="en-US" b="1" baseline="0" dirty="0"/>
              <a:t> t</a:t>
            </a:r>
            <a:r>
              <a:rPr lang="en-US" b="1" dirty="0"/>
              <a:t>here is a clear increase in percentage of casualties between the police response times;</a:t>
            </a:r>
            <a:r>
              <a:rPr lang="en-US" dirty="0"/>
              <a:t> the average percentage of casualties for the 2-minute police response time was 18.7%, then 24.3% for the 5-minute police response time, and 33% for the 10-minute police response time.</a:t>
            </a:r>
          </a:p>
        </p:txBody>
      </p:sp>
      <p:sp>
        <p:nvSpPr>
          <p:cNvPr id="4" name="Slide Number Placeholder 3"/>
          <p:cNvSpPr>
            <a:spLocks noGrp="1"/>
          </p:cNvSpPr>
          <p:nvPr>
            <p:ph type="sldNum" sz="quarter" idx="10"/>
          </p:nvPr>
        </p:nvSpPr>
        <p:spPr/>
        <p:txBody>
          <a:bodyPr/>
          <a:lstStyle/>
          <a:p>
            <a:pPr>
              <a:defRPr/>
            </a:pPr>
            <a:fld id="{B6EBB9A3-A05C-DD4C-9FC9-D247743C721A}" type="slidenum">
              <a:rPr lang="en-US" smtClean="0"/>
              <a:pPr>
                <a:defRPr/>
              </a:pPr>
              <a:t>11</a:t>
            </a:fld>
            <a:endParaRPr lang="en-US" dirty="0"/>
          </a:p>
        </p:txBody>
      </p:sp>
    </p:spTree>
    <p:extLst>
      <p:ext uri="{BB962C8B-B14F-4D97-AF65-F5344CB8AC3E}">
        <p14:creationId xmlns:p14="http://schemas.microsoft.com/office/powerpoint/2010/main" val="1645855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36945"/>
            <a:ext cx="12192000" cy="1828800"/>
          </a:xfrm>
          <a:prstGeom prst="rect">
            <a:avLst/>
          </a:prstGeom>
          <a:solidFill>
            <a:srgbClr val="CE1126"/>
          </a:solidFill>
          <a:ln w="9525">
            <a:noFill/>
            <a:miter lim="800000"/>
            <a:headEnd/>
            <a:tailEnd/>
          </a:ln>
          <a:effectLst/>
        </p:spPr>
        <p:txBody>
          <a:bodyPr wrap="none" anchor="ctr">
            <a:prstTxWarp prst="textNoShape">
              <a:avLst/>
            </a:prstTxWarp>
          </a:bodyPr>
          <a:lstStyle/>
          <a:p>
            <a:endParaRPr lang="en-US" sz="2400"/>
          </a:p>
        </p:txBody>
      </p:sp>
      <p:sp>
        <p:nvSpPr>
          <p:cNvPr id="3076" name="Rectangle 4"/>
          <p:cNvSpPr>
            <a:spLocks noGrp="1" noChangeArrowheads="1"/>
          </p:cNvSpPr>
          <p:nvPr>
            <p:ph type="ctrTitle"/>
          </p:nvPr>
        </p:nvSpPr>
        <p:spPr>
          <a:xfrm>
            <a:off x="711200" y="2514600"/>
            <a:ext cx="8839200" cy="1066800"/>
          </a:xfrm>
        </p:spPr>
        <p:txBody>
          <a:bodyPr anchor="b"/>
          <a:lstStyle>
            <a:lvl1pPr>
              <a:defRPr>
                <a:solidFill>
                  <a:srgbClr val="F2BF49"/>
                </a:solidFill>
              </a:defRPr>
            </a:lvl1pPr>
          </a:lstStyle>
          <a:p>
            <a:r>
              <a:rPr lang="en-US"/>
              <a:t>Click to edit Master title style</a:t>
            </a:r>
          </a:p>
        </p:txBody>
      </p:sp>
      <p:sp>
        <p:nvSpPr>
          <p:cNvPr id="3077" name="Rectangle 5"/>
          <p:cNvSpPr>
            <a:spLocks noGrp="1" noChangeArrowheads="1"/>
          </p:cNvSpPr>
          <p:nvPr>
            <p:ph type="subTitle" idx="1"/>
          </p:nvPr>
        </p:nvSpPr>
        <p:spPr>
          <a:xfrm>
            <a:off x="711200" y="3581400"/>
            <a:ext cx="83312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83634" y="3489325"/>
            <a:ext cx="184731" cy="461665"/>
          </a:xfrm>
          <a:prstGeom prst="rect">
            <a:avLst/>
          </a:prstGeom>
          <a:noFill/>
          <a:ln w="9525">
            <a:noFill/>
            <a:miter lim="800000"/>
            <a:headEnd/>
            <a:tailEnd/>
          </a:ln>
          <a:effectLst/>
        </p:spPr>
        <p:txBody>
          <a:bodyPr wrap="none">
            <a:prstTxWarp prst="textNoShape">
              <a:avLst/>
            </a:prstTxWarp>
            <a:spAutoFit/>
          </a:bodyPr>
          <a:lstStyle/>
          <a:p>
            <a:endParaRPr lang="en-US" sz="2400"/>
          </a:p>
        </p:txBody>
      </p:sp>
      <p:sp>
        <p:nvSpPr>
          <p:cNvPr id="3079" name="Text Box 7"/>
          <p:cNvSpPr txBox="1">
            <a:spLocks noChangeArrowheads="1"/>
          </p:cNvSpPr>
          <p:nvPr/>
        </p:nvSpPr>
        <p:spPr bwMode="auto">
          <a:xfrm>
            <a:off x="624418" y="1295400"/>
            <a:ext cx="6333850" cy="369332"/>
          </a:xfrm>
          <a:prstGeom prst="rect">
            <a:avLst/>
          </a:prstGeom>
          <a:noFill/>
          <a:ln w="9525">
            <a:noFill/>
            <a:miter lim="800000"/>
            <a:headEnd/>
            <a:tailEnd/>
          </a:ln>
          <a:effectLst/>
        </p:spPr>
        <p:txBody>
          <a:bodyPr wrap="none">
            <a:prstTxWarp prst="textNoShape">
              <a:avLst/>
            </a:prstTxWarp>
            <a:spAutoFit/>
          </a:bodyPr>
          <a:lstStyle/>
          <a:p>
            <a:r>
              <a:rPr lang="en-US" sz="1800" dirty="0">
                <a:solidFill>
                  <a:schemeClr val="bg1"/>
                </a:solidFill>
                <a:latin typeface="Univers 65 Bold" charset="0"/>
              </a:rPr>
              <a:t>Department of Industrial and Manufacturing Systems Engineering</a:t>
            </a:r>
          </a:p>
        </p:txBody>
      </p:sp>
      <p:pic>
        <p:nvPicPr>
          <p:cNvPr id="10" name="Picture 11" descr="ISU LEFT white.eps"/>
          <p:cNvPicPr>
            <a:picLocks noChangeAspect="1"/>
          </p:cNvPicPr>
          <p:nvPr userDrawn="1"/>
        </p:nvPicPr>
        <p:blipFill>
          <a:blip r:embed="rId2"/>
          <a:srcRect b="38235"/>
          <a:stretch>
            <a:fillRect/>
          </a:stretch>
        </p:blipFill>
        <p:spPr bwMode="auto">
          <a:xfrm>
            <a:off x="711200" y="591128"/>
            <a:ext cx="6451600" cy="628073"/>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8737600" y="571500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A9A4E-4C82-4D44-9372-C31BB381809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0600" y="152400"/>
            <a:ext cx="266700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52400"/>
            <a:ext cx="77978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8737600" y="571500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A9A4E-4C82-4D44-9372-C31BB381809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265E5872-A0C6-4182-B329-E3FB2A43BFF8}"/>
              </a:ext>
            </a:extLst>
          </p:cNvPr>
          <p:cNvSpPr>
            <a:spLocks noGrp="1"/>
          </p:cNvSpPr>
          <p:nvPr>
            <p:ph type="sldNum" sz="quarter" idx="4"/>
          </p:nvPr>
        </p:nvSpPr>
        <p:spPr>
          <a:xfrm>
            <a:off x="9344891" y="5737803"/>
            <a:ext cx="28448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179A9A4E-4C82-4D44-9372-C31BB381809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8737600" y="571500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A9A4E-4C82-4D44-9372-C31BB381809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1066800"/>
            <a:ext cx="4978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066800"/>
            <a:ext cx="4978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571500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A9A4E-4C82-4D44-9372-C31BB381809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8737600" y="571500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A9A4E-4C82-4D44-9372-C31BB381809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8737600" y="571500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A9A4E-4C82-4D44-9372-C31BB381809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737600" y="571500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A9A4E-4C82-4D44-9372-C31BB381809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8737600" y="571500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A9A4E-4C82-4D44-9372-C31BB381809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8737600" y="571500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A9A4E-4C82-4D44-9372-C31BB381809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140587"/>
            <a:ext cx="12192000" cy="762000"/>
          </a:xfrm>
          <a:prstGeom prst="rect">
            <a:avLst/>
          </a:prstGeom>
          <a:solidFill>
            <a:srgbClr val="CE1126"/>
          </a:solidFill>
          <a:ln w="9525">
            <a:noFill/>
            <a:miter lim="800000"/>
            <a:headEnd/>
            <a:tailEnd/>
          </a:ln>
          <a:effectLst/>
        </p:spPr>
        <p:txBody>
          <a:bodyPr wrap="none" anchor="ctr">
            <a:prstTxWarp prst="textNoShape">
              <a:avLst/>
            </a:prstTxWarp>
          </a:bodyPr>
          <a:lstStyle/>
          <a:p>
            <a:endParaRPr lang="en-US" sz="2400"/>
          </a:p>
        </p:txBody>
      </p:sp>
      <p:sp>
        <p:nvSpPr>
          <p:cNvPr id="1026" name="Rectangle 2"/>
          <p:cNvSpPr>
            <a:spLocks noGrp="1" noChangeArrowheads="1"/>
          </p:cNvSpPr>
          <p:nvPr>
            <p:ph type="title"/>
          </p:nvPr>
        </p:nvSpPr>
        <p:spPr bwMode="auto">
          <a:xfrm>
            <a:off x="609600" y="1524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838200" y="1066800"/>
            <a:ext cx="10439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Text Box 11"/>
          <p:cNvSpPr txBox="1">
            <a:spLocks noChangeArrowheads="1"/>
          </p:cNvSpPr>
          <p:nvPr/>
        </p:nvSpPr>
        <p:spPr bwMode="auto">
          <a:xfrm>
            <a:off x="283634" y="3489325"/>
            <a:ext cx="184731" cy="461665"/>
          </a:xfrm>
          <a:prstGeom prst="rect">
            <a:avLst/>
          </a:prstGeom>
          <a:noFill/>
          <a:ln w="9525">
            <a:noFill/>
            <a:miter lim="800000"/>
            <a:headEnd/>
            <a:tailEnd/>
          </a:ln>
          <a:effectLst/>
        </p:spPr>
        <p:txBody>
          <a:bodyPr wrap="none">
            <a:prstTxWarp prst="textNoShape">
              <a:avLst/>
            </a:prstTxWarp>
            <a:spAutoFit/>
          </a:bodyPr>
          <a:lstStyle/>
          <a:p>
            <a:endParaRPr lang="en-US" sz="2400"/>
          </a:p>
        </p:txBody>
      </p:sp>
      <p:sp>
        <p:nvSpPr>
          <p:cNvPr id="1036" name="Text Box 12"/>
          <p:cNvSpPr txBox="1">
            <a:spLocks noChangeArrowheads="1"/>
          </p:cNvSpPr>
          <p:nvPr userDrawn="1"/>
        </p:nvSpPr>
        <p:spPr bwMode="auto">
          <a:xfrm>
            <a:off x="7239000" y="6324600"/>
            <a:ext cx="4891660" cy="369332"/>
          </a:xfrm>
          <a:prstGeom prst="rect">
            <a:avLst/>
          </a:prstGeom>
          <a:noFill/>
          <a:ln w="9525">
            <a:noFill/>
            <a:miter lim="800000"/>
            <a:headEnd/>
            <a:tailEnd/>
          </a:ln>
          <a:effectLst/>
        </p:spPr>
        <p:txBody>
          <a:bodyPr wrap="none">
            <a:prstTxWarp prst="textNoShape">
              <a:avLst/>
            </a:prstTxWarp>
            <a:spAutoFit/>
          </a:bodyPr>
          <a:lstStyle/>
          <a:p>
            <a:pPr algn="r"/>
            <a:r>
              <a:rPr lang="en-US" sz="1800" dirty="0">
                <a:solidFill>
                  <a:schemeClr val="bg1"/>
                </a:solidFill>
                <a:latin typeface="Univers 65 Bold" charset="0"/>
              </a:rPr>
              <a:t>Industrial and Manufacturing Systems Engineering</a:t>
            </a:r>
          </a:p>
        </p:txBody>
      </p:sp>
      <p:sp>
        <p:nvSpPr>
          <p:cNvPr id="9" name="Slide Number Placeholder 5"/>
          <p:cNvSpPr>
            <a:spLocks noGrp="1"/>
          </p:cNvSpPr>
          <p:nvPr>
            <p:ph type="sldNum" sz="quarter" idx="4"/>
          </p:nvPr>
        </p:nvSpPr>
        <p:spPr>
          <a:xfrm>
            <a:off x="9344891" y="5737803"/>
            <a:ext cx="2844800" cy="365125"/>
          </a:xfrm>
          <a:prstGeom prst="rect">
            <a:avLst/>
          </a:prstGeom>
        </p:spPr>
        <p:txBody>
          <a:bodyPr vert="horz" lIns="91440" tIns="45720" rIns="91440" bIns="45720" rtlCol="0" anchor="ctr"/>
          <a:lstStyle>
            <a:lvl1pPr algn="r">
              <a:defRPr sz="2000">
                <a:solidFill>
                  <a:schemeClr val="tx1"/>
                </a:solidFill>
                <a:latin typeface="+mj-lt"/>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3"/>
          <a:srcRect b="38235"/>
          <a:stretch>
            <a:fillRect/>
          </a:stretch>
        </p:blipFill>
        <p:spPr bwMode="auto">
          <a:xfrm>
            <a:off x="711200" y="6324600"/>
            <a:ext cx="3327400" cy="297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3500">
          <a:solidFill>
            <a:srgbClr val="CE1126"/>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chemeClr val="tx1"/>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chemeClr val="tx1"/>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chemeClr val="tx1"/>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chemeClr val="tx1"/>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chemeClr val="tx1"/>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Active Shooter Situations: An Agent-Based Model of Civilian Response Strategy</a:t>
            </a:r>
          </a:p>
        </p:txBody>
      </p:sp>
      <p:sp>
        <p:nvSpPr>
          <p:cNvPr id="2051" name="Rectangle 3"/>
          <p:cNvSpPr>
            <a:spLocks noGrp="1" noChangeArrowheads="1"/>
          </p:cNvSpPr>
          <p:nvPr>
            <p:ph type="subTitle" idx="1"/>
          </p:nvPr>
        </p:nvSpPr>
        <p:spPr/>
        <p:txBody>
          <a:bodyPr/>
          <a:lstStyle/>
          <a:p>
            <a:endParaRPr lang="en-US" dirty="0"/>
          </a:p>
          <a:p>
            <a:r>
              <a:rPr lang="en-US" dirty="0"/>
              <a:t>Alexandria Stewart</a:t>
            </a:r>
          </a:p>
          <a:p>
            <a:r>
              <a:rPr lang="en-US" dirty="0"/>
              <a:t>Cameron MacKenzie</a:t>
            </a:r>
          </a:p>
          <a:p>
            <a:endParaRPr lang="en-US" dirty="0"/>
          </a:p>
          <a:p>
            <a:r>
              <a:rPr lang="en-US" dirty="0"/>
              <a:t>Presentation to SRA Annual Meeting</a:t>
            </a:r>
          </a:p>
          <a:p>
            <a:r>
              <a:rPr lang="en-US" dirty="0"/>
              <a:t>December 9,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Percent of casualties by cognitive delay when all civilians run</a:t>
            </a:r>
          </a:p>
        </p:txBody>
      </p:sp>
      <p:sp>
        <p:nvSpPr>
          <p:cNvPr id="4" name="Slide Number Placeholder 3"/>
          <p:cNvSpPr>
            <a:spLocks noGrp="1"/>
          </p:cNvSpPr>
          <p:nvPr>
            <p:ph type="sldNum" sz="quarter" idx="4"/>
          </p:nvPr>
        </p:nvSpPr>
        <p:spPr>
          <a:xfrm>
            <a:off x="0" y="6350000"/>
            <a:ext cx="20574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bg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fld id="{38C6CE7B-3A66-4855-AEA9-4B37866B6A1D}" type="slidenum">
              <a:rPr lang="en-US" smtClean="0"/>
              <a:pPr/>
              <a:t>10</a:t>
            </a:fld>
            <a:endParaRPr lang="en-US" dirty="0"/>
          </a:p>
        </p:txBody>
      </p:sp>
      <p:pic>
        <p:nvPicPr>
          <p:cNvPr id="9" name="Picture 8">
            <a:extLst>
              <a:ext uri="{FF2B5EF4-FFF2-40B4-BE49-F238E27FC236}">
                <a16:creationId xmlns:a16="http://schemas.microsoft.com/office/drawing/2014/main" id="{B199E67C-F58A-42CF-9F30-B7099BF8CC3B}"/>
              </a:ext>
            </a:extLst>
          </p:cNvPr>
          <p:cNvPicPr>
            <a:picLocks noChangeAspect="1"/>
          </p:cNvPicPr>
          <p:nvPr/>
        </p:nvPicPr>
        <p:blipFill rotWithShape="1">
          <a:blip r:embed="rId3"/>
          <a:srcRect t="35455"/>
          <a:stretch/>
        </p:blipFill>
        <p:spPr>
          <a:xfrm>
            <a:off x="914400" y="1219200"/>
            <a:ext cx="10363200" cy="4857750"/>
          </a:xfrm>
          <a:prstGeom prst="rect">
            <a:avLst/>
          </a:prstGeom>
        </p:spPr>
      </p:pic>
      <p:sp>
        <p:nvSpPr>
          <p:cNvPr id="10" name="Slide Number Placeholder 3">
            <a:extLst>
              <a:ext uri="{FF2B5EF4-FFF2-40B4-BE49-F238E27FC236}">
                <a16:creationId xmlns:a16="http://schemas.microsoft.com/office/drawing/2014/main" id="{A564BD48-7DB1-45B8-AB95-5398F0BB407E}"/>
              </a:ext>
            </a:extLst>
          </p:cNvPr>
          <p:cNvSpPr txBox="1">
            <a:spLocks/>
          </p:cNvSpPr>
          <p:nvPr/>
        </p:nvSpPr>
        <p:spPr>
          <a:xfrm>
            <a:off x="9344891" y="5775903"/>
            <a:ext cx="28448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2000" kern="1200">
                <a:solidFill>
                  <a:schemeClr val="tx1"/>
                </a:solidFill>
                <a:latin typeface="+mj-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fld id="{179A9A4E-4C82-4D44-9372-C31BB3818094}" type="slidenum">
              <a:rPr lang="en-US" smtClean="0"/>
              <a:pPr/>
              <a:t>10</a:t>
            </a:fld>
            <a:endParaRPr lang="en-US" dirty="0"/>
          </a:p>
        </p:txBody>
      </p:sp>
    </p:spTree>
    <p:extLst>
      <p:ext uri="{BB962C8B-B14F-4D97-AF65-F5344CB8AC3E}">
        <p14:creationId xmlns:p14="http://schemas.microsoft.com/office/powerpoint/2010/main" val="861960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Percent of casualties by cognitive delay when all civilians hide</a:t>
            </a:r>
          </a:p>
        </p:txBody>
      </p:sp>
      <p:sp>
        <p:nvSpPr>
          <p:cNvPr id="4" name="Slide Number Placeholder 3"/>
          <p:cNvSpPr>
            <a:spLocks noGrp="1"/>
          </p:cNvSpPr>
          <p:nvPr>
            <p:ph type="sldNum" sz="quarter" idx="4"/>
          </p:nvPr>
        </p:nvSpPr>
        <p:spPr>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bg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fld id="{38C6CE7B-3A66-4855-AEA9-4B37866B6A1D}" type="slidenum">
              <a:rPr lang="en-US" smtClean="0"/>
              <a:pPr/>
              <a:t>11</a:t>
            </a:fld>
            <a:endParaRPr lang="en-US" dirty="0"/>
          </a:p>
        </p:txBody>
      </p:sp>
      <p:pic>
        <p:nvPicPr>
          <p:cNvPr id="5" name="Picture 4">
            <a:extLst>
              <a:ext uri="{FF2B5EF4-FFF2-40B4-BE49-F238E27FC236}">
                <a16:creationId xmlns:a16="http://schemas.microsoft.com/office/drawing/2014/main" id="{A070223F-910E-473B-8BE0-C92781448563}"/>
              </a:ext>
            </a:extLst>
          </p:cNvPr>
          <p:cNvPicPr>
            <a:picLocks noChangeAspect="1"/>
          </p:cNvPicPr>
          <p:nvPr/>
        </p:nvPicPr>
        <p:blipFill rotWithShape="1">
          <a:blip r:embed="rId3"/>
          <a:srcRect t="36666"/>
          <a:stretch/>
        </p:blipFill>
        <p:spPr>
          <a:xfrm>
            <a:off x="762000" y="1336404"/>
            <a:ext cx="10363200" cy="4766524"/>
          </a:xfrm>
          <a:prstGeom prst="rect">
            <a:avLst/>
          </a:prstGeom>
        </p:spPr>
      </p:pic>
      <p:sp>
        <p:nvSpPr>
          <p:cNvPr id="7" name="Slide Number Placeholder 3">
            <a:extLst>
              <a:ext uri="{FF2B5EF4-FFF2-40B4-BE49-F238E27FC236}">
                <a16:creationId xmlns:a16="http://schemas.microsoft.com/office/drawing/2014/main" id="{8AE65246-6A4E-4D6A-90EE-E847DB8BB75D}"/>
              </a:ext>
            </a:extLst>
          </p:cNvPr>
          <p:cNvSpPr txBox="1">
            <a:spLocks/>
          </p:cNvSpPr>
          <p:nvPr/>
        </p:nvSpPr>
        <p:spPr>
          <a:xfrm>
            <a:off x="9344891" y="5775903"/>
            <a:ext cx="28448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2000" kern="1200">
                <a:solidFill>
                  <a:schemeClr val="tx1"/>
                </a:solidFill>
                <a:latin typeface="+mj-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fld id="{179A9A4E-4C82-4D44-9372-C31BB3818094}" type="slidenum">
              <a:rPr lang="en-US" smtClean="0"/>
              <a:pPr/>
              <a:t>11</a:t>
            </a:fld>
            <a:endParaRPr lang="en-US" dirty="0"/>
          </a:p>
        </p:txBody>
      </p:sp>
    </p:spTree>
    <p:extLst>
      <p:ext uri="{BB962C8B-B14F-4D97-AF65-F5344CB8AC3E}">
        <p14:creationId xmlns:p14="http://schemas.microsoft.com/office/powerpoint/2010/main" val="1737473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Percent of casualties by cognitive delay when some civilians run and some hide</a:t>
            </a:r>
          </a:p>
        </p:txBody>
      </p:sp>
      <p:sp>
        <p:nvSpPr>
          <p:cNvPr id="4" name="Slide Number Placeholder 3"/>
          <p:cNvSpPr>
            <a:spLocks noGrp="1"/>
          </p:cNvSpPr>
          <p:nvPr>
            <p:ph type="sldNum" sz="quarter" idx="4"/>
          </p:nvPr>
        </p:nvSpPr>
        <p:spPr>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bg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fld id="{38C6CE7B-3A66-4855-AEA9-4B37866B6A1D}" type="slidenum">
              <a:rPr lang="en-US" smtClean="0"/>
              <a:pPr/>
              <a:t>12</a:t>
            </a:fld>
            <a:endParaRPr lang="en-US" dirty="0"/>
          </a:p>
        </p:txBody>
      </p:sp>
      <p:pic>
        <p:nvPicPr>
          <p:cNvPr id="6" name="Picture 5">
            <a:extLst>
              <a:ext uri="{FF2B5EF4-FFF2-40B4-BE49-F238E27FC236}">
                <a16:creationId xmlns:a16="http://schemas.microsoft.com/office/drawing/2014/main" id="{FFD2995A-E1DC-4301-A6AD-49C257809662}"/>
              </a:ext>
            </a:extLst>
          </p:cNvPr>
          <p:cNvPicPr>
            <a:picLocks noChangeAspect="1"/>
          </p:cNvPicPr>
          <p:nvPr/>
        </p:nvPicPr>
        <p:blipFill rotWithShape="1">
          <a:blip r:embed="rId3"/>
          <a:srcRect t="36666"/>
          <a:stretch/>
        </p:blipFill>
        <p:spPr>
          <a:xfrm>
            <a:off x="982139" y="1308100"/>
            <a:ext cx="9990661" cy="4595176"/>
          </a:xfrm>
          <a:prstGeom prst="rect">
            <a:avLst/>
          </a:prstGeom>
        </p:spPr>
      </p:pic>
      <p:sp>
        <p:nvSpPr>
          <p:cNvPr id="8" name="Slide Number Placeholder 3">
            <a:extLst>
              <a:ext uri="{FF2B5EF4-FFF2-40B4-BE49-F238E27FC236}">
                <a16:creationId xmlns:a16="http://schemas.microsoft.com/office/drawing/2014/main" id="{A1377218-9DD5-4FAE-9661-230F3293005A}"/>
              </a:ext>
            </a:extLst>
          </p:cNvPr>
          <p:cNvSpPr txBox="1">
            <a:spLocks/>
          </p:cNvSpPr>
          <p:nvPr/>
        </p:nvSpPr>
        <p:spPr>
          <a:xfrm>
            <a:off x="9344891" y="5775903"/>
            <a:ext cx="28448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2000" kern="1200">
                <a:solidFill>
                  <a:schemeClr val="tx1"/>
                </a:solidFill>
                <a:latin typeface="+mj-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fld id="{179A9A4E-4C82-4D44-9372-C31BB3818094}" type="slidenum">
              <a:rPr lang="en-US" smtClean="0"/>
              <a:pPr/>
              <a:t>12</a:t>
            </a:fld>
            <a:endParaRPr lang="en-US" dirty="0"/>
          </a:p>
        </p:txBody>
      </p:sp>
    </p:spTree>
    <p:extLst>
      <p:ext uri="{BB962C8B-B14F-4D97-AF65-F5344CB8AC3E}">
        <p14:creationId xmlns:p14="http://schemas.microsoft.com/office/powerpoint/2010/main" val="1688290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Percent of casualties averaged across all cognitive delays for each strategy</a:t>
            </a:r>
          </a:p>
        </p:txBody>
      </p:sp>
      <p:sp>
        <p:nvSpPr>
          <p:cNvPr id="4" name="Slide Number Placeholder 3"/>
          <p:cNvSpPr>
            <a:spLocks noGrp="1"/>
          </p:cNvSpPr>
          <p:nvPr>
            <p:ph type="sldNum" sz="quarter" idx="4"/>
          </p:nvPr>
        </p:nvSpPr>
        <p:spPr>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bg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fld id="{38C6CE7B-3A66-4855-AEA9-4B37866B6A1D}" type="slidenum">
              <a:rPr lang="en-US" smtClean="0"/>
              <a:pPr/>
              <a:t>13</a:t>
            </a:fld>
            <a:endParaRPr lang="en-US" dirty="0"/>
          </a:p>
        </p:txBody>
      </p:sp>
      <p:pic>
        <p:nvPicPr>
          <p:cNvPr id="7" name="Picture 6">
            <a:extLst>
              <a:ext uri="{FF2B5EF4-FFF2-40B4-BE49-F238E27FC236}">
                <a16:creationId xmlns:a16="http://schemas.microsoft.com/office/drawing/2014/main" id="{2F4A8978-5E7E-450D-AEB8-D47BCCCA07A0}"/>
              </a:ext>
            </a:extLst>
          </p:cNvPr>
          <p:cNvPicPr>
            <a:picLocks noChangeAspect="1"/>
          </p:cNvPicPr>
          <p:nvPr/>
        </p:nvPicPr>
        <p:blipFill rotWithShape="1">
          <a:blip r:embed="rId3"/>
          <a:srcRect t="36666"/>
          <a:stretch/>
        </p:blipFill>
        <p:spPr>
          <a:xfrm>
            <a:off x="914400" y="1401763"/>
            <a:ext cx="10221098" cy="4701165"/>
          </a:xfrm>
          <a:prstGeom prst="rect">
            <a:avLst/>
          </a:prstGeom>
        </p:spPr>
      </p:pic>
      <p:sp>
        <p:nvSpPr>
          <p:cNvPr id="8" name="Slide Number Placeholder 3">
            <a:extLst>
              <a:ext uri="{FF2B5EF4-FFF2-40B4-BE49-F238E27FC236}">
                <a16:creationId xmlns:a16="http://schemas.microsoft.com/office/drawing/2014/main" id="{406AB137-9AAD-4CFE-BB5E-670CE729C8E0}"/>
              </a:ext>
            </a:extLst>
          </p:cNvPr>
          <p:cNvSpPr txBox="1">
            <a:spLocks/>
          </p:cNvSpPr>
          <p:nvPr/>
        </p:nvSpPr>
        <p:spPr>
          <a:xfrm>
            <a:off x="9344891" y="5775903"/>
            <a:ext cx="28448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2000" kern="1200">
                <a:solidFill>
                  <a:schemeClr val="tx1"/>
                </a:solidFill>
                <a:latin typeface="+mj-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fld id="{179A9A4E-4C82-4D44-9372-C31BB3818094}" type="slidenum">
              <a:rPr lang="en-US" smtClean="0"/>
              <a:pPr/>
              <a:t>13</a:t>
            </a:fld>
            <a:endParaRPr lang="en-US" dirty="0"/>
          </a:p>
        </p:txBody>
      </p:sp>
    </p:spTree>
    <p:extLst>
      <p:ext uri="{BB962C8B-B14F-4D97-AF65-F5344CB8AC3E}">
        <p14:creationId xmlns:p14="http://schemas.microsoft.com/office/powerpoint/2010/main" val="4210674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D39E2-8837-4789-8AE7-EA117E35F77B}"/>
              </a:ext>
            </a:extLst>
          </p:cNvPr>
          <p:cNvSpPr>
            <a:spLocks noGrp="1"/>
          </p:cNvSpPr>
          <p:nvPr>
            <p:ph type="title"/>
          </p:nvPr>
        </p:nvSpPr>
        <p:spPr/>
        <p:txBody>
          <a:bodyPr/>
          <a:lstStyle/>
          <a:p>
            <a:r>
              <a:rPr lang="en-US" dirty="0"/>
              <a:t>Design of experiments</a:t>
            </a:r>
          </a:p>
        </p:txBody>
      </p:sp>
      <p:sp>
        <p:nvSpPr>
          <p:cNvPr id="3" name="Content Placeholder 2">
            <a:extLst>
              <a:ext uri="{FF2B5EF4-FFF2-40B4-BE49-F238E27FC236}">
                <a16:creationId xmlns:a16="http://schemas.microsoft.com/office/drawing/2014/main" id="{D164AB0C-C71F-457A-B73C-1D5A9DF0A5F0}"/>
              </a:ext>
            </a:extLst>
          </p:cNvPr>
          <p:cNvSpPr>
            <a:spLocks noGrp="1"/>
          </p:cNvSpPr>
          <p:nvPr>
            <p:ph idx="1"/>
          </p:nvPr>
        </p:nvSpPr>
        <p:spPr>
          <a:xfrm>
            <a:off x="838200" y="1066800"/>
            <a:ext cx="10439400" cy="4114800"/>
          </a:xfrm>
        </p:spPr>
        <p:txBody>
          <a:bodyPr/>
          <a:lstStyle/>
          <a:p>
            <a:r>
              <a:rPr lang="en-US" dirty="0"/>
              <a:t>First-order and interaction effects</a:t>
            </a:r>
          </a:p>
          <a:p>
            <a:pPr lvl="1"/>
            <a:r>
              <a:rPr lang="en-US" dirty="0"/>
              <a:t>Model significant at 0.0001 level, R</a:t>
            </a:r>
            <a:r>
              <a:rPr lang="en-US" baseline="30000" dirty="0"/>
              <a:t>2</a:t>
            </a:r>
            <a:r>
              <a:rPr lang="en-US" dirty="0"/>
              <a:t> = 0.84</a:t>
            </a:r>
          </a:p>
          <a:p>
            <a:pPr lvl="1"/>
            <a:r>
              <a:rPr lang="en-US" dirty="0"/>
              <a:t>Three first-order variables significant</a:t>
            </a:r>
          </a:p>
          <a:p>
            <a:r>
              <a:rPr lang="en-US" dirty="0"/>
              <a:t>Results</a:t>
            </a:r>
          </a:p>
          <a:p>
            <a:pPr lvl="1"/>
            <a:r>
              <a:rPr lang="en-US" dirty="0"/>
              <a:t>Police response time: 1 minute decrease </a:t>
            </a:r>
            <a:r>
              <a:rPr lang="en-US" dirty="0">
                <a:sym typeface="Wingdings" panose="05000000000000000000" pitchFamily="2" charset="2"/>
              </a:rPr>
              <a:t> 2% decrease in casualties</a:t>
            </a:r>
          </a:p>
          <a:p>
            <a:pPr lvl="1"/>
            <a:r>
              <a:rPr lang="en-US" dirty="0">
                <a:sym typeface="Wingdings" panose="05000000000000000000" pitchFamily="2" charset="2"/>
              </a:rPr>
              <a:t>Cognitive delay: </a:t>
            </a:r>
          </a:p>
          <a:p>
            <a:pPr lvl="2"/>
            <a:r>
              <a:rPr lang="en-US" dirty="0">
                <a:sym typeface="Wingdings" panose="05000000000000000000" pitchFamily="2" charset="2"/>
              </a:rPr>
              <a:t>If all civilians run, 1 minute decrease  2% decrease in casualties</a:t>
            </a:r>
          </a:p>
          <a:p>
            <a:pPr lvl="2"/>
            <a:r>
              <a:rPr lang="en-US" dirty="0">
                <a:sym typeface="Wingdings" panose="05000000000000000000" pitchFamily="2" charset="2"/>
              </a:rPr>
              <a:t>If some civilians run and some hide, 1 minute decrease  1% decrease in casualties</a:t>
            </a:r>
          </a:p>
          <a:p>
            <a:pPr lvl="2"/>
            <a:endParaRPr lang="en-US" dirty="0">
              <a:sym typeface="Wingdings" panose="05000000000000000000" pitchFamily="2" charset="2"/>
            </a:endParaRPr>
          </a:p>
          <a:p>
            <a:pPr lvl="1"/>
            <a:endParaRPr lang="en-US" dirty="0"/>
          </a:p>
        </p:txBody>
      </p:sp>
      <p:sp>
        <p:nvSpPr>
          <p:cNvPr id="4" name="Slide Number Placeholder 3">
            <a:extLst>
              <a:ext uri="{FF2B5EF4-FFF2-40B4-BE49-F238E27FC236}">
                <a16:creationId xmlns:a16="http://schemas.microsoft.com/office/drawing/2014/main" id="{C2467649-0F76-48AB-87CE-9A6EC4BD281F}"/>
              </a:ext>
            </a:extLst>
          </p:cNvPr>
          <p:cNvSpPr>
            <a:spLocks noGrp="1"/>
          </p:cNvSpPr>
          <p:nvPr>
            <p:ph type="sldNum" sz="quarter" idx="4"/>
          </p:nvPr>
        </p:nvSpPr>
        <p:spPr/>
        <p:txBody>
          <a:bodyPr/>
          <a:lstStyle/>
          <a:p>
            <a:fld id="{179A9A4E-4C82-4D44-9372-C31BB3818094}" type="slidenum">
              <a:rPr lang="en-US" smtClean="0"/>
              <a:pPr/>
              <a:t>14</a:t>
            </a:fld>
            <a:endParaRPr lang="en-US" dirty="0"/>
          </a:p>
        </p:txBody>
      </p:sp>
    </p:spTree>
    <p:extLst>
      <p:ext uri="{BB962C8B-B14F-4D97-AF65-F5344CB8AC3E}">
        <p14:creationId xmlns:p14="http://schemas.microsoft.com/office/powerpoint/2010/main" val="111855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sz="2800" dirty="0"/>
              <a:t>Data for active shootings is limited: simulation can help estimate parameters</a:t>
            </a:r>
          </a:p>
          <a:p>
            <a:r>
              <a:rPr lang="en-US" sz="2800" dirty="0"/>
              <a:t>Simulations can assess a wide variety of active shooter situations </a:t>
            </a:r>
          </a:p>
          <a:p>
            <a:r>
              <a:rPr lang="en-US" sz="2800" dirty="0"/>
              <a:t>Quicker law enforcement response: casualties decrease by 2% per minute of response</a:t>
            </a:r>
          </a:p>
          <a:p>
            <a:r>
              <a:rPr lang="en-US" sz="2800" dirty="0"/>
              <a:t>Slower civilian response: casualties increase by 1-2% per minute of delay</a:t>
            </a:r>
          </a:p>
          <a:p>
            <a:r>
              <a:rPr lang="en-US" sz="2800" dirty="0"/>
              <a:t>Civilians hiding can lead to more casualties</a:t>
            </a:r>
          </a:p>
          <a:p>
            <a:r>
              <a:rPr lang="en-US" sz="2800" dirty="0"/>
              <a:t>Need to validate simulation models</a:t>
            </a:r>
          </a:p>
          <a:p>
            <a:endParaRPr lang="en-US" sz="2800" dirty="0"/>
          </a:p>
          <a:p>
            <a:endParaRPr lang="en-US" dirty="0"/>
          </a:p>
        </p:txBody>
      </p:sp>
      <p:sp>
        <p:nvSpPr>
          <p:cNvPr id="4" name="Slide Number Placeholder 3"/>
          <p:cNvSpPr>
            <a:spLocks noGrp="1"/>
          </p:cNvSpPr>
          <p:nvPr>
            <p:ph type="sldNum" sz="quarter" idx="4"/>
          </p:nvPr>
        </p:nvSpPr>
        <p:spPr>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bg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fld id="{38C6CE7B-3A66-4855-AEA9-4B37866B6A1D}" type="slidenum">
              <a:rPr lang="en-US" smtClean="0"/>
              <a:pPr/>
              <a:t>15</a:t>
            </a:fld>
            <a:endParaRPr lang="en-US"/>
          </a:p>
        </p:txBody>
      </p:sp>
      <p:sp>
        <p:nvSpPr>
          <p:cNvPr id="5" name="Slide Number Placeholder 3">
            <a:extLst>
              <a:ext uri="{FF2B5EF4-FFF2-40B4-BE49-F238E27FC236}">
                <a16:creationId xmlns:a16="http://schemas.microsoft.com/office/drawing/2014/main" id="{5B7A34F7-899D-4C07-80DB-E4281ACF6638}"/>
              </a:ext>
            </a:extLst>
          </p:cNvPr>
          <p:cNvSpPr txBox="1">
            <a:spLocks/>
          </p:cNvSpPr>
          <p:nvPr/>
        </p:nvSpPr>
        <p:spPr>
          <a:xfrm>
            <a:off x="9344891" y="5791200"/>
            <a:ext cx="28448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2000" kern="1200">
                <a:solidFill>
                  <a:schemeClr val="tx1"/>
                </a:solidFill>
                <a:latin typeface="+mj-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fld id="{179A9A4E-4C82-4D44-9372-C31BB3818094}" type="slidenum">
              <a:rPr lang="en-US" smtClean="0"/>
              <a:pPr/>
              <a:t>15</a:t>
            </a:fld>
            <a:endParaRPr lang="en-US" dirty="0"/>
          </a:p>
        </p:txBody>
      </p:sp>
      <p:sp>
        <p:nvSpPr>
          <p:cNvPr id="6" name="TextBox 5">
            <a:extLst>
              <a:ext uri="{FF2B5EF4-FFF2-40B4-BE49-F238E27FC236}">
                <a16:creationId xmlns:a16="http://schemas.microsoft.com/office/drawing/2014/main" id="{3DC92242-DA6B-440B-B9C3-8FA969AAF233}"/>
              </a:ext>
            </a:extLst>
          </p:cNvPr>
          <p:cNvSpPr txBox="1"/>
          <p:nvPr/>
        </p:nvSpPr>
        <p:spPr>
          <a:xfrm>
            <a:off x="2458" y="5634335"/>
            <a:ext cx="3924151" cy="461665"/>
          </a:xfrm>
          <a:prstGeom prst="rect">
            <a:avLst/>
          </a:prstGeom>
          <a:noFill/>
        </p:spPr>
        <p:txBody>
          <a:bodyPr wrap="none" rtlCol="0">
            <a:spAutoFit/>
          </a:bodyPr>
          <a:lstStyle/>
          <a:p>
            <a:r>
              <a:rPr lang="en-US" dirty="0">
                <a:latin typeface="+mj-lt"/>
              </a:rPr>
              <a:t>Email: camacken@iastate.edu</a:t>
            </a:r>
          </a:p>
        </p:txBody>
      </p:sp>
    </p:spTree>
    <p:extLst>
      <p:ext uri="{BB962C8B-B14F-4D97-AF65-F5344CB8AC3E}">
        <p14:creationId xmlns:p14="http://schemas.microsoft.com/office/powerpoint/2010/main" val="3521438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References</a:t>
            </a:r>
          </a:p>
        </p:txBody>
      </p:sp>
      <p:sp>
        <p:nvSpPr>
          <p:cNvPr id="5" name="Content Placeholder 2"/>
          <p:cNvSpPr>
            <a:spLocks noGrp="1"/>
          </p:cNvSpPr>
          <p:nvPr>
            <p:ph idx="1"/>
          </p:nvPr>
        </p:nvSpPr>
        <p:spPr/>
        <p:txBody>
          <a:bodyPr/>
          <a:lstStyle/>
          <a:p>
            <a:r>
              <a:rPr lang="en-US" sz="1800" dirty="0"/>
              <a:t>Anklam, C., Kirby, A., Sharevski, F., &amp; Dietz, J. E. (2015). Mitigating active shooter impact: analysis for policy options based on agent/computer-based modeling. Journal of emergency management, 13(3), p. 201-216.</a:t>
            </a:r>
          </a:p>
          <a:p>
            <a:r>
              <a:rPr lang="en-US" sz="1800" dirty="0"/>
              <a:t>Blair, J. Pete, and Schweit, Katherine W. (2014). A Study of Active Shooter Incidents, 2000- 2013. Texas State University and Federal Bureau of Investigation, US Department of Justice, Washington, D.C. </a:t>
            </a:r>
          </a:p>
          <a:p>
            <a:r>
              <a:rPr lang="en-US" sz="1800" dirty="0"/>
              <a:t>Briggs, T. W. &amp; Kennedy, W. G. (2016). Active shooter: An agent-based model of unarmed resistance. In 2016 Winter Simulation Conference (WSC) (pp. 3521-3531)</a:t>
            </a:r>
          </a:p>
          <a:p>
            <a:r>
              <a:rPr lang="en-US" sz="1800" dirty="0"/>
              <a:t>Davidsson P., Holmgren J., Kyhlbäck H., Mengistu D., Persson M. (2007). Applications of Multi Agent-Based Simulation, Multi-Agent-Based Simulation VII, LNAI, Vol. 4442, Springer.</a:t>
            </a:r>
          </a:p>
          <a:p>
            <a:r>
              <a:rPr lang="en-US" sz="1800" dirty="0"/>
              <a:t>Hayes, Roy and Hayes, Reginald (2014) “Agent-Based Simulation of Mass Shootings: Determining How to Limit the Scale of a Tragedy.” Journal of Artificial Societies and Social Simulation 17 (2) 5 &lt;http://jasss.soc.surrey.ac.uk/17/2/5.html&gt;. </a:t>
            </a:r>
          </a:p>
          <a:p>
            <a:r>
              <a:rPr lang="en-US" sz="1800" dirty="0"/>
              <a:t>Kirby, Adam, Anklam, Charles E. III, and Dietz, Eric J. (2016). “Active Shooter Mitigation For Gun-Free Zones.” Proceedings from 2016 IEEE Symposium on Technologies for Homeland Security (HST). </a:t>
            </a:r>
          </a:p>
          <a:p>
            <a:r>
              <a:rPr lang="en-US" sz="1800" dirty="0"/>
              <a:t>U.S. Department of Homeland Security. (2017). Active Shooter: How to Respond Poster. Retrieved from &lt;https://www.dhs.gov/publication/active-shooter-poster#&gt;.</a:t>
            </a:r>
          </a:p>
          <a:p>
            <a:endParaRPr lang="en-US" sz="1800" dirty="0"/>
          </a:p>
        </p:txBody>
      </p:sp>
      <p:sp>
        <p:nvSpPr>
          <p:cNvPr id="4" name="Slide Number Placeholder 3"/>
          <p:cNvSpPr>
            <a:spLocks noGrp="1"/>
          </p:cNvSpPr>
          <p:nvPr>
            <p:ph type="sldNum" sz="quarter" idx="4"/>
          </p:nvPr>
        </p:nvSpPr>
        <p:spPr>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bg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fld id="{38C6CE7B-3A66-4855-AEA9-4B37866B6A1D}" type="slidenum">
              <a:rPr lang="en-US" smtClean="0"/>
              <a:pPr/>
              <a:t>16</a:t>
            </a:fld>
            <a:endParaRPr lang="en-US" dirty="0"/>
          </a:p>
        </p:txBody>
      </p:sp>
      <p:sp>
        <p:nvSpPr>
          <p:cNvPr id="7" name="Slide Number Placeholder 3">
            <a:extLst>
              <a:ext uri="{FF2B5EF4-FFF2-40B4-BE49-F238E27FC236}">
                <a16:creationId xmlns:a16="http://schemas.microsoft.com/office/drawing/2014/main" id="{CAB0978F-9552-4859-8759-5B9E205E9D24}"/>
              </a:ext>
            </a:extLst>
          </p:cNvPr>
          <p:cNvSpPr txBox="1">
            <a:spLocks/>
          </p:cNvSpPr>
          <p:nvPr/>
        </p:nvSpPr>
        <p:spPr>
          <a:xfrm>
            <a:off x="9497291" y="5890203"/>
            <a:ext cx="28448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bg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fld id="{38C6CE7B-3A66-4855-AEA9-4B37866B6A1D}" type="slidenum">
              <a:rPr lang="en-US" smtClean="0"/>
              <a:pPr/>
              <a:t>16</a:t>
            </a:fld>
            <a:endParaRPr lang="en-US"/>
          </a:p>
        </p:txBody>
      </p:sp>
      <p:sp>
        <p:nvSpPr>
          <p:cNvPr id="8" name="Slide Number Placeholder 3">
            <a:extLst>
              <a:ext uri="{FF2B5EF4-FFF2-40B4-BE49-F238E27FC236}">
                <a16:creationId xmlns:a16="http://schemas.microsoft.com/office/drawing/2014/main" id="{D2CF4B72-EF07-4BEC-8059-10EC16A60173}"/>
              </a:ext>
            </a:extLst>
          </p:cNvPr>
          <p:cNvSpPr txBox="1">
            <a:spLocks/>
          </p:cNvSpPr>
          <p:nvPr/>
        </p:nvSpPr>
        <p:spPr>
          <a:xfrm>
            <a:off x="9344891" y="5791200"/>
            <a:ext cx="28448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2000" kern="1200">
                <a:solidFill>
                  <a:schemeClr val="tx1"/>
                </a:solidFill>
                <a:latin typeface="+mj-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fld id="{179A9A4E-4C82-4D44-9372-C31BB3818094}" type="slidenum">
              <a:rPr lang="en-US" smtClean="0"/>
              <a:pPr/>
              <a:t>16</a:t>
            </a:fld>
            <a:endParaRPr lang="en-US" dirty="0"/>
          </a:p>
        </p:txBody>
      </p:sp>
    </p:spTree>
    <p:extLst>
      <p:ext uri="{BB962C8B-B14F-4D97-AF65-F5344CB8AC3E}">
        <p14:creationId xmlns:p14="http://schemas.microsoft.com/office/powerpoint/2010/main" val="1247666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3543300" y="6350681"/>
            <a:ext cx="20574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bg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fld id="{38C6CE7B-3A66-4855-AEA9-4B37866B6A1D}" type="slidenum">
              <a:rPr lang="en-US" smtClean="0"/>
              <a:pPr/>
              <a:t>17</a:t>
            </a:fld>
            <a:endParaRPr lang="en-US"/>
          </a:p>
        </p:txBody>
      </p:sp>
      <p:sp>
        <p:nvSpPr>
          <p:cNvPr id="3" name="Title 1"/>
          <p:cNvSpPr>
            <a:spLocks noGrp="1"/>
          </p:cNvSpPr>
          <p:nvPr>
            <p:ph type="title"/>
          </p:nvPr>
        </p:nvSpPr>
        <p:spPr>
          <a:xfrm>
            <a:off x="1981200" y="152400"/>
            <a:ext cx="8229600" cy="1143000"/>
          </a:xfrm>
        </p:spPr>
        <p:txBody>
          <a:bodyPr/>
          <a:lstStyle/>
          <a:p>
            <a:r>
              <a:rPr lang="en-US" dirty="0"/>
              <a:t>Literature Review</a:t>
            </a:r>
          </a:p>
        </p:txBody>
      </p:sp>
      <p:sp>
        <p:nvSpPr>
          <p:cNvPr id="5" name="Content Placeholder 2"/>
          <p:cNvSpPr>
            <a:spLocks noGrp="1"/>
          </p:cNvSpPr>
          <p:nvPr>
            <p:ph idx="1"/>
          </p:nvPr>
        </p:nvSpPr>
        <p:spPr>
          <a:xfrm>
            <a:off x="1981200" y="1371600"/>
            <a:ext cx="8229600" cy="4572000"/>
          </a:xfrm>
        </p:spPr>
        <p:txBody>
          <a:bodyPr/>
          <a:lstStyle/>
          <a:p>
            <a:pPr marL="0" indent="0">
              <a:buNone/>
            </a:pPr>
            <a:r>
              <a:rPr lang="en-US" sz="2000" dirty="0"/>
              <a:t>Benefits and limitations of active shooter agent-based simulations</a:t>
            </a:r>
          </a:p>
        </p:txBody>
      </p:sp>
      <p:pic>
        <p:nvPicPr>
          <p:cNvPr id="6" name="Picture 5"/>
          <p:cNvPicPr>
            <a:picLocks noChangeAspect="1"/>
          </p:cNvPicPr>
          <p:nvPr/>
        </p:nvPicPr>
        <p:blipFill>
          <a:blip r:embed="rId3"/>
          <a:stretch>
            <a:fillRect/>
          </a:stretch>
        </p:blipFill>
        <p:spPr>
          <a:xfrm>
            <a:off x="6629400" y="2323394"/>
            <a:ext cx="3733800" cy="3220156"/>
          </a:xfrm>
          <a:prstGeom prst="rect">
            <a:avLst/>
          </a:prstGeom>
        </p:spPr>
      </p:pic>
      <p:sp>
        <p:nvSpPr>
          <p:cNvPr id="7" name="TextBox 6"/>
          <p:cNvSpPr txBox="1"/>
          <p:nvPr/>
        </p:nvSpPr>
        <p:spPr>
          <a:xfrm>
            <a:off x="6745226" y="5481251"/>
            <a:ext cx="3510137" cy="276999"/>
          </a:xfrm>
          <a:prstGeom prst="rect">
            <a:avLst/>
          </a:prstGeom>
          <a:noFill/>
        </p:spPr>
        <p:txBody>
          <a:bodyPr wrap="square" rtlCol="0">
            <a:spAutoFit/>
          </a:bodyPr>
          <a:lstStyle/>
          <a:p>
            <a:pPr algn="ctr"/>
            <a:r>
              <a:rPr lang="en-US" sz="1200" dirty="0"/>
              <a:t>Source: </a:t>
            </a:r>
            <a:r>
              <a:rPr lang="da-DK" sz="1200" dirty="0"/>
              <a:t>Kirby, Adam, Anklam, and Dietz, 2016</a:t>
            </a:r>
            <a:endParaRPr lang="en-US" sz="1200" dirty="0"/>
          </a:p>
        </p:txBody>
      </p:sp>
      <p:pic>
        <p:nvPicPr>
          <p:cNvPr id="8" name="Picture 7"/>
          <p:cNvPicPr>
            <a:picLocks noChangeAspect="1"/>
          </p:cNvPicPr>
          <p:nvPr/>
        </p:nvPicPr>
        <p:blipFill>
          <a:blip r:embed="rId4"/>
          <a:stretch>
            <a:fillRect/>
          </a:stretch>
        </p:blipFill>
        <p:spPr>
          <a:xfrm>
            <a:off x="1831940" y="2667000"/>
            <a:ext cx="4721260" cy="2537186"/>
          </a:xfrm>
          <a:prstGeom prst="rect">
            <a:avLst/>
          </a:prstGeom>
        </p:spPr>
      </p:pic>
      <p:sp>
        <p:nvSpPr>
          <p:cNvPr id="9" name="TextBox 8"/>
          <p:cNvSpPr txBox="1"/>
          <p:nvPr/>
        </p:nvSpPr>
        <p:spPr>
          <a:xfrm>
            <a:off x="1908140" y="5162582"/>
            <a:ext cx="4403066" cy="276999"/>
          </a:xfrm>
          <a:prstGeom prst="rect">
            <a:avLst/>
          </a:prstGeom>
          <a:noFill/>
        </p:spPr>
        <p:txBody>
          <a:bodyPr wrap="square" rtlCol="0">
            <a:spAutoFit/>
          </a:bodyPr>
          <a:lstStyle/>
          <a:p>
            <a:pPr algn="ctr"/>
            <a:r>
              <a:rPr lang="en-US" sz="1200" dirty="0"/>
              <a:t>Source: </a:t>
            </a:r>
            <a:r>
              <a:rPr lang="da-DK" sz="1200" dirty="0"/>
              <a:t>Kirby, Anklam, Sharevski, and Dietz, 2015</a:t>
            </a:r>
            <a:endParaRPr lang="en-US" sz="1200" dirty="0"/>
          </a:p>
        </p:txBody>
      </p:sp>
    </p:spTree>
    <p:extLst>
      <p:ext uri="{BB962C8B-B14F-4D97-AF65-F5344CB8AC3E}">
        <p14:creationId xmlns:p14="http://schemas.microsoft.com/office/powerpoint/2010/main" val="3714154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3543300" y="6350681"/>
            <a:ext cx="20574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bg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fld id="{38C6CE7B-3A66-4855-AEA9-4B37866B6A1D}" type="slidenum">
              <a:rPr lang="en-US" smtClean="0"/>
              <a:pPr/>
              <a:t>18</a:t>
            </a:fld>
            <a:endParaRPr lang="en-US" dirty="0"/>
          </a:p>
        </p:txBody>
      </p:sp>
      <p:sp>
        <p:nvSpPr>
          <p:cNvPr id="3" name="Title 1"/>
          <p:cNvSpPr>
            <a:spLocks noGrp="1"/>
          </p:cNvSpPr>
          <p:nvPr>
            <p:ph type="title"/>
          </p:nvPr>
        </p:nvSpPr>
        <p:spPr>
          <a:xfrm>
            <a:off x="1981200" y="152400"/>
            <a:ext cx="8229600" cy="1143000"/>
          </a:xfrm>
        </p:spPr>
        <p:txBody>
          <a:bodyPr/>
          <a:lstStyle/>
          <a:p>
            <a:r>
              <a:rPr lang="en-US" dirty="0"/>
              <a:t>Literature Review</a:t>
            </a:r>
          </a:p>
        </p:txBody>
      </p:sp>
      <p:sp>
        <p:nvSpPr>
          <p:cNvPr id="6" name="TextBox 5"/>
          <p:cNvSpPr txBox="1"/>
          <p:nvPr/>
        </p:nvSpPr>
        <p:spPr>
          <a:xfrm>
            <a:off x="2357155" y="4926473"/>
            <a:ext cx="2638991" cy="276999"/>
          </a:xfrm>
          <a:prstGeom prst="rect">
            <a:avLst/>
          </a:prstGeom>
          <a:noFill/>
        </p:spPr>
        <p:txBody>
          <a:bodyPr wrap="square" rtlCol="0">
            <a:spAutoFit/>
          </a:bodyPr>
          <a:lstStyle/>
          <a:p>
            <a:pPr algn="ctr"/>
            <a:r>
              <a:rPr lang="en-US" sz="1200" dirty="0"/>
              <a:t>Source: </a:t>
            </a:r>
            <a:r>
              <a:rPr lang="da-DK" sz="1200" dirty="0"/>
              <a:t>Hayes and Hayes, 2014</a:t>
            </a:r>
            <a:endParaRPr lang="en-US" sz="1200" dirty="0"/>
          </a:p>
        </p:txBody>
      </p:sp>
      <p:pic>
        <p:nvPicPr>
          <p:cNvPr id="7" name="Picture 6"/>
          <p:cNvPicPr>
            <a:picLocks noChangeAspect="1"/>
          </p:cNvPicPr>
          <p:nvPr/>
        </p:nvPicPr>
        <p:blipFill>
          <a:blip r:embed="rId3"/>
          <a:stretch>
            <a:fillRect/>
          </a:stretch>
        </p:blipFill>
        <p:spPr>
          <a:xfrm>
            <a:off x="2133600" y="1844892"/>
            <a:ext cx="3086100" cy="3081581"/>
          </a:xfrm>
          <a:prstGeom prst="rect">
            <a:avLst/>
          </a:prstGeom>
        </p:spPr>
      </p:pic>
      <p:pic>
        <p:nvPicPr>
          <p:cNvPr id="8" name="Picture 7"/>
          <p:cNvPicPr>
            <a:picLocks noChangeAspect="1"/>
          </p:cNvPicPr>
          <p:nvPr/>
        </p:nvPicPr>
        <p:blipFill>
          <a:blip r:embed="rId4"/>
          <a:stretch>
            <a:fillRect/>
          </a:stretch>
        </p:blipFill>
        <p:spPr>
          <a:xfrm>
            <a:off x="5329334" y="1570585"/>
            <a:ext cx="4861147" cy="3632886"/>
          </a:xfrm>
          <a:prstGeom prst="rect">
            <a:avLst/>
          </a:prstGeom>
        </p:spPr>
      </p:pic>
      <p:sp>
        <p:nvSpPr>
          <p:cNvPr id="9" name="TextBox 8"/>
          <p:cNvSpPr txBox="1"/>
          <p:nvPr/>
        </p:nvSpPr>
        <p:spPr>
          <a:xfrm>
            <a:off x="6440411" y="5201658"/>
            <a:ext cx="2638991" cy="276999"/>
          </a:xfrm>
          <a:prstGeom prst="rect">
            <a:avLst/>
          </a:prstGeom>
          <a:noFill/>
        </p:spPr>
        <p:txBody>
          <a:bodyPr wrap="square" rtlCol="0">
            <a:spAutoFit/>
          </a:bodyPr>
          <a:lstStyle/>
          <a:p>
            <a:pPr algn="ctr"/>
            <a:r>
              <a:rPr lang="en-US" sz="1200" dirty="0"/>
              <a:t>Source: </a:t>
            </a:r>
            <a:r>
              <a:rPr lang="da-DK" sz="1200" dirty="0"/>
              <a:t>Briggs and Kennedy, 2016</a:t>
            </a:r>
            <a:endParaRPr lang="en-US" sz="1200" dirty="0"/>
          </a:p>
        </p:txBody>
      </p:sp>
    </p:spTree>
    <p:extLst>
      <p:ext uri="{BB962C8B-B14F-4D97-AF65-F5344CB8AC3E}">
        <p14:creationId xmlns:p14="http://schemas.microsoft.com/office/powerpoint/2010/main" val="2406829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3543300" y="6350681"/>
            <a:ext cx="20574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bg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fld id="{38C6CE7B-3A66-4855-AEA9-4B37866B6A1D}" type="slidenum">
              <a:rPr lang="en-US" smtClean="0"/>
              <a:pPr/>
              <a:t>19</a:t>
            </a:fld>
            <a:endParaRPr lang="en-US" dirty="0"/>
          </a:p>
        </p:txBody>
      </p:sp>
      <p:sp>
        <p:nvSpPr>
          <p:cNvPr id="3" name="Title 1"/>
          <p:cNvSpPr>
            <a:spLocks noGrp="1"/>
          </p:cNvSpPr>
          <p:nvPr>
            <p:ph type="title"/>
          </p:nvPr>
        </p:nvSpPr>
        <p:spPr>
          <a:xfrm>
            <a:off x="1981200" y="152400"/>
            <a:ext cx="8229600" cy="1143000"/>
          </a:xfrm>
        </p:spPr>
        <p:txBody>
          <a:bodyPr/>
          <a:lstStyle/>
          <a:p>
            <a:r>
              <a:rPr lang="en-US" dirty="0"/>
              <a:t>Statistical Difference in Means</a:t>
            </a:r>
          </a:p>
        </p:txBody>
      </p:sp>
      <p:pic>
        <p:nvPicPr>
          <p:cNvPr id="5" name="Picture 4"/>
          <p:cNvPicPr>
            <a:picLocks noChangeAspect="1"/>
          </p:cNvPicPr>
          <p:nvPr/>
        </p:nvPicPr>
        <p:blipFill rotWithShape="1">
          <a:blip r:embed="rId3"/>
          <a:srcRect l="-1" r="10265" b="56964"/>
          <a:stretch/>
        </p:blipFill>
        <p:spPr>
          <a:xfrm>
            <a:off x="1960881" y="3593835"/>
            <a:ext cx="4267199" cy="2245895"/>
          </a:xfrm>
          <a:prstGeom prst="rect">
            <a:avLst/>
          </a:prstGeom>
        </p:spPr>
      </p:pic>
      <p:pic>
        <p:nvPicPr>
          <p:cNvPr id="6" name="Picture 5"/>
          <p:cNvPicPr>
            <a:picLocks noChangeAspect="1"/>
          </p:cNvPicPr>
          <p:nvPr/>
        </p:nvPicPr>
        <p:blipFill rotWithShape="1">
          <a:blip r:embed="rId4"/>
          <a:srcRect r="8197" b="57187"/>
          <a:stretch/>
        </p:blipFill>
        <p:spPr>
          <a:xfrm>
            <a:off x="1960880" y="1143000"/>
            <a:ext cx="4267200" cy="2244970"/>
          </a:xfrm>
          <a:prstGeom prst="rect">
            <a:avLst/>
          </a:prstGeom>
        </p:spPr>
      </p:pic>
      <p:pic>
        <p:nvPicPr>
          <p:cNvPr id="7" name="Picture 6"/>
          <p:cNvPicPr>
            <a:picLocks noChangeAspect="1"/>
          </p:cNvPicPr>
          <p:nvPr/>
        </p:nvPicPr>
        <p:blipFill rotWithShape="1">
          <a:blip r:embed="rId5"/>
          <a:srcRect r="9657" b="53324"/>
          <a:stretch/>
        </p:blipFill>
        <p:spPr>
          <a:xfrm>
            <a:off x="6080818" y="2286001"/>
            <a:ext cx="4277242" cy="2296015"/>
          </a:xfrm>
          <a:prstGeom prst="rect">
            <a:avLst/>
          </a:prstGeom>
        </p:spPr>
      </p:pic>
    </p:spTree>
    <p:extLst>
      <p:ext uri="{BB962C8B-B14F-4D97-AF65-F5344CB8AC3E}">
        <p14:creationId xmlns:p14="http://schemas.microsoft.com/office/powerpoint/2010/main" val="3061161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dirty="0"/>
              <a:t>Number of active shooter incidents in the United States, 2000-2013 (Blair and </a:t>
            </a:r>
            <a:r>
              <a:rPr lang="en-US" dirty="0" err="1"/>
              <a:t>Schweit</a:t>
            </a:r>
            <a:r>
              <a:rPr lang="en-US" dirty="0"/>
              <a:t>, 2014)</a:t>
            </a:r>
          </a:p>
        </p:txBody>
      </p:sp>
      <p:sp>
        <p:nvSpPr>
          <p:cNvPr id="4" name="Slide Number Placeholder 3"/>
          <p:cNvSpPr>
            <a:spLocks noGrp="1"/>
          </p:cNvSpPr>
          <p:nvPr>
            <p:ph type="sldNum" sz="quarter" idx="4"/>
          </p:nvPr>
        </p:nvSpPr>
        <p:spPr>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bg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fld id="{38C6CE7B-3A66-4855-AEA9-4B37866B6A1D}" type="slidenum">
              <a:rPr lang="en-US" smtClean="0"/>
              <a:pPr/>
              <a:t>2</a:t>
            </a:fld>
            <a:endParaRPr lang="en-US" dirty="0"/>
          </a:p>
        </p:txBody>
      </p:sp>
      <p:pic>
        <p:nvPicPr>
          <p:cNvPr id="13" name="Picture 12"/>
          <p:cNvPicPr/>
          <p:nvPr/>
        </p:nvPicPr>
        <p:blipFill rotWithShape="1">
          <a:blip r:embed="rId3"/>
          <a:srcRect t="13595"/>
          <a:stretch/>
        </p:blipFill>
        <p:spPr>
          <a:xfrm>
            <a:off x="581891" y="1574682"/>
            <a:ext cx="10210800" cy="4528246"/>
          </a:xfrm>
          <a:prstGeom prst="rect">
            <a:avLst/>
          </a:prstGeom>
        </p:spPr>
      </p:pic>
      <p:sp>
        <p:nvSpPr>
          <p:cNvPr id="9" name="Slide Number Placeholder 5">
            <a:extLst>
              <a:ext uri="{FF2B5EF4-FFF2-40B4-BE49-F238E27FC236}">
                <a16:creationId xmlns:a16="http://schemas.microsoft.com/office/drawing/2014/main" id="{A7071EE9-B257-4460-BF63-92031DB6F2EE}"/>
              </a:ext>
            </a:extLst>
          </p:cNvPr>
          <p:cNvSpPr txBox="1">
            <a:spLocks/>
          </p:cNvSpPr>
          <p:nvPr/>
        </p:nvSpPr>
        <p:spPr>
          <a:xfrm>
            <a:off x="9344891" y="5791200"/>
            <a:ext cx="28448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2000" kern="1200">
                <a:solidFill>
                  <a:schemeClr val="tx1"/>
                </a:solidFill>
                <a:latin typeface="+mj-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fld id="{179A9A4E-4C82-4D44-9372-C31BB3818094}" type="slidenum">
              <a:rPr lang="en-US" smtClean="0"/>
              <a:pPr/>
              <a:t>2</a:t>
            </a:fld>
            <a:endParaRPr lang="en-US" dirty="0"/>
          </a:p>
        </p:txBody>
      </p:sp>
    </p:spTree>
    <p:extLst>
      <p:ext uri="{BB962C8B-B14F-4D97-AF65-F5344CB8AC3E}">
        <p14:creationId xmlns:p14="http://schemas.microsoft.com/office/powerpoint/2010/main" val="4023874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Introduction</a:t>
            </a:r>
          </a:p>
        </p:txBody>
      </p:sp>
      <p:sp>
        <p:nvSpPr>
          <p:cNvPr id="9" name="Content Placeholder 2"/>
          <p:cNvSpPr>
            <a:spLocks noGrp="1"/>
          </p:cNvSpPr>
          <p:nvPr>
            <p:ph idx="1"/>
          </p:nvPr>
        </p:nvSpPr>
        <p:spPr>
          <a:xfrm>
            <a:off x="838200" y="1066800"/>
            <a:ext cx="5105400" cy="4114800"/>
          </a:xfrm>
        </p:spPr>
        <p:txBody>
          <a:bodyPr/>
          <a:lstStyle/>
          <a:p>
            <a:r>
              <a:rPr lang="en-US" sz="2400" dirty="0"/>
              <a:t>Columbine High School</a:t>
            </a:r>
          </a:p>
          <a:p>
            <a:r>
              <a:rPr lang="en-US" sz="2400" dirty="0"/>
              <a:t>Prompted changes in law enforcement response strategy</a:t>
            </a:r>
          </a:p>
          <a:p>
            <a:pPr lvl="1"/>
            <a:r>
              <a:rPr lang="en-US" sz="2400" dirty="0"/>
              <a:t>Previously approached as hostage situation</a:t>
            </a:r>
          </a:p>
          <a:p>
            <a:pPr lvl="1"/>
            <a:r>
              <a:rPr lang="en-US" sz="2400" dirty="0">
                <a:sym typeface="Wingdings" panose="05000000000000000000" pitchFamily="2" charset="2"/>
              </a:rPr>
              <a:t>Now first officers on scene enters</a:t>
            </a:r>
            <a:endParaRPr lang="en-US" sz="2400" dirty="0"/>
          </a:p>
          <a:p>
            <a:r>
              <a:rPr lang="en-US" sz="2400" dirty="0"/>
              <a:t>Prompted changes in civilian response strategy training</a:t>
            </a:r>
          </a:p>
          <a:p>
            <a:pPr lvl="1"/>
            <a:r>
              <a:rPr lang="en-US" sz="2400" dirty="0"/>
              <a:t>Previously “Lockdown” </a:t>
            </a:r>
          </a:p>
          <a:p>
            <a:pPr lvl="1"/>
            <a:r>
              <a:rPr lang="en-US" sz="2400" dirty="0">
                <a:sym typeface="Wingdings" panose="05000000000000000000" pitchFamily="2" charset="2"/>
              </a:rPr>
              <a:t>Now “Run, Hide, Fight” (U.S. Department of Homeland Security)</a:t>
            </a:r>
            <a:endParaRPr lang="en-US" sz="2400" dirty="0"/>
          </a:p>
        </p:txBody>
      </p:sp>
      <p:sp>
        <p:nvSpPr>
          <p:cNvPr id="4" name="Slide Number Placeholder 3"/>
          <p:cNvSpPr>
            <a:spLocks noGrp="1"/>
          </p:cNvSpPr>
          <p:nvPr>
            <p:ph type="sldNum" sz="quarter" idx="4"/>
          </p:nvPr>
        </p:nvSpPr>
        <p:spPr>
          <a:xfrm>
            <a:off x="0" y="6350000"/>
            <a:ext cx="20574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bg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fld id="{38C6CE7B-3A66-4855-AEA9-4B37866B6A1D}" type="slidenum">
              <a:rPr lang="en-US" smtClean="0"/>
              <a:pPr/>
              <a:t>3</a:t>
            </a:fld>
            <a:endParaRPr lang="en-US" dirty="0"/>
          </a:p>
        </p:txBody>
      </p:sp>
      <p:pic>
        <p:nvPicPr>
          <p:cNvPr id="10" name="Picture 9"/>
          <p:cNvPicPr/>
          <p:nvPr/>
        </p:nvPicPr>
        <p:blipFill rotWithShape="1">
          <a:blip r:embed="rId3"/>
          <a:srcRect l="5786" r="5786"/>
          <a:stretch/>
        </p:blipFill>
        <p:spPr>
          <a:xfrm>
            <a:off x="5956300" y="1590992"/>
            <a:ext cx="5867400" cy="3066416"/>
          </a:xfrm>
          <a:prstGeom prst="rect">
            <a:avLst/>
          </a:prstGeom>
        </p:spPr>
      </p:pic>
      <p:sp>
        <p:nvSpPr>
          <p:cNvPr id="7" name="Slide Number Placeholder 5">
            <a:extLst>
              <a:ext uri="{FF2B5EF4-FFF2-40B4-BE49-F238E27FC236}">
                <a16:creationId xmlns:a16="http://schemas.microsoft.com/office/drawing/2014/main" id="{F930ABD6-742F-4541-A4EF-19343D3A0CA7}"/>
              </a:ext>
            </a:extLst>
          </p:cNvPr>
          <p:cNvSpPr txBox="1">
            <a:spLocks/>
          </p:cNvSpPr>
          <p:nvPr/>
        </p:nvSpPr>
        <p:spPr>
          <a:xfrm>
            <a:off x="9344891" y="5791200"/>
            <a:ext cx="28448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2000" kern="1200">
                <a:solidFill>
                  <a:schemeClr val="tx1"/>
                </a:solidFill>
                <a:latin typeface="+mj-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fld id="{179A9A4E-4C82-4D44-9372-C31BB3818094}" type="slidenum">
              <a:rPr lang="en-US" smtClean="0"/>
              <a:pPr/>
              <a:t>3</a:t>
            </a:fld>
            <a:endParaRPr lang="en-US" dirty="0"/>
          </a:p>
        </p:txBody>
      </p:sp>
    </p:spTree>
    <p:extLst>
      <p:ext uri="{BB962C8B-B14F-4D97-AF65-F5344CB8AC3E}">
        <p14:creationId xmlns:p14="http://schemas.microsoft.com/office/powerpoint/2010/main" val="96031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Research Objectives</a:t>
            </a:r>
          </a:p>
        </p:txBody>
      </p:sp>
      <p:sp>
        <p:nvSpPr>
          <p:cNvPr id="7" name="Content Placeholder 2"/>
          <p:cNvSpPr>
            <a:spLocks noGrp="1"/>
          </p:cNvSpPr>
          <p:nvPr>
            <p:ph idx="1"/>
          </p:nvPr>
        </p:nvSpPr>
        <p:spPr/>
        <p:txBody>
          <a:bodyPr/>
          <a:lstStyle/>
          <a:p>
            <a:r>
              <a:rPr lang="en-US" sz="2400" dirty="0"/>
              <a:t>Motivation: </a:t>
            </a:r>
          </a:p>
          <a:p>
            <a:pPr lvl="1"/>
            <a:r>
              <a:rPr lang="en-US" sz="2400" dirty="0"/>
              <a:t>Increasing number of active shootings per year</a:t>
            </a:r>
          </a:p>
          <a:p>
            <a:pPr lvl="1"/>
            <a:r>
              <a:rPr lang="en-US" sz="2400" dirty="0"/>
              <a:t>Change in police and civilian response strategy trainings</a:t>
            </a:r>
          </a:p>
          <a:p>
            <a:pPr lvl="1"/>
            <a:r>
              <a:rPr lang="en-US" sz="2400" dirty="0"/>
              <a:t>Difficult policy question about what is the best to prevent and respond to these situations</a:t>
            </a:r>
          </a:p>
          <a:p>
            <a:pPr>
              <a:spcBef>
                <a:spcPts val="0"/>
              </a:spcBef>
            </a:pPr>
            <a:endParaRPr lang="en-US" sz="2400" dirty="0"/>
          </a:p>
          <a:p>
            <a:r>
              <a:rPr lang="en-US" sz="2400" dirty="0"/>
              <a:t>Purpose: Understand how law enforcement and civilian responses to an active shooting can impact the number of casualties</a:t>
            </a:r>
          </a:p>
        </p:txBody>
      </p:sp>
      <p:sp>
        <p:nvSpPr>
          <p:cNvPr id="4" name="Slide Number Placeholder 3"/>
          <p:cNvSpPr>
            <a:spLocks noGrp="1"/>
          </p:cNvSpPr>
          <p:nvPr>
            <p:ph type="sldNum" sz="quarter" idx="4"/>
          </p:nvPr>
        </p:nvSpPr>
        <p:spPr>
          <a:xfrm>
            <a:off x="0" y="6350000"/>
            <a:ext cx="2057400" cy="365125"/>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bg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fld id="{38C6CE7B-3A66-4855-AEA9-4B37866B6A1D}" type="slidenum">
              <a:rPr lang="en-US" smtClean="0"/>
              <a:pPr/>
              <a:t>4</a:t>
            </a:fld>
            <a:endParaRPr lang="en-US"/>
          </a:p>
        </p:txBody>
      </p:sp>
      <p:sp>
        <p:nvSpPr>
          <p:cNvPr id="5" name="Slide Number Placeholder 5">
            <a:extLst>
              <a:ext uri="{FF2B5EF4-FFF2-40B4-BE49-F238E27FC236}">
                <a16:creationId xmlns:a16="http://schemas.microsoft.com/office/drawing/2014/main" id="{94C75025-C8C5-4C60-9911-6C05BD2C2D00}"/>
              </a:ext>
            </a:extLst>
          </p:cNvPr>
          <p:cNvSpPr txBox="1">
            <a:spLocks/>
          </p:cNvSpPr>
          <p:nvPr/>
        </p:nvSpPr>
        <p:spPr>
          <a:xfrm>
            <a:off x="9344891" y="5791200"/>
            <a:ext cx="28448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2000" kern="1200">
                <a:solidFill>
                  <a:schemeClr val="tx1"/>
                </a:solidFill>
                <a:latin typeface="+mj-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fld id="{179A9A4E-4C82-4D44-9372-C31BB3818094}" type="slidenum">
              <a:rPr lang="en-US" smtClean="0"/>
              <a:pPr/>
              <a:t>4</a:t>
            </a:fld>
            <a:endParaRPr lang="en-US" dirty="0"/>
          </a:p>
        </p:txBody>
      </p:sp>
    </p:spTree>
    <p:extLst>
      <p:ext uri="{BB962C8B-B14F-4D97-AF65-F5344CB8AC3E}">
        <p14:creationId xmlns:p14="http://schemas.microsoft.com/office/powerpoint/2010/main" val="2244936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Agent-based simulation</a:t>
            </a:r>
          </a:p>
        </p:txBody>
      </p:sp>
      <p:sp>
        <p:nvSpPr>
          <p:cNvPr id="5" name="Content Placeholder 2"/>
          <p:cNvSpPr>
            <a:spLocks noGrp="1"/>
          </p:cNvSpPr>
          <p:nvPr>
            <p:ph idx="1"/>
          </p:nvPr>
        </p:nvSpPr>
        <p:spPr/>
        <p:txBody>
          <a:bodyPr/>
          <a:lstStyle/>
          <a:p>
            <a:r>
              <a:rPr lang="en-US" sz="2800" dirty="0"/>
              <a:t>Simulates actions and interactions of autonomous agents</a:t>
            </a:r>
          </a:p>
          <a:p>
            <a:r>
              <a:rPr lang="en-US" sz="2800" dirty="0"/>
              <a:t>Assesses effect that agents have on the system as a whole</a:t>
            </a:r>
          </a:p>
          <a:p>
            <a:r>
              <a:rPr lang="en-US" sz="2800" dirty="0"/>
              <a:t>Why?</a:t>
            </a:r>
          </a:p>
          <a:p>
            <a:pPr lvl="1"/>
            <a:r>
              <a:rPr lang="en-US" sz="2800" dirty="0"/>
              <a:t>Limited amount of data</a:t>
            </a:r>
          </a:p>
          <a:p>
            <a:pPr lvl="1"/>
            <a:r>
              <a:rPr lang="en-US" sz="2800" dirty="0"/>
              <a:t>Analyze a wide variety of situations</a:t>
            </a:r>
          </a:p>
          <a:p>
            <a:pPr lvl="1"/>
            <a:r>
              <a:rPr lang="en-US" sz="2800" dirty="0"/>
              <a:t>Understand the impact of different parameters</a:t>
            </a:r>
          </a:p>
        </p:txBody>
      </p:sp>
      <p:sp>
        <p:nvSpPr>
          <p:cNvPr id="8" name="Slide Number Placeholder 3">
            <a:extLst>
              <a:ext uri="{FF2B5EF4-FFF2-40B4-BE49-F238E27FC236}">
                <a16:creationId xmlns:a16="http://schemas.microsoft.com/office/drawing/2014/main" id="{BE50B54F-4E2D-4FDB-89B9-57023A7D8F31}"/>
              </a:ext>
            </a:extLst>
          </p:cNvPr>
          <p:cNvSpPr txBox="1">
            <a:spLocks/>
          </p:cNvSpPr>
          <p:nvPr/>
        </p:nvSpPr>
        <p:spPr>
          <a:xfrm>
            <a:off x="9344891" y="5775903"/>
            <a:ext cx="28448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2000" kern="1200">
                <a:solidFill>
                  <a:schemeClr val="tx1"/>
                </a:solidFill>
                <a:latin typeface="+mj-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fld id="{179A9A4E-4C82-4D44-9372-C31BB3818094}" type="slidenum">
              <a:rPr lang="en-US" smtClean="0"/>
              <a:pPr/>
              <a:t>5</a:t>
            </a:fld>
            <a:endParaRPr lang="en-US" dirty="0"/>
          </a:p>
        </p:txBody>
      </p:sp>
    </p:spTree>
    <p:extLst>
      <p:ext uri="{BB962C8B-B14F-4D97-AF65-F5344CB8AC3E}">
        <p14:creationId xmlns:p14="http://schemas.microsoft.com/office/powerpoint/2010/main" val="165394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6B7E-40C6-4366-B338-795E63CC01D0}"/>
              </a:ext>
            </a:extLst>
          </p:cNvPr>
          <p:cNvSpPr>
            <a:spLocks noGrp="1"/>
          </p:cNvSpPr>
          <p:nvPr>
            <p:ph type="title"/>
          </p:nvPr>
        </p:nvSpPr>
        <p:spPr/>
        <p:txBody>
          <a:bodyPr/>
          <a:lstStyle/>
          <a:p>
            <a:r>
              <a:rPr lang="en-US" dirty="0"/>
              <a:t>Agent-based simulations on active shooters</a:t>
            </a:r>
          </a:p>
        </p:txBody>
      </p:sp>
      <p:sp>
        <p:nvSpPr>
          <p:cNvPr id="3" name="Content Placeholder 2">
            <a:extLst>
              <a:ext uri="{FF2B5EF4-FFF2-40B4-BE49-F238E27FC236}">
                <a16:creationId xmlns:a16="http://schemas.microsoft.com/office/drawing/2014/main" id="{A18606E0-152B-4231-A57F-B5629FC5C905}"/>
              </a:ext>
            </a:extLst>
          </p:cNvPr>
          <p:cNvSpPr>
            <a:spLocks noGrp="1"/>
          </p:cNvSpPr>
          <p:nvPr>
            <p:ph idx="1"/>
          </p:nvPr>
        </p:nvSpPr>
        <p:spPr/>
        <p:txBody>
          <a:bodyPr/>
          <a:lstStyle/>
          <a:p>
            <a:r>
              <a:rPr lang="en-US" dirty="0"/>
              <a:t>Armed civilians in educational environment (</a:t>
            </a:r>
            <a:r>
              <a:rPr lang="da-DK" dirty="0"/>
              <a:t>Kirby, Anklam, Sharevski, and Dietz, 2015; Kirby, Adam, Anklam, and Dietz, 2016)</a:t>
            </a:r>
          </a:p>
          <a:p>
            <a:r>
              <a:rPr lang="da-DK" dirty="0"/>
              <a:t>Assault weapons and high-capacity magazines bans (Hayes and Hayes, 2014)</a:t>
            </a:r>
          </a:p>
          <a:p>
            <a:r>
              <a:rPr lang="da-DK" dirty="0"/>
              <a:t>Unarmed civilians who engage the shooter (Briggs and Kennedy, 2016)</a:t>
            </a:r>
          </a:p>
          <a:p>
            <a:endParaRPr lang="da-DK" dirty="0"/>
          </a:p>
          <a:p>
            <a:r>
              <a:rPr lang="da-DK" dirty="0"/>
              <a:t>This agent-based simualtion</a:t>
            </a:r>
          </a:p>
          <a:p>
            <a:pPr lvl="1"/>
            <a:r>
              <a:rPr lang="da-DK" dirty="0"/>
              <a:t>School shooter where shooter moves between classrooms</a:t>
            </a:r>
          </a:p>
          <a:p>
            <a:pPr lvl="1"/>
            <a:r>
              <a:rPr lang="da-DK" dirty="0"/>
              <a:t>Quantifies effects of police response time and civilian response strategy</a:t>
            </a:r>
          </a:p>
          <a:p>
            <a:pPr lvl="1"/>
            <a:endParaRPr lang="da-DK" dirty="0"/>
          </a:p>
          <a:p>
            <a:endParaRPr lang="da-DK" dirty="0"/>
          </a:p>
          <a:p>
            <a:endParaRPr lang="da-DK" dirty="0"/>
          </a:p>
          <a:p>
            <a:endParaRPr lang="en-US" dirty="0"/>
          </a:p>
        </p:txBody>
      </p:sp>
      <p:sp>
        <p:nvSpPr>
          <p:cNvPr id="4" name="Slide Number Placeholder 3">
            <a:extLst>
              <a:ext uri="{FF2B5EF4-FFF2-40B4-BE49-F238E27FC236}">
                <a16:creationId xmlns:a16="http://schemas.microsoft.com/office/drawing/2014/main" id="{3E5F1CFC-1FA7-42BA-8B0B-40DB7AB81E3C}"/>
              </a:ext>
            </a:extLst>
          </p:cNvPr>
          <p:cNvSpPr>
            <a:spLocks noGrp="1"/>
          </p:cNvSpPr>
          <p:nvPr>
            <p:ph type="sldNum" sz="quarter" idx="4"/>
          </p:nvPr>
        </p:nvSpPr>
        <p:spPr/>
        <p:txBody>
          <a:bodyPr/>
          <a:lstStyle/>
          <a:p>
            <a:fld id="{179A9A4E-4C82-4D44-9372-C31BB3818094}" type="slidenum">
              <a:rPr lang="en-US" smtClean="0"/>
              <a:pPr/>
              <a:t>6</a:t>
            </a:fld>
            <a:endParaRPr lang="en-US" dirty="0"/>
          </a:p>
        </p:txBody>
      </p:sp>
    </p:spTree>
    <p:extLst>
      <p:ext uri="{BB962C8B-B14F-4D97-AF65-F5344CB8AC3E}">
        <p14:creationId xmlns:p14="http://schemas.microsoft.com/office/powerpoint/2010/main" val="425057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Simulation in </a:t>
            </a:r>
            <a:r>
              <a:rPr lang="en-US" dirty="0" err="1"/>
              <a:t>NetLogo</a:t>
            </a:r>
            <a:endParaRPr lang="en-US" dirty="0"/>
          </a:p>
        </p:txBody>
      </p:sp>
      <p:sp>
        <p:nvSpPr>
          <p:cNvPr id="4" name="Slide Number Placeholder 3"/>
          <p:cNvSpPr>
            <a:spLocks noGrp="1"/>
          </p:cNvSpPr>
          <p:nvPr>
            <p:ph type="sldNum" sz="quarter" idx="4"/>
          </p:nvPr>
        </p:nvSpPr>
        <p:spPr>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bg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fld id="{38C6CE7B-3A66-4855-AEA9-4B37866B6A1D}" type="slidenum">
              <a:rPr lang="en-US" smtClean="0"/>
              <a:pPr/>
              <a:t>7</a:t>
            </a:fld>
            <a:endParaRPr lang="en-US" dirty="0"/>
          </a:p>
        </p:txBody>
      </p:sp>
      <p:pic>
        <p:nvPicPr>
          <p:cNvPr id="6" name="Picture 5"/>
          <p:cNvPicPr>
            <a:picLocks noChangeAspect="1"/>
          </p:cNvPicPr>
          <p:nvPr/>
        </p:nvPicPr>
        <p:blipFill>
          <a:blip r:embed="rId3"/>
          <a:stretch>
            <a:fillRect/>
          </a:stretch>
        </p:blipFill>
        <p:spPr>
          <a:xfrm>
            <a:off x="1066800" y="1005656"/>
            <a:ext cx="9144000" cy="5122672"/>
          </a:xfrm>
          <a:prstGeom prst="rect">
            <a:avLst/>
          </a:prstGeom>
        </p:spPr>
      </p:pic>
      <p:sp>
        <p:nvSpPr>
          <p:cNvPr id="8" name="Slide Number Placeholder 3">
            <a:extLst>
              <a:ext uri="{FF2B5EF4-FFF2-40B4-BE49-F238E27FC236}">
                <a16:creationId xmlns:a16="http://schemas.microsoft.com/office/drawing/2014/main" id="{C7A5A2CF-88E5-4110-928A-531B48E9DC28}"/>
              </a:ext>
            </a:extLst>
          </p:cNvPr>
          <p:cNvSpPr txBox="1">
            <a:spLocks/>
          </p:cNvSpPr>
          <p:nvPr/>
        </p:nvSpPr>
        <p:spPr>
          <a:xfrm>
            <a:off x="9344891" y="5775903"/>
            <a:ext cx="28448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2000" kern="1200">
                <a:solidFill>
                  <a:schemeClr val="tx1"/>
                </a:solidFill>
                <a:latin typeface="+mj-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fld id="{179A9A4E-4C82-4D44-9372-C31BB3818094}" type="slidenum">
              <a:rPr lang="en-US" smtClean="0"/>
              <a:pPr/>
              <a:t>7</a:t>
            </a:fld>
            <a:endParaRPr lang="en-US" dirty="0"/>
          </a:p>
        </p:txBody>
      </p:sp>
    </p:spTree>
    <p:extLst>
      <p:ext uri="{BB962C8B-B14F-4D97-AF65-F5344CB8AC3E}">
        <p14:creationId xmlns:p14="http://schemas.microsoft.com/office/powerpoint/2010/main" val="2118805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0C19E-1DB4-447C-887A-E3E1A48C0BF0}"/>
              </a:ext>
            </a:extLst>
          </p:cNvPr>
          <p:cNvSpPr>
            <a:spLocks noGrp="1"/>
          </p:cNvSpPr>
          <p:nvPr>
            <p:ph type="title"/>
          </p:nvPr>
        </p:nvSpPr>
        <p:spPr/>
        <p:txBody>
          <a:bodyPr/>
          <a:lstStyle/>
          <a:p>
            <a:r>
              <a:rPr lang="en-US" dirty="0"/>
              <a:t>Parameter for agent-based simulation</a:t>
            </a:r>
          </a:p>
        </p:txBody>
      </p:sp>
      <p:graphicFrame>
        <p:nvGraphicFramePr>
          <p:cNvPr id="5" name="Table 4">
            <a:extLst>
              <a:ext uri="{FF2B5EF4-FFF2-40B4-BE49-F238E27FC236}">
                <a16:creationId xmlns:a16="http://schemas.microsoft.com/office/drawing/2014/main" id="{3DA8546C-848C-4767-B75D-A1DF9C486D65}"/>
              </a:ext>
            </a:extLst>
          </p:cNvPr>
          <p:cNvGraphicFramePr>
            <a:graphicFrameLocks noGrp="1"/>
          </p:cNvGraphicFramePr>
          <p:nvPr>
            <p:extLst>
              <p:ext uri="{D42A27DB-BD31-4B8C-83A1-F6EECF244321}">
                <p14:modId xmlns:p14="http://schemas.microsoft.com/office/powerpoint/2010/main" val="1742686555"/>
              </p:ext>
            </p:extLst>
          </p:nvPr>
        </p:nvGraphicFramePr>
        <p:xfrm>
          <a:off x="609600" y="1308100"/>
          <a:ext cx="11291836" cy="4270845"/>
        </p:xfrm>
        <a:graphic>
          <a:graphicData uri="http://schemas.openxmlformats.org/drawingml/2006/table">
            <a:tbl>
              <a:tblPr firstRow="1" bandRow="1">
                <a:tableStyleId>{5C22544A-7EE6-4342-B048-85BDC9FD1C3A}</a:tableStyleId>
              </a:tblPr>
              <a:tblGrid>
                <a:gridCol w="2667000">
                  <a:extLst>
                    <a:ext uri="{9D8B030D-6E8A-4147-A177-3AD203B41FA5}">
                      <a16:colId xmlns:a16="http://schemas.microsoft.com/office/drawing/2014/main" val="4217112028"/>
                    </a:ext>
                  </a:extLst>
                </a:gridCol>
                <a:gridCol w="4343400">
                  <a:extLst>
                    <a:ext uri="{9D8B030D-6E8A-4147-A177-3AD203B41FA5}">
                      <a16:colId xmlns:a16="http://schemas.microsoft.com/office/drawing/2014/main" val="3803690066"/>
                    </a:ext>
                  </a:extLst>
                </a:gridCol>
                <a:gridCol w="4281436">
                  <a:extLst>
                    <a:ext uri="{9D8B030D-6E8A-4147-A177-3AD203B41FA5}">
                      <a16:colId xmlns:a16="http://schemas.microsoft.com/office/drawing/2014/main" val="3086006690"/>
                    </a:ext>
                  </a:extLst>
                </a:gridCol>
              </a:tblGrid>
              <a:tr h="643725">
                <a:tc>
                  <a:txBody>
                    <a:bodyPr/>
                    <a:lstStyle/>
                    <a:p>
                      <a:r>
                        <a:rPr lang="en-US" sz="2200" dirty="0"/>
                        <a:t>Parameter</a:t>
                      </a:r>
                    </a:p>
                  </a:txBody>
                  <a:tcPr anchor="ctr">
                    <a:solidFill>
                      <a:srgbClr val="CE1126"/>
                    </a:solidFill>
                  </a:tcPr>
                </a:tc>
                <a:tc>
                  <a:txBody>
                    <a:bodyPr/>
                    <a:lstStyle/>
                    <a:p>
                      <a:pPr algn="ctr"/>
                      <a:r>
                        <a:rPr lang="en-US" sz="2200" b="1" dirty="0">
                          <a:solidFill>
                            <a:schemeClr val="bg1"/>
                          </a:solidFill>
                        </a:rPr>
                        <a:t>Values</a:t>
                      </a:r>
                    </a:p>
                  </a:txBody>
                  <a:tcPr anchor="ctr">
                    <a:lnB w="28575" cap="flat" cmpd="sng" algn="ctr">
                      <a:solidFill>
                        <a:schemeClr val="bg1"/>
                      </a:solidFill>
                      <a:prstDash val="solid"/>
                      <a:round/>
                      <a:headEnd type="none" w="med" len="med"/>
                      <a:tailEnd type="none" w="med" len="med"/>
                    </a:lnB>
                    <a:solidFill>
                      <a:srgbClr val="CE1126"/>
                    </a:solidFill>
                  </a:tcPr>
                </a:tc>
                <a:tc>
                  <a:txBody>
                    <a:bodyPr/>
                    <a:lstStyle/>
                    <a:p>
                      <a:pPr algn="ctr"/>
                      <a:r>
                        <a:rPr lang="en-US" sz="2200" b="1" dirty="0">
                          <a:solidFill>
                            <a:schemeClr val="bg1"/>
                          </a:solidFill>
                        </a:rPr>
                        <a:t>Notes</a:t>
                      </a:r>
                    </a:p>
                  </a:txBody>
                  <a:tcPr anchor="ctr">
                    <a:lnB w="28575" cap="flat" cmpd="sng" algn="ctr">
                      <a:solidFill>
                        <a:schemeClr val="bg1"/>
                      </a:solidFill>
                      <a:prstDash val="solid"/>
                      <a:round/>
                      <a:headEnd type="none" w="med" len="med"/>
                      <a:tailEnd type="none" w="med" len="med"/>
                    </a:lnB>
                    <a:solidFill>
                      <a:srgbClr val="CE1126"/>
                    </a:solidFill>
                  </a:tcPr>
                </a:tc>
                <a:extLst>
                  <a:ext uri="{0D108BD9-81ED-4DB2-BD59-A6C34878D82A}">
                    <a16:rowId xmlns:a16="http://schemas.microsoft.com/office/drawing/2014/main" val="2944869402"/>
                  </a:ext>
                </a:extLst>
              </a:tr>
              <a:tr h="430365">
                <a:tc>
                  <a:txBody>
                    <a:bodyPr/>
                    <a:lstStyle/>
                    <a:p>
                      <a:r>
                        <a:rPr lang="en-US" sz="2200" dirty="0"/>
                        <a:t>Police response time</a:t>
                      </a:r>
                    </a:p>
                  </a:txBody>
                  <a:tcPr anchor="ctr">
                    <a:solidFill>
                      <a:schemeClr val="bg1">
                        <a:lumMod val="85000"/>
                      </a:schemeClr>
                    </a:solidFill>
                  </a:tcPr>
                </a:tc>
                <a:tc>
                  <a:txBody>
                    <a:bodyPr/>
                    <a:lstStyle/>
                    <a:p>
                      <a:pPr algn="ctr"/>
                      <a:r>
                        <a:rPr lang="en-US" sz="2200" dirty="0"/>
                        <a:t>2 min</a:t>
                      </a:r>
                    </a:p>
                    <a:p>
                      <a:pPr algn="ctr"/>
                      <a:r>
                        <a:rPr lang="en-US" sz="2200" dirty="0"/>
                        <a:t>5 min</a:t>
                      </a:r>
                    </a:p>
                    <a:p>
                      <a:pPr algn="ctr"/>
                      <a:r>
                        <a:rPr lang="en-US" sz="2200" dirty="0"/>
                        <a:t>10 min</a:t>
                      </a:r>
                    </a:p>
                  </a:txBody>
                  <a:tcPr anchor="ctr">
                    <a:lnT w="28575" cap="flat" cmpd="sng" algn="ctr">
                      <a:solidFill>
                        <a:schemeClr val="bg1"/>
                      </a:solidFill>
                      <a:prstDash val="solid"/>
                      <a:round/>
                      <a:headEnd type="none" w="med" len="med"/>
                      <a:tailEnd type="none" w="med" len="med"/>
                    </a:lnT>
                    <a:solidFill>
                      <a:schemeClr val="bg1">
                        <a:lumMod val="85000"/>
                      </a:schemeClr>
                    </a:solidFill>
                  </a:tcPr>
                </a:tc>
                <a:tc>
                  <a:txBody>
                    <a:bodyPr/>
                    <a:lstStyle/>
                    <a:p>
                      <a:pPr algn="l"/>
                      <a:r>
                        <a:rPr lang="en-US" sz="2200" dirty="0"/>
                        <a:t>Time it takes for police to arrive on scene</a:t>
                      </a:r>
                    </a:p>
                  </a:txBody>
                  <a:tcPr anchor="ctr">
                    <a:lnT w="28575" cap="flat" cmpd="sng" algn="ctr">
                      <a:solidFill>
                        <a:schemeClr val="bg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val="3644459813"/>
                  </a:ext>
                </a:extLst>
              </a:tr>
              <a:tr h="430365">
                <a:tc>
                  <a:txBody>
                    <a:bodyPr/>
                    <a:lstStyle/>
                    <a:p>
                      <a:r>
                        <a:rPr lang="en-US" sz="2200" dirty="0"/>
                        <a:t>Civilian response strategy</a:t>
                      </a:r>
                    </a:p>
                  </a:txBody>
                  <a:tcPr anchor="ctr">
                    <a:solidFill>
                      <a:schemeClr val="bg1">
                        <a:lumMod val="85000"/>
                      </a:schemeClr>
                    </a:solidFill>
                  </a:tcPr>
                </a:tc>
                <a:tc>
                  <a:txBody>
                    <a:bodyPr/>
                    <a:lstStyle/>
                    <a:p>
                      <a:pPr algn="ctr"/>
                      <a:r>
                        <a:rPr lang="en-US" sz="2200" dirty="0"/>
                        <a:t>All run</a:t>
                      </a:r>
                    </a:p>
                    <a:p>
                      <a:pPr algn="ctr"/>
                      <a:r>
                        <a:rPr lang="en-US" sz="2200" dirty="0"/>
                        <a:t>All hide</a:t>
                      </a:r>
                    </a:p>
                    <a:p>
                      <a:pPr algn="ctr"/>
                      <a:r>
                        <a:rPr lang="en-US" sz="2200" dirty="0"/>
                        <a:t>Some run and some hide</a:t>
                      </a:r>
                    </a:p>
                  </a:txBody>
                  <a:tcPr anchor="ctr">
                    <a:solidFill>
                      <a:schemeClr val="bg1">
                        <a:lumMod val="85000"/>
                      </a:schemeClr>
                    </a:solidFill>
                  </a:tcPr>
                </a:tc>
                <a:tc>
                  <a:txBody>
                    <a:bodyPr/>
                    <a:lstStyle/>
                    <a:p>
                      <a:pPr algn="l"/>
                      <a:r>
                        <a:rPr lang="en-US" sz="2200" dirty="0"/>
                        <a:t>Whether civilians choose to evacuate or to lockdown</a:t>
                      </a:r>
                    </a:p>
                  </a:txBody>
                  <a:tcPr anchor="ctr">
                    <a:solidFill>
                      <a:schemeClr val="bg1">
                        <a:lumMod val="85000"/>
                      </a:schemeClr>
                    </a:solidFill>
                  </a:tcPr>
                </a:tc>
                <a:extLst>
                  <a:ext uri="{0D108BD9-81ED-4DB2-BD59-A6C34878D82A}">
                    <a16:rowId xmlns:a16="http://schemas.microsoft.com/office/drawing/2014/main" val="1642073389"/>
                  </a:ext>
                </a:extLst>
              </a:tr>
              <a:tr h="430365">
                <a:tc>
                  <a:txBody>
                    <a:bodyPr/>
                    <a:lstStyle/>
                    <a:p>
                      <a:r>
                        <a:rPr lang="en-US" sz="2200" dirty="0"/>
                        <a:t>Cognitive delay</a:t>
                      </a:r>
                    </a:p>
                  </a:txBody>
                  <a:tcPr anchor="ctr">
                    <a:solidFill>
                      <a:schemeClr val="bg1">
                        <a:lumMod val="85000"/>
                      </a:schemeClr>
                    </a:solidFill>
                  </a:tcPr>
                </a:tc>
                <a:tc>
                  <a:txBody>
                    <a:bodyPr/>
                    <a:lstStyle/>
                    <a:p>
                      <a:pPr algn="ctr"/>
                      <a:r>
                        <a:rPr lang="en-US" sz="2200" dirty="0"/>
                        <a:t>0.5 min</a:t>
                      </a:r>
                    </a:p>
                    <a:p>
                      <a:pPr algn="ctr"/>
                      <a:r>
                        <a:rPr lang="en-US" sz="2200" dirty="0"/>
                        <a:t>1 min </a:t>
                      </a:r>
                    </a:p>
                    <a:p>
                      <a:pPr algn="ctr"/>
                      <a:r>
                        <a:rPr lang="en-US" sz="2200" dirty="0"/>
                        <a:t>2 min</a:t>
                      </a:r>
                    </a:p>
                    <a:p>
                      <a:pPr algn="ctr"/>
                      <a:r>
                        <a:rPr lang="en-US" sz="2200" dirty="0"/>
                        <a:t>5 min</a:t>
                      </a:r>
                    </a:p>
                  </a:txBody>
                  <a:tcPr anchor="ctr">
                    <a:solidFill>
                      <a:schemeClr val="bg1">
                        <a:lumMod val="85000"/>
                      </a:schemeClr>
                    </a:solidFill>
                  </a:tcPr>
                </a:tc>
                <a:tc>
                  <a:txBody>
                    <a:bodyPr/>
                    <a:lstStyle/>
                    <a:p>
                      <a:pPr algn="l"/>
                      <a:r>
                        <a:rPr lang="en-US" sz="2200" dirty="0"/>
                        <a:t>Time it takes for civilians to process and respond to situation</a:t>
                      </a:r>
                    </a:p>
                  </a:txBody>
                  <a:tcPr anchor="ctr">
                    <a:solidFill>
                      <a:schemeClr val="bg1">
                        <a:lumMod val="85000"/>
                      </a:schemeClr>
                    </a:solidFill>
                  </a:tcPr>
                </a:tc>
                <a:extLst>
                  <a:ext uri="{0D108BD9-81ED-4DB2-BD59-A6C34878D82A}">
                    <a16:rowId xmlns:a16="http://schemas.microsoft.com/office/drawing/2014/main" val="2589530207"/>
                  </a:ext>
                </a:extLst>
              </a:tr>
            </a:tbl>
          </a:graphicData>
        </a:graphic>
      </p:graphicFrame>
      <p:sp>
        <p:nvSpPr>
          <p:cNvPr id="6" name="Slide Number Placeholder 3">
            <a:extLst>
              <a:ext uri="{FF2B5EF4-FFF2-40B4-BE49-F238E27FC236}">
                <a16:creationId xmlns:a16="http://schemas.microsoft.com/office/drawing/2014/main" id="{04BEAF1E-2019-4B84-9457-3D7C04A32BD9}"/>
              </a:ext>
            </a:extLst>
          </p:cNvPr>
          <p:cNvSpPr txBox="1">
            <a:spLocks/>
          </p:cNvSpPr>
          <p:nvPr/>
        </p:nvSpPr>
        <p:spPr>
          <a:xfrm>
            <a:off x="9344891" y="5775903"/>
            <a:ext cx="28448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2000" kern="1200">
                <a:solidFill>
                  <a:schemeClr val="tx1"/>
                </a:solidFill>
                <a:latin typeface="+mj-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fld id="{179A9A4E-4C82-4D44-9372-C31BB3818094}" type="slidenum">
              <a:rPr lang="en-US" smtClean="0"/>
              <a:pPr/>
              <a:t>8</a:t>
            </a:fld>
            <a:endParaRPr lang="en-US" dirty="0"/>
          </a:p>
        </p:txBody>
      </p:sp>
    </p:spTree>
    <p:extLst>
      <p:ext uri="{BB962C8B-B14F-4D97-AF65-F5344CB8AC3E}">
        <p14:creationId xmlns:p14="http://schemas.microsoft.com/office/powerpoint/2010/main" val="4252514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Simulation video</a:t>
            </a:r>
          </a:p>
        </p:txBody>
      </p:sp>
      <p:sp>
        <p:nvSpPr>
          <p:cNvPr id="4" name="Slide Number Placeholder 3"/>
          <p:cNvSpPr>
            <a:spLocks noGrp="1"/>
          </p:cNvSpPr>
          <p:nvPr>
            <p:ph type="sldNum" sz="quarter" idx="4"/>
          </p:nvPr>
        </p:nvSpPr>
        <p:spPr>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bg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fld id="{38C6CE7B-3A66-4855-AEA9-4B37866B6A1D}" type="slidenum">
              <a:rPr lang="en-US" smtClean="0"/>
              <a:pPr/>
              <a:t>9</a:t>
            </a:fld>
            <a:endParaRPr lang="en-US" dirty="0"/>
          </a:p>
        </p:txBody>
      </p:sp>
      <p:sp>
        <p:nvSpPr>
          <p:cNvPr id="2" name="TextBox 1"/>
          <p:cNvSpPr txBox="1"/>
          <p:nvPr/>
        </p:nvSpPr>
        <p:spPr>
          <a:xfrm>
            <a:off x="2971800" y="3421868"/>
            <a:ext cx="533400" cy="461665"/>
          </a:xfrm>
          <a:prstGeom prst="rect">
            <a:avLst/>
          </a:prstGeom>
          <a:solidFill>
            <a:schemeClr val="bg1"/>
          </a:solidFill>
          <a:ln>
            <a:noFill/>
          </a:ln>
        </p:spPr>
        <p:txBody>
          <a:bodyPr wrap="square" rtlCol="0">
            <a:spAutoFit/>
          </a:bodyPr>
          <a:lstStyle/>
          <a:p>
            <a:endParaRPr lang="en-US" dirty="0"/>
          </a:p>
        </p:txBody>
      </p:sp>
      <p:sp>
        <p:nvSpPr>
          <p:cNvPr id="9" name="Slide Number Placeholder 3">
            <a:extLst>
              <a:ext uri="{FF2B5EF4-FFF2-40B4-BE49-F238E27FC236}">
                <a16:creationId xmlns:a16="http://schemas.microsoft.com/office/drawing/2014/main" id="{AFD1A60B-154A-4ACC-ACB0-80FC5C49B6D5}"/>
              </a:ext>
            </a:extLst>
          </p:cNvPr>
          <p:cNvSpPr txBox="1">
            <a:spLocks/>
          </p:cNvSpPr>
          <p:nvPr/>
        </p:nvSpPr>
        <p:spPr>
          <a:xfrm>
            <a:off x="9344891" y="5775903"/>
            <a:ext cx="28448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2000" kern="1200">
                <a:solidFill>
                  <a:schemeClr val="tx1"/>
                </a:solidFill>
                <a:latin typeface="+mj-lt"/>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fld id="{179A9A4E-4C82-4D44-9372-C31BB3818094}" type="slidenum">
              <a:rPr lang="en-US" smtClean="0"/>
              <a:pPr/>
              <a:t>9</a:t>
            </a:fld>
            <a:endParaRPr lang="en-US" dirty="0"/>
          </a:p>
        </p:txBody>
      </p:sp>
      <p:pic>
        <p:nvPicPr>
          <p:cNvPr id="10" name="Example agent-based simulation">
            <a:hlinkClick r:id="" action="ppaction://media"/>
            <a:extLst>
              <a:ext uri="{FF2B5EF4-FFF2-40B4-BE49-F238E27FC236}">
                <a16:creationId xmlns:a16="http://schemas.microsoft.com/office/drawing/2014/main" id="{14B8D5B6-D873-421A-8318-7AD213426A4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21874" y="990600"/>
            <a:ext cx="9603325" cy="5716737"/>
          </a:xfrm>
          <a:prstGeom prst="rect">
            <a:avLst/>
          </a:prstGeom>
        </p:spPr>
      </p:pic>
    </p:spTree>
    <p:extLst>
      <p:ext uri="{BB962C8B-B14F-4D97-AF65-F5344CB8AC3E}">
        <p14:creationId xmlns:p14="http://schemas.microsoft.com/office/powerpoint/2010/main" val="114376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02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PowerPoint.pot</Template>
  <TotalTime>275</TotalTime>
  <Words>3861</Words>
  <Application>Microsoft Office PowerPoint</Application>
  <PresentationFormat>Widescreen</PresentationFormat>
  <Paragraphs>203</Paragraphs>
  <Slides>19</Slides>
  <Notes>16</Notes>
  <HiddenSlides>1</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Univers 67 CondensedBold</vt:lpstr>
      <vt:lpstr>Times</vt:lpstr>
      <vt:lpstr>Calibri</vt:lpstr>
      <vt:lpstr>Arial</vt:lpstr>
      <vt:lpstr>Univers 65 Bold</vt:lpstr>
      <vt:lpstr>PowerPoint</vt:lpstr>
      <vt:lpstr>Active Shooter Situations: An Agent-Based Model of Civilian Response Strategy</vt:lpstr>
      <vt:lpstr>Number of active shooter incidents in the United States, 2000-2013 (Blair and Schweit, 2014)</vt:lpstr>
      <vt:lpstr>Introduction</vt:lpstr>
      <vt:lpstr>Research Objectives</vt:lpstr>
      <vt:lpstr>Agent-based simulation</vt:lpstr>
      <vt:lpstr>Agent-based simulations on active shooters</vt:lpstr>
      <vt:lpstr>Simulation in NetLogo</vt:lpstr>
      <vt:lpstr>Parameter for agent-based simulation</vt:lpstr>
      <vt:lpstr>Simulation video</vt:lpstr>
      <vt:lpstr>Percent of casualties by cognitive delay when all civilians run</vt:lpstr>
      <vt:lpstr>Percent of casualties by cognitive delay when all civilians hide</vt:lpstr>
      <vt:lpstr>Percent of casualties by cognitive delay when some civilians run and some hide</vt:lpstr>
      <vt:lpstr>Percent of casualties averaged across all cognitive delays for each strategy</vt:lpstr>
      <vt:lpstr>Design of experiments</vt:lpstr>
      <vt:lpstr>Conclusions</vt:lpstr>
      <vt:lpstr>References</vt:lpstr>
      <vt:lpstr>Literature Review</vt:lpstr>
      <vt:lpstr>Literature Review</vt:lpstr>
      <vt:lpstr>Statistical Difference in Means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 Thomasson</dc:creator>
  <cp:lastModifiedBy>Cameron MacKenzie</cp:lastModifiedBy>
  <cp:revision>25</cp:revision>
  <dcterms:created xsi:type="dcterms:W3CDTF">2013-11-14T17:36:34Z</dcterms:created>
  <dcterms:modified xsi:type="dcterms:W3CDTF">2019-12-09T04:47:36Z</dcterms:modified>
</cp:coreProperties>
</file>