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300" r:id="rId3"/>
    <p:sldId id="257" r:id="rId4"/>
    <p:sldId id="268" r:id="rId5"/>
    <p:sldId id="277" r:id="rId6"/>
    <p:sldId id="259" r:id="rId7"/>
    <p:sldId id="292" r:id="rId8"/>
    <p:sldId id="293" r:id="rId9"/>
    <p:sldId id="278" r:id="rId10"/>
    <p:sldId id="279" r:id="rId11"/>
    <p:sldId id="280" r:id="rId12"/>
    <p:sldId id="281" r:id="rId13"/>
    <p:sldId id="282" r:id="rId14"/>
    <p:sldId id="276" r:id="rId15"/>
    <p:sldId id="283" r:id="rId16"/>
    <p:sldId id="294" r:id="rId17"/>
    <p:sldId id="296" r:id="rId18"/>
    <p:sldId id="297" r:id="rId19"/>
    <p:sldId id="299" r:id="rId20"/>
    <p:sldId id="264" r:id="rId21"/>
    <p:sldId id="263" r:id="rId22"/>
    <p:sldId id="260" r:id="rId23"/>
    <p:sldId id="262" r:id="rId24"/>
    <p:sldId id="26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85326" autoAdjust="0"/>
  </p:normalViewPr>
  <p:slideViewPr>
    <p:cSldViewPr snapToGrid="0">
      <p:cViewPr varScale="1">
        <p:scale>
          <a:sx n="63" d="100"/>
          <a:sy n="63" d="100"/>
        </p:scale>
        <p:origin x="10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F2B90-38B5-491A-9AF7-CDF8DA229D90}" type="datetimeFigureOut">
              <a:rPr lang="en-US" smtClean="0"/>
              <a:t>2/10/2015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46C83-5685-4715-B94F-920907270BFD}" type="slidenum">
              <a:rPr lang="en-US" smtClean="0"/>
              <a:t>‹#›</a:t>
            </a:fld>
            <a:endParaRPr lang="en-US"/>
          </a:p>
        </p:txBody>
      </p:sp>
    </p:spTree>
    <p:extLst>
      <p:ext uri="{BB962C8B-B14F-4D97-AF65-F5344CB8AC3E}">
        <p14:creationId xmlns:p14="http://schemas.microsoft.com/office/powerpoint/2010/main" val="664730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Hello and welcome! This is a tutorial on value stream mapping and how to make one! Where seeking the untapped potential of operations of mature business would otherwise be assumed to be optimal, value stream mapping provides a visual understanding of the overall current process involved in a facility or production line whether it’s supplying customers with product(s) or simply making toast, it has the capability (given enough imagination and creativity) to create a future state map. As with all of lean manufacturing, value stream mapping –which is a part of lean manufacturing- demands attention. In value stream mapping in particular, data and process comprehension are required in order to successfully complete a value stream map. To complete a value stream map an understanding of information flow, material flow, and identifying and measuring the timing of these processes is needed. So let’s begin!</a:t>
            </a:r>
          </a:p>
          <a:p>
            <a:endParaRPr lang="en-US" dirty="0"/>
          </a:p>
        </p:txBody>
      </p:sp>
      <p:sp>
        <p:nvSpPr>
          <p:cNvPr id="4" name="Slide Number Placeholder 3"/>
          <p:cNvSpPr>
            <a:spLocks noGrp="1"/>
          </p:cNvSpPr>
          <p:nvPr>
            <p:ph type="sldNum" sz="quarter" idx="10"/>
          </p:nvPr>
        </p:nvSpPr>
        <p:spPr/>
        <p:txBody>
          <a:bodyPr/>
          <a:lstStyle/>
          <a:p>
            <a:fld id="{31346C83-5685-4715-B94F-920907270BFD}" type="slidenum">
              <a:rPr lang="en-US" smtClean="0"/>
              <a:t>1</a:t>
            </a:fld>
            <a:endParaRPr lang="en-US"/>
          </a:p>
        </p:txBody>
      </p:sp>
    </p:spTree>
    <p:extLst>
      <p:ext uri="{BB962C8B-B14F-4D97-AF65-F5344CB8AC3E}">
        <p14:creationId xmlns:p14="http://schemas.microsoft.com/office/powerpoint/2010/main" val="3442506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material moving from inside/outside our example facility, we’ll be including a truck icon to represent a shipment coming in to</a:t>
            </a:r>
            <a:r>
              <a:rPr lang="en-US" sz="1200" kern="1200" baseline="0" dirty="0" smtClean="0">
                <a:solidFill>
                  <a:schemeClr val="tx1"/>
                </a:solidFill>
                <a:effectLst/>
                <a:latin typeface="+mn-lt"/>
                <a:ea typeface="+mn-ea"/>
                <a:cs typeface="+mn-cs"/>
              </a:rPr>
              <a:t> drop the material off as well.</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346C83-5685-4715-B94F-920907270BFD}" type="slidenum">
              <a:rPr lang="en-US" smtClean="0"/>
              <a:t>10</a:t>
            </a:fld>
            <a:endParaRPr lang="en-US"/>
          </a:p>
        </p:txBody>
      </p:sp>
    </p:spTree>
    <p:extLst>
      <p:ext uri="{BB962C8B-B14F-4D97-AF65-F5344CB8AC3E}">
        <p14:creationId xmlns:p14="http://schemas.microsoft.com/office/powerpoint/2010/main" val="2691281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represent our first process,</a:t>
            </a:r>
            <a:r>
              <a:rPr lang="en-US" sz="1200" kern="1200" baseline="0" dirty="0" smtClean="0">
                <a:solidFill>
                  <a:schemeClr val="tx1"/>
                </a:solidFill>
                <a:effectLst/>
                <a:latin typeface="+mn-lt"/>
                <a:ea typeface="+mn-ea"/>
                <a:cs typeface="+mn-cs"/>
              </a:rPr>
              <a:t> we create a process box, just as we made one for the “Production control” box.</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346C83-5685-4715-B94F-920907270BFD}" type="slidenum">
              <a:rPr lang="en-US" smtClean="0"/>
              <a:t>11</a:t>
            </a:fld>
            <a:endParaRPr lang="en-US"/>
          </a:p>
        </p:txBody>
      </p:sp>
    </p:spTree>
    <p:extLst>
      <p:ext uri="{BB962C8B-B14F-4D97-AF65-F5344CB8AC3E}">
        <p14:creationId xmlns:p14="http://schemas.microsoft.com/office/powerpoint/2010/main" val="2835140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order for anything to</a:t>
            </a:r>
            <a:r>
              <a:rPr lang="en-US" sz="1200" kern="1200" baseline="0" dirty="0" smtClean="0">
                <a:solidFill>
                  <a:schemeClr val="tx1"/>
                </a:solidFill>
                <a:effectLst/>
                <a:latin typeface="+mn-lt"/>
                <a:ea typeface="+mn-ea"/>
                <a:cs typeface="+mn-cs"/>
              </a:rPr>
              <a:t> be done, we’ll need operators! So here we show a</a:t>
            </a:r>
            <a:r>
              <a:rPr lang="en-US" sz="1200" kern="1200" dirty="0" smtClean="0">
                <a:solidFill>
                  <a:schemeClr val="tx1"/>
                </a:solidFill>
                <a:effectLst/>
                <a:latin typeface="+mn-lt"/>
                <a:ea typeface="+mn-ea"/>
                <a:cs typeface="+mn-cs"/>
              </a:rPr>
              <a:t> symbol that represents an operator that is in</a:t>
            </a:r>
            <a:r>
              <a:rPr lang="en-US" sz="1200" kern="1200" baseline="0" dirty="0" smtClean="0">
                <a:solidFill>
                  <a:schemeClr val="tx1"/>
                </a:solidFill>
                <a:effectLst/>
                <a:latin typeface="+mn-lt"/>
                <a:ea typeface="+mn-ea"/>
                <a:cs typeface="+mn-cs"/>
              </a:rPr>
              <a:t> “Process A”, but only one operator. To show more than one, simply create multiple icons of the operator icon or put a “x#” for the number of operators in the process.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346C83-5685-4715-B94F-920907270BFD}" type="slidenum">
              <a:rPr lang="en-US" smtClean="0"/>
              <a:t>12</a:t>
            </a:fld>
            <a:endParaRPr lang="en-US"/>
          </a:p>
        </p:txBody>
      </p:sp>
    </p:spTree>
    <p:extLst>
      <p:ext uri="{BB962C8B-B14F-4D97-AF65-F5344CB8AC3E}">
        <p14:creationId xmlns:p14="http://schemas.microsoft.com/office/powerpoint/2010/main" val="3461644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each process moving forward we’ll also add other relevant information below the process box so that viewers of this value stream map will be able to see information such as cycle time, </a:t>
            </a:r>
            <a:r>
              <a:rPr lang="en-US" sz="1200" kern="1200" dirty="0" err="1" smtClean="0">
                <a:solidFill>
                  <a:schemeClr val="tx1"/>
                </a:solidFill>
                <a:effectLst/>
                <a:latin typeface="+mn-lt"/>
                <a:ea typeface="+mn-ea"/>
                <a:cs typeface="+mn-cs"/>
              </a:rPr>
              <a:t>takt</a:t>
            </a:r>
            <a:r>
              <a:rPr lang="en-US" sz="1200" kern="1200" dirty="0" smtClean="0">
                <a:solidFill>
                  <a:schemeClr val="tx1"/>
                </a:solidFill>
                <a:effectLst/>
                <a:latin typeface="+mn-lt"/>
                <a:ea typeface="+mn-ea"/>
                <a:cs typeface="+mn-cs"/>
              </a:rPr>
              <a:t> time, uptime, number of shifts, and time running.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section can include more or less information than this as you find information relevant or not depending on the processes being done.</a:t>
            </a:r>
          </a:p>
        </p:txBody>
      </p:sp>
      <p:sp>
        <p:nvSpPr>
          <p:cNvPr id="4" name="Slide Number Placeholder 3"/>
          <p:cNvSpPr>
            <a:spLocks noGrp="1"/>
          </p:cNvSpPr>
          <p:nvPr>
            <p:ph type="sldNum" sz="quarter" idx="10"/>
          </p:nvPr>
        </p:nvSpPr>
        <p:spPr/>
        <p:txBody>
          <a:bodyPr/>
          <a:lstStyle/>
          <a:p>
            <a:fld id="{31346C83-5685-4715-B94F-920907270BFD}" type="slidenum">
              <a:rPr lang="en-US" smtClean="0"/>
              <a:t>13</a:t>
            </a:fld>
            <a:endParaRPr lang="en-US"/>
          </a:p>
        </p:txBody>
      </p:sp>
    </p:spTree>
    <p:extLst>
      <p:ext uri="{BB962C8B-B14F-4D97-AF65-F5344CB8AC3E}">
        <p14:creationId xmlns:p14="http://schemas.microsoft.com/office/powerpoint/2010/main" val="1155849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we move forward we will place a yellow triangle between our “Process A” and what will be “Process B” which represents an inventory section, or what it’s better recognized as: a stopping point for material as it waits for the next process. Production material waiting in inventory from one process to the next is very common whether it’s for a few minutes or a few days. The inventory symbol also usually has associated with it a number which is to show the count of production material parts in the inventory as it waits for the next process to take it for further work to be done in order to turn the product more and more into what our customer ordered. In this step you’ll also see that we switched to the production material icon moving via a striped arrowhead-bar to represent the production material which is no longer considered “finished material”.</a:t>
            </a:r>
          </a:p>
        </p:txBody>
      </p:sp>
      <p:sp>
        <p:nvSpPr>
          <p:cNvPr id="4" name="Slide Number Placeholder 3"/>
          <p:cNvSpPr>
            <a:spLocks noGrp="1"/>
          </p:cNvSpPr>
          <p:nvPr>
            <p:ph type="sldNum" sz="quarter" idx="10"/>
          </p:nvPr>
        </p:nvSpPr>
        <p:spPr/>
        <p:txBody>
          <a:bodyPr/>
          <a:lstStyle/>
          <a:p>
            <a:fld id="{31346C83-5685-4715-B94F-920907270BFD}" type="slidenum">
              <a:rPr lang="en-US" smtClean="0"/>
              <a:t>14</a:t>
            </a:fld>
            <a:endParaRPr lang="en-US"/>
          </a:p>
        </p:txBody>
      </p:sp>
    </p:spTree>
    <p:extLst>
      <p:ext uri="{BB962C8B-B14F-4D97-AF65-F5344CB8AC3E}">
        <p14:creationId xmlns:p14="http://schemas.microsoft.com/office/powerpoint/2010/main" val="3655832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h</a:t>
            </a:r>
            <a:r>
              <a:rPr lang="en-US" sz="1200" kern="1200" dirty="0" smtClean="0">
                <a:solidFill>
                  <a:schemeClr val="tx1"/>
                </a:solidFill>
                <a:effectLst/>
                <a:latin typeface="+mn-lt"/>
                <a:ea typeface="+mn-ea"/>
                <a:cs typeface="+mn-cs"/>
              </a:rPr>
              <a:t>ere’s the production material icon defined.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following the process used to get this far in the material flow section, we’ll repeat it for completing the rest of the material flow section which will end with the material leaving our final process and returning back to the customer as finished product.</a:t>
            </a:r>
          </a:p>
        </p:txBody>
      </p:sp>
      <p:sp>
        <p:nvSpPr>
          <p:cNvPr id="4" name="Slide Number Placeholder 3"/>
          <p:cNvSpPr>
            <a:spLocks noGrp="1"/>
          </p:cNvSpPr>
          <p:nvPr>
            <p:ph type="sldNum" sz="quarter" idx="10"/>
          </p:nvPr>
        </p:nvSpPr>
        <p:spPr/>
        <p:txBody>
          <a:bodyPr/>
          <a:lstStyle/>
          <a:p>
            <a:fld id="{31346C83-5685-4715-B94F-920907270BFD}" type="slidenum">
              <a:rPr lang="en-US" smtClean="0"/>
              <a:t>15</a:t>
            </a:fld>
            <a:endParaRPr lang="en-US"/>
          </a:p>
        </p:txBody>
      </p:sp>
    </p:spTree>
    <p:extLst>
      <p:ext uri="{BB962C8B-B14F-4D97-AF65-F5344CB8AC3E}">
        <p14:creationId xmlns:p14="http://schemas.microsoft.com/office/powerpoint/2010/main" val="3365936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that’s not all! One of the most valuable</a:t>
            </a:r>
            <a:r>
              <a:rPr lang="en-US" baseline="0" dirty="0" smtClean="0"/>
              <a:t> things about the value stream map besides the visual representation of how a part or parts move through you facility, is the lead time section that tells us how much time is spent on average in each process. Warning: time studies may be required to fill out this section!</a:t>
            </a:r>
            <a:endParaRPr lang="en-US" dirty="0"/>
          </a:p>
        </p:txBody>
      </p:sp>
      <p:sp>
        <p:nvSpPr>
          <p:cNvPr id="4" name="Slide Number Placeholder 3"/>
          <p:cNvSpPr>
            <a:spLocks noGrp="1"/>
          </p:cNvSpPr>
          <p:nvPr>
            <p:ph type="sldNum" sz="quarter" idx="10"/>
          </p:nvPr>
        </p:nvSpPr>
        <p:spPr/>
        <p:txBody>
          <a:bodyPr/>
          <a:lstStyle/>
          <a:p>
            <a:fld id="{31346C83-5685-4715-B94F-920907270BFD}" type="slidenum">
              <a:rPr lang="en-US" smtClean="0"/>
              <a:t>16</a:t>
            </a:fld>
            <a:endParaRPr lang="en-US"/>
          </a:p>
        </p:txBody>
      </p:sp>
    </p:spTree>
    <p:extLst>
      <p:ext uri="{BB962C8B-B14F-4D97-AF65-F5344CB8AC3E}">
        <p14:creationId xmlns:p14="http://schemas.microsoft.com/office/powerpoint/2010/main" val="1373612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times for this are separated vertically into two levels: one for processes, and one specifically for inventory. </a:t>
            </a:r>
          </a:p>
        </p:txBody>
      </p:sp>
      <p:sp>
        <p:nvSpPr>
          <p:cNvPr id="4" name="Slide Number Placeholder 3"/>
          <p:cNvSpPr>
            <a:spLocks noGrp="1"/>
          </p:cNvSpPr>
          <p:nvPr>
            <p:ph type="sldNum" sz="quarter" idx="10"/>
          </p:nvPr>
        </p:nvSpPr>
        <p:spPr/>
        <p:txBody>
          <a:bodyPr/>
          <a:lstStyle/>
          <a:p>
            <a:fld id="{31346C83-5685-4715-B94F-920907270BFD}" type="slidenum">
              <a:rPr lang="en-US" smtClean="0"/>
              <a:t>17</a:t>
            </a:fld>
            <a:endParaRPr lang="en-US"/>
          </a:p>
        </p:txBody>
      </p:sp>
    </p:spTree>
    <p:extLst>
      <p:ext uri="{BB962C8B-B14F-4D97-AF65-F5344CB8AC3E}">
        <p14:creationId xmlns:p14="http://schemas.microsoft.com/office/powerpoint/2010/main" val="2244432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times can be different time units from each other, but should be the same between process times, and the same between inventory times. Also note that only a single connected line goes from the beginning of the lead time ladder to the end where each section of time shown is directly below the process or inventory section that it is capturing the time of. </a:t>
            </a:r>
          </a:p>
        </p:txBody>
      </p:sp>
      <p:sp>
        <p:nvSpPr>
          <p:cNvPr id="4" name="Slide Number Placeholder 3"/>
          <p:cNvSpPr>
            <a:spLocks noGrp="1"/>
          </p:cNvSpPr>
          <p:nvPr>
            <p:ph type="sldNum" sz="quarter" idx="10"/>
          </p:nvPr>
        </p:nvSpPr>
        <p:spPr/>
        <p:txBody>
          <a:bodyPr/>
          <a:lstStyle/>
          <a:p>
            <a:fld id="{31346C83-5685-4715-B94F-920907270BFD}" type="slidenum">
              <a:rPr lang="en-US" smtClean="0"/>
              <a:t>18</a:t>
            </a:fld>
            <a:endParaRPr lang="en-US"/>
          </a:p>
        </p:txBody>
      </p:sp>
    </p:spTree>
    <p:extLst>
      <p:ext uri="{BB962C8B-B14F-4D97-AF65-F5344CB8AC3E}">
        <p14:creationId xmlns:p14="http://schemas.microsoft.com/office/powerpoint/2010/main" val="370921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completing this portion of the lead time ladder, the times are totaled up at the end to show total time in processing and total time in inventory which completes our value stream map.</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Congratulations!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you’ve given yourself a pat on the back, let’s continue on</a:t>
            </a:r>
            <a:r>
              <a:rPr lang="en-US" sz="1200" kern="1200" baseline="0" dirty="0" smtClean="0">
                <a:solidFill>
                  <a:schemeClr val="tx1"/>
                </a:solidFill>
                <a:effectLst/>
                <a:latin typeface="+mn-lt"/>
                <a:ea typeface="+mn-ea"/>
                <a:cs typeface="+mn-cs"/>
              </a:rPr>
              <a:t> to some of our extra examples to show more extensive uses of value stream mapping.</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346C83-5685-4715-B94F-920907270BFD}" type="slidenum">
              <a:rPr lang="en-US" smtClean="0"/>
              <a:t>19</a:t>
            </a:fld>
            <a:endParaRPr lang="en-US"/>
          </a:p>
        </p:txBody>
      </p:sp>
    </p:spTree>
    <p:extLst>
      <p:ext uri="{BB962C8B-B14F-4D97-AF65-F5344CB8AC3E}">
        <p14:creationId xmlns:p14="http://schemas.microsoft.com/office/powerpoint/2010/main" val="4165548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main function of this presentation is to be run in “presentation mode” to allow a narrative to guide you through how to make a value stream map. Alternatively, it can be run through manually by leaving it in the “viewing” or “editing” modes. Feel free to click on the “Return to VSM” button if you would like to see the main example we will be using for this presentation at any time during this presentation.</a:t>
            </a:r>
            <a:endParaRPr lang="en-US" dirty="0"/>
          </a:p>
        </p:txBody>
      </p:sp>
      <p:sp>
        <p:nvSpPr>
          <p:cNvPr id="4" name="Slide Number Placeholder 3"/>
          <p:cNvSpPr>
            <a:spLocks noGrp="1"/>
          </p:cNvSpPr>
          <p:nvPr>
            <p:ph type="sldNum" sz="quarter" idx="10"/>
          </p:nvPr>
        </p:nvSpPr>
        <p:spPr/>
        <p:txBody>
          <a:bodyPr/>
          <a:lstStyle/>
          <a:p>
            <a:fld id="{31346C83-5685-4715-B94F-920907270BFD}" type="slidenum">
              <a:rPr lang="en-US" smtClean="0"/>
              <a:t>2</a:t>
            </a:fld>
            <a:endParaRPr lang="en-US"/>
          </a:p>
        </p:txBody>
      </p:sp>
    </p:spTree>
    <p:extLst>
      <p:ext uri="{BB962C8B-B14F-4D97-AF65-F5344CB8AC3E}">
        <p14:creationId xmlns:p14="http://schemas.microsoft.com/office/powerpoint/2010/main" val="11911636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a:t>
            </a:r>
            <a:r>
              <a:rPr lang="en-US" sz="1200" kern="1200" baseline="0" dirty="0" smtClean="0">
                <a:solidFill>
                  <a:schemeClr val="tx1"/>
                </a:solidFill>
                <a:effectLst/>
                <a:latin typeface="+mn-lt"/>
                <a:ea typeface="+mn-ea"/>
                <a:cs typeface="+mn-cs"/>
              </a:rPr>
              <a:t> you feel inclined to learn more about value stream mapping, please click on either of the two hyperlinks shown or search for this book online or at your local book store.</a:t>
            </a:r>
            <a:endParaRPr lang="en-US" dirty="0"/>
          </a:p>
        </p:txBody>
      </p:sp>
      <p:sp>
        <p:nvSpPr>
          <p:cNvPr id="4" name="Slide Number Placeholder 3"/>
          <p:cNvSpPr>
            <a:spLocks noGrp="1"/>
          </p:cNvSpPr>
          <p:nvPr>
            <p:ph type="sldNum" sz="quarter" idx="10"/>
          </p:nvPr>
        </p:nvSpPr>
        <p:spPr/>
        <p:txBody>
          <a:bodyPr/>
          <a:lstStyle/>
          <a:p>
            <a:fld id="{31346C83-5685-4715-B94F-920907270BFD}" type="slidenum">
              <a:rPr lang="en-US" smtClean="0"/>
              <a:t>20</a:t>
            </a:fld>
            <a:endParaRPr lang="en-US"/>
          </a:p>
        </p:txBody>
      </p:sp>
    </p:spTree>
    <p:extLst>
      <p:ext uri="{BB962C8B-B14F-4D97-AF65-F5344CB8AC3E}">
        <p14:creationId xmlns:p14="http://schemas.microsoft.com/office/powerpoint/2010/main" val="4015701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joining us for this presentation and we hope you learned a</a:t>
            </a:r>
            <a:r>
              <a:rPr lang="en-US" baseline="0" dirty="0" smtClean="0"/>
              <a:t> lot about value stream mapping! In a few moments you’ll be directed on to our icon glossary where you can learn about all the different icons we used and didn’t use in our presentation that can be implemented in value stream mapping!</a:t>
            </a:r>
            <a:endParaRPr lang="en-US" dirty="0"/>
          </a:p>
        </p:txBody>
      </p:sp>
      <p:sp>
        <p:nvSpPr>
          <p:cNvPr id="4" name="Slide Number Placeholder 3"/>
          <p:cNvSpPr>
            <a:spLocks noGrp="1"/>
          </p:cNvSpPr>
          <p:nvPr>
            <p:ph type="sldNum" sz="quarter" idx="10"/>
          </p:nvPr>
        </p:nvSpPr>
        <p:spPr/>
        <p:txBody>
          <a:bodyPr/>
          <a:lstStyle/>
          <a:p>
            <a:fld id="{31346C83-5685-4715-B94F-920907270BFD}" type="slidenum">
              <a:rPr lang="en-US" smtClean="0"/>
              <a:t>21</a:t>
            </a:fld>
            <a:endParaRPr lang="en-US"/>
          </a:p>
        </p:txBody>
      </p:sp>
    </p:spTree>
    <p:extLst>
      <p:ext uri="{BB962C8B-B14F-4D97-AF65-F5344CB8AC3E}">
        <p14:creationId xmlns:p14="http://schemas.microsoft.com/office/powerpoint/2010/main" val="2939402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46C83-5685-4715-B94F-920907270BFD}" type="slidenum">
              <a:rPr lang="en-US" smtClean="0"/>
              <a:t>22</a:t>
            </a:fld>
            <a:endParaRPr lang="en-US"/>
          </a:p>
        </p:txBody>
      </p:sp>
    </p:spTree>
    <p:extLst>
      <p:ext uri="{BB962C8B-B14F-4D97-AF65-F5344CB8AC3E}">
        <p14:creationId xmlns:p14="http://schemas.microsoft.com/office/powerpoint/2010/main" val="144392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46C83-5685-4715-B94F-920907270BFD}" type="slidenum">
              <a:rPr lang="en-US" smtClean="0"/>
              <a:t>23</a:t>
            </a:fld>
            <a:endParaRPr lang="en-US"/>
          </a:p>
        </p:txBody>
      </p:sp>
    </p:spTree>
    <p:extLst>
      <p:ext uri="{BB962C8B-B14F-4D97-AF65-F5344CB8AC3E}">
        <p14:creationId xmlns:p14="http://schemas.microsoft.com/office/powerpoint/2010/main" val="4190457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346C83-5685-4715-B94F-920907270BFD}" type="slidenum">
              <a:rPr lang="en-US" smtClean="0"/>
              <a:t>24</a:t>
            </a:fld>
            <a:endParaRPr lang="en-US"/>
          </a:p>
        </p:txBody>
      </p:sp>
    </p:spTree>
    <p:extLst>
      <p:ext uri="{BB962C8B-B14F-4D97-AF65-F5344CB8AC3E}">
        <p14:creationId xmlns:p14="http://schemas.microsoft.com/office/powerpoint/2010/main" val="1918678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Provided is an example of a value stream map. By the end of this technical description you should be able to complete this as well as many other kinds of value stream maps. To begin, let’s start where every business does: with the customer and, in general, with the flow of information known as the “Information Flow” section of a value stream map.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value stream map we will be using as our example for the presentation. If you mouse over any of the icons you’ll find that you can click on any of them,</a:t>
            </a:r>
            <a:r>
              <a:rPr lang="en-US" sz="1200" kern="1200" baseline="0" dirty="0" smtClean="0">
                <a:solidFill>
                  <a:schemeClr val="tx1"/>
                </a:solidFill>
                <a:effectLst/>
                <a:latin typeface="+mn-lt"/>
                <a:ea typeface="+mn-ea"/>
                <a:cs typeface="+mn-cs"/>
              </a:rPr>
              <a:t> which will jump you to the segment that introduces them. Otherwise, sit back and relax as we show you how to write a value stream map.</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346C83-5685-4715-B94F-920907270BFD}" type="slidenum">
              <a:rPr lang="en-US" smtClean="0"/>
              <a:t>3</a:t>
            </a:fld>
            <a:endParaRPr lang="en-US"/>
          </a:p>
        </p:txBody>
      </p:sp>
    </p:spTree>
    <p:extLst>
      <p:ext uri="{BB962C8B-B14F-4D97-AF65-F5344CB8AC3E}">
        <p14:creationId xmlns:p14="http://schemas.microsoft.com/office/powerpoint/2010/main" val="351717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first start with the “Information Flow Section” of a value stream map, which pertains to all data and information that flows in order for a purchase order to be placed and that we may order the supplies and provide our consumer with their desired product!</a:t>
            </a:r>
            <a:endParaRPr lang="en-US" dirty="0"/>
          </a:p>
        </p:txBody>
      </p:sp>
      <p:sp>
        <p:nvSpPr>
          <p:cNvPr id="4" name="Slide Number Placeholder 3"/>
          <p:cNvSpPr>
            <a:spLocks noGrp="1"/>
          </p:cNvSpPr>
          <p:nvPr>
            <p:ph type="sldNum" sz="quarter" idx="10"/>
          </p:nvPr>
        </p:nvSpPr>
        <p:spPr/>
        <p:txBody>
          <a:bodyPr/>
          <a:lstStyle/>
          <a:p>
            <a:fld id="{31346C83-5685-4715-B94F-920907270BFD}" type="slidenum">
              <a:rPr lang="en-US" smtClean="0"/>
              <a:t>4</a:t>
            </a:fld>
            <a:endParaRPr lang="en-US"/>
          </a:p>
        </p:txBody>
      </p:sp>
    </p:spTree>
    <p:extLst>
      <p:ext uri="{BB962C8B-B14F-4D97-AF65-F5344CB8AC3E}">
        <p14:creationId xmlns:p14="http://schemas.microsoft.com/office/powerpoint/2010/main" val="2064714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start by making our symbol for a customer. This can be recognized as a rectangle with right triangles facing the same direction on top of the rectangle, and the name of the outside source affiliated with this part of the process,</a:t>
            </a:r>
            <a:r>
              <a:rPr lang="en-US" sz="1200" kern="1200" baseline="0" dirty="0" smtClean="0">
                <a:solidFill>
                  <a:schemeClr val="tx1"/>
                </a:solidFill>
                <a:effectLst/>
                <a:latin typeface="+mn-lt"/>
                <a:ea typeface="+mn-ea"/>
                <a:cs typeface="+mn-cs"/>
              </a:rPr>
              <a:t> whom we will simply call,</a:t>
            </a:r>
            <a:r>
              <a:rPr lang="en-US" sz="1200" kern="1200" dirty="0" smtClean="0">
                <a:solidFill>
                  <a:schemeClr val="tx1"/>
                </a:solidFill>
                <a:effectLst/>
                <a:latin typeface="+mn-lt"/>
                <a:ea typeface="+mn-ea"/>
                <a:cs typeface="+mn-cs"/>
              </a:rPr>
              <a:t> “Customer”. As you can</a:t>
            </a:r>
            <a:r>
              <a:rPr lang="en-US" sz="1200" kern="1200" baseline="0" dirty="0" smtClean="0">
                <a:solidFill>
                  <a:schemeClr val="tx1"/>
                </a:solidFill>
                <a:effectLst/>
                <a:latin typeface="+mn-lt"/>
                <a:ea typeface="+mn-ea"/>
                <a:cs typeface="+mn-cs"/>
              </a:rPr>
              <a:t> see in our diagram, you’ll want to place this icon in the top right corner of the map.</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1346C83-5685-4715-B94F-920907270BFD}" type="slidenum">
              <a:rPr lang="en-US" smtClean="0"/>
              <a:t>5</a:t>
            </a:fld>
            <a:endParaRPr lang="en-US"/>
          </a:p>
        </p:txBody>
      </p:sp>
    </p:spTree>
    <p:extLst>
      <p:ext uri="{BB962C8B-B14F-4D97-AF65-F5344CB8AC3E}">
        <p14:creationId xmlns:p14="http://schemas.microsoft.com/office/powerpoint/2010/main" val="405492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Our next step is to connect this outside process to our own company, or more specifically to the “Production control” process of our company for this example which is recognized by a rectangle with a top section of it for titling the process. Since this is a flow of data we’ll need to recognize whether it is an electronic data flow,</a:t>
            </a:r>
            <a:r>
              <a:rPr lang="en-US" sz="1200" kern="1200" baseline="0" dirty="0" smtClean="0">
                <a:solidFill>
                  <a:schemeClr val="tx1"/>
                </a:solidFill>
                <a:effectLst/>
                <a:latin typeface="+mn-lt"/>
                <a:ea typeface="+mn-ea"/>
                <a:cs typeface="+mn-cs"/>
              </a:rPr>
              <a:t> such as</a:t>
            </a:r>
            <a:r>
              <a:rPr lang="en-US" sz="1200" kern="1200" dirty="0" smtClean="0">
                <a:solidFill>
                  <a:schemeClr val="tx1"/>
                </a:solidFill>
                <a:effectLst/>
                <a:latin typeface="+mn-lt"/>
                <a:ea typeface="+mn-ea"/>
                <a:cs typeface="+mn-cs"/>
              </a:rPr>
              <a:t> an email, online order, or faxed order, or manual data flow such as a mailed or hand-delivered order. These two can be distinguished by either a black lightning bolt for electronic, or a straight black line for manual. In this example we’ll be using only black lightning bolts as shown. As you can see, it’s also helpful to show any other helpful information such as order frequency on the information flow lines.</a:t>
            </a:r>
          </a:p>
        </p:txBody>
      </p:sp>
      <p:sp>
        <p:nvSpPr>
          <p:cNvPr id="4" name="Slide Number Placeholder 3"/>
          <p:cNvSpPr>
            <a:spLocks noGrp="1"/>
          </p:cNvSpPr>
          <p:nvPr>
            <p:ph type="sldNum" sz="quarter" idx="10"/>
          </p:nvPr>
        </p:nvSpPr>
        <p:spPr/>
        <p:txBody>
          <a:bodyPr/>
          <a:lstStyle/>
          <a:p>
            <a:fld id="{31346C83-5685-4715-B94F-920907270BFD}" type="slidenum">
              <a:rPr lang="en-US" smtClean="0"/>
              <a:t>6</a:t>
            </a:fld>
            <a:endParaRPr lang="en-US"/>
          </a:p>
        </p:txBody>
      </p:sp>
    </p:spTree>
    <p:extLst>
      <p:ext uri="{BB962C8B-B14F-4D97-AF65-F5344CB8AC3E}">
        <p14:creationId xmlns:p14="http://schemas.microsoft.com/office/powerpoint/2010/main" val="287854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When the order comes back to our process, we then have to send on an order for supplies up the order chain to our suppliers in order to receive our materials so that we can produce the product our customers are ordering for. For this part, we’ll simply repeat what our customer did to us as we do to our suppliers but on a different frequency of re-ordering.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more complex operations you’ll find information flowing from inside the company to various processes that also interact with multiple points in the material flow section</a:t>
            </a:r>
            <a:r>
              <a:rPr lang="en-US" sz="1200" kern="1200" baseline="0" dirty="0" smtClean="0">
                <a:solidFill>
                  <a:schemeClr val="tx1"/>
                </a:solidFill>
                <a:effectLst/>
                <a:latin typeface="+mn-lt"/>
                <a:ea typeface="+mn-ea"/>
                <a:cs typeface="+mn-cs"/>
              </a:rPr>
              <a:t> which you can see in one of our more complex examples at the end of this presentation</a:t>
            </a:r>
            <a:r>
              <a:rPr lang="en-US"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31346C83-5685-4715-B94F-920907270BFD}" type="slidenum">
              <a:rPr lang="en-US" smtClean="0"/>
              <a:t>7</a:t>
            </a:fld>
            <a:endParaRPr lang="en-US"/>
          </a:p>
        </p:txBody>
      </p:sp>
    </p:spTree>
    <p:extLst>
      <p:ext uri="{BB962C8B-B14F-4D97-AF65-F5344CB8AC3E}">
        <p14:creationId xmlns:p14="http://schemas.microsoft.com/office/powerpoint/2010/main" val="3188014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after we’ve order our supplies from our supplier, we move into the material flow section as we receive our parts.</a:t>
            </a:r>
            <a:endParaRPr lang="en-US" dirty="0"/>
          </a:p>
        </p:txBody>
      </p:sp>
      <p:sp>
        <p:nvSpPr>
          <p:cNvPr id="4" name="Slide Number Placeholder 3"/>
          <p:cNvSpPr>
            <a:spLocks noGrp="1"/>
          </p:cNvSpPr>
          <p:nvPr>
            <p:ph type="sldNum" sz="quarter" idx="10"/>
          </p:nvPr>
        </p:nvSpPr>
        <p:spPr/>
        <p:txBody>
          <a:bodyPr/>
          <a:lstStyle/>
          <a:p>
            <a:fld id="{31346C83-5685-4715-B94F-920907270BFD}" type="slidenum">
              <a:rPr lang="en-US" smtClean="0"/>
              <a:t>8</a:t>
            </a:fld>
            <a:endParaRPr lang="en-US"/>
          </a:p>
        </p:txBody>
      </p:sp>
    </p:spTree>
    <p:extLst>
      <p:ext uri="{BB962C8B-B14F-4D97-AF65-F5344CB8AC3E}">
        <p14:creationId xmlns:p14="http://schemas.microsoft.com/office/powerpoint/2010/main" val="4021233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a:t>
            </a:r>
            <a:r>
              <a:rPr lang="en-US" sz="1200" kern="1200" baseline="0" dirty="0" smtClean="0">
                <a:solidFill>
                  <a:schemeClr val="tx1"/>
                </a:solidFill>
                <a:effectLst/>
                <a:latin typeface="+mn-lt"/>
                <a:ea typeface="+mn-ea"/>
                <a:cs typeface="+mn-cs"/>
              </a:rPr>
              <a:t> show the material movement, we make a </a:t>
            </a:r>
            <a:r>
              <a:rPr lang="en-US" sz="1200" kern="1200" dirty="0" smtClean="0">
                <a:solidFill>
                  <a:schemeClr val="tx1"/>
                </a:solidFill>
                <a:effectLst/>
                <a:latin typeface="+mn-lt"/>
                <a:ea typeface="+mn-ea"/>
                <a:cs typeface="+mn-cs"/>
              </a:rPr>
              <a:t>solid arrowhead-bar that will go from the supplier to our first in-company process. This arrowhead-bar represents the movement of finished goods. In this case, the product is considered a “finished good” as it comes from the supplier, but when the supplies get to our facility they will become “unfinished goods”. We’ll refer to the unfinished goods as production materials which you will see in a moment.</a:t>
            </a:r>
          </a:p>
        </p:txBody>
      </p:sp>
      <p:sp>
        <p:nvSpPr>
          <p:cNvPr id="4" name="Slide Number Placeholder 3"/>
          <p:cNvSpPr>
            <a:spLocks noGrp="1"/>
          </p:cNvSpPr>
          <p:nvPr>
            <p:ph type="sldNum" sz="quarter" idx="10"/>
          </p:nvPr>
        </p:nvSpPr>
        <p:spPr/>
        <p:txBody>
          <a:bodyPr/>
          <a:lstStyle/>
          <a:p>
            <a:fld id="{31346C83-5685-4715-B94F-920907270BFD}" type="slidenum">
              <a:rPr lang="en-US" smtClean="0"/>
              <a:t>9</a:t>
            </a:fld>
            <a:endParaRPr lang="en-US"/>
          </a:p>
        </p:txBody>
      </p:sp>
    </p:spTree>
    <p:extLst>
      <p:ext uri="{BB962C8B-B14F-4D97-AF65-F5344CB8AC3E}">
        <p14:creationId xmlns:p14="http://schemas.microsoft.com/office/powerpoint/2010/main" val="147889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735B9E-01D2-4FA5-9B34-B60CEA57C18C}" type="datetime1">
              <a:rPr lang="en-US" smtClean="0"/>
              <a:t>2/10/2015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CAEE3F-4CC8-4EC8-9967-6879F342C87A}" type="datetime1">
              <a:rPr lang="en-US" smtClean="0"/>
              <a:t>2/10/2015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B69BB-57DA-44ED-A802-C8B32BCCB9D6}" type="datetime1">
              <a:rPr lang="en-US" smtClean="0"/>
              <a:t>2/10/2015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C03EAC-028B-4DB1-AB79-DD0FCAEF837C}" type="datetime1">
              <a:rPr lang="en-US" smtClean="0"/>
              <a:t>2/10/2015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62FF19F-076F-47DA-84EF-FE9C0A75D2BC}" type="datetime1">
              <a:rPr lang="en-US" smtClean="0"/>
              <a:t>2/10/2015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E5E5263-2287-45A6-AA4C-C42ECED0F110}" type="datetime1">
              <a:rPr lang="en-US" smtClean="0"/>
              <a:t>2/10/2015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74292A1-301F-4349-A7AB-B921827DA9B6}" type="datetime1">
              <a:rPr lang="en-US" smtClean="0"/>
              <a:t>2/10/2015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8BE9E69-A09A-4E96-9375-374E99062B4C}" type="datetime1">
              <a:rPr lang="en-US" smtClean="0"/>
              <a:t>2/10/2015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ABE30D-53AE-4B3A-A4A5-2EB32575F34F}" type="datetime1">
              <a:rPr lang="en-US" smtClean="0"/>
              <a:t>2/10/2015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5DEED74A-B73F-4213-A687-F12171E856B3}" type="datetime1">
              <a:rPr lang="en-US" smtClean="0"/>
              <a:t>2/10/2015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E3117B-2D2A-4299-BACA-5AD28F0F351E}" type="datetime1">
              <a:rPr lang="en-US" smtClean="0"/>
              <a:t>2/10/2015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B669F52-5FA4-456E-AF69-DE1DA605EA1C}" type="datetime1">
              <a:rPr lang="en-US" smtClean="0"/>
              <a:t>2/10/2015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CB5B5C-9A1E-4CAA-9859-C1E5CCCE84E4}" type="datetime1">
              <a:rPr lang="en-US" smtClean="0"/>
              <a:t>2/10/2015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B92DF7B6-10D1-4321-9BE2-BA7BD932FF8E}" type="datetime1">
              <a:rPr lang="en-US" smtClean="0"/>
              <a:t>2/10/2015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1BA0359-102D-45B9-BAB0-D600D8EE15D9}" type="datetime1">
              <a:rPr lang="en-US" smtClean="0"/>
              <a:t>2/10/2015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549EA16C-7D9D-4070-9995-6FC5785D1756}" type="datetime1">
              <a:rPr lang="en-US" smtClean="0"/>
              <a:t>2/10/2015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51105E-D26A-4DC9-9FF4-9ABF83890B81}" type="datetime1">
              <a:rPr lang="en-US" smtClean="0"/>
              <a:t>2/10/2015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4089B15-B65D-4B89-91DD-96629C46C648}" type="datetime1">
              <a:rPr lang="en-US" smtClean="0"/>
              <a:t>2/10/2015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slide" Target="slide23.xml"/><Relationship Id="rId5"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slide" Target="slide23.xml"/><Relationship Id="rId5" Type="http://schemas.openxmlformats.org/officeDocument/2006/relationships/image" Target="../media/image7.png"/><Relationship Id="rId4" Type="http://schemas.openxmlformats.org/officeDocument/2006/relationships/notesSlide" Target="../notesSlides/notesSlide11.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24.xml"/><Relationship Id="rId5" Type="http://schemas.openxmlformats.org/officeDocument/2006/relationships/image" Target="../media/image7.pn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slide" Target="slide23.xml"/><Relationship Id="rId5" Type="http://schemas.openxmlformats.org/officeDocument/2006/relationships/image" Target="../media/image7.png"/><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slide" Target="slide23.xml"/><Relationship Id="rId5" Type="http://schemas.openxmlformats.org/officeDocument/2006/relationships/image" Target="../media/image7.png"/><Relationship Id="rId4" Type="http://schemas.openxmlformats.org/officeDocument/2006/relationships/notesSlide" Target="../notesSlides/notesSlide14.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slide" Target="slide23.xml"/><Relationship Id="rId5" Type="http://schemas.openxmlformats.org/officeDocument/2006/relationships/image" Target="../media/image7.png"/><Relationship Id="rId4" Type="http://schemas.openxmlformats.org/officeDocument/2006/relationships/notesSlide" Target="../notesSlides/notesSlide15.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slide" Target="slide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slide" Target="slide3.xml"/><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slide" Target="slide3.xml"/><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slide" Target="slide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support.office.com/en-ie/article/Create-a-value-stream-map-35a09801-999e-4beb-ad4a-3235b3f0eaa3" TargetMode="External"/><Relationship Id="rId5" Type="http://schemas.openxmlformats.org/officeDocument/2006/relationships/hyperlink" Target="http://asq.org/learn-about-quality/lean/overview/value-stream-mapping.html" TargetMode="External"/><Relationship Id="rId10" Type="http://schemas.openxmlformats.org/officeDocument/2006/relationships/image" Target="../media/image6.png"/><Relationship Id="rId4" Type="http://schemas.openxmlformats.org/officeDocument/2006/relationships/notesSlide" Target="../notesSlides/notesSlide20.xml"/><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png"/><Relationship Id="rId5" Type="http://schemas.openxmlformats.org/officeDocument/2006/relationships/slide" Target="slide22.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7.xml"/><Relationship Id="rId4" Type="http://schemas.openxmlformats.org/officeDocument/2006/relationships/slide" Target="slide6.xml"/></Relationships>
</file>

<file path=ppt/slides/_rels/slide2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9.png"/><Relationship Id="rId3" Type="http://schemas.openxmlformats.org/officeDocument/2006/relationships/image" Target="../media/image17.png"/><Relationship Id="rId7" Type="http://schemas.openxmlformats.org/officeDocument/2006/relationships/image" Target="../media/image8.png"/><Relationship Id="rId12" Type="http://schemas.openxmlformats.org/officeDocument/2006/relationships/slide" Target="slide9.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0.xml"/><Relationship Id="rId4" Type="http://schemas.openxmlformats.org/officeDocument/2006/relationships/slide" Target="slide11.xml"/><Relationship Id="rId9" Type="http://schemas.openxmlformats.org/officeDocument/2006/relationships/slide" Target="slide14.xml"/><Relationship Id="rId1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slide" Target="slide3.xml"/><Relationship Id="rId5" Type="http://schemas.openxmlformats.org/officeDocument/2006/relationships/slide" Target="slide1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9.xml"/><Relationship Id="rId18" Type="http://schemas.openxmlformats.org/officeDocument/2006/relationships/slide" Target="slide18.xml"/><Relationship Id="rId3" Type="http://schemas.openxmlformats.org/officeDocument/2006/relationships/slideLayout" Target="../slideLayouts/slideLayout2.xml"/><Relationship Id="rId7" Type="http://schemas.openxmlformats.org/officeDocument/2006/relationships/slide" Target="slide7.xml"/><Relationship Id="rId12" Type="http://schemas.openxmlformats.org/officeDocument/2006/relationships/slide" Target="slide15.xml"/><Relationship Id="rId17" Type="http://schemas.openxmlformats.org/officeDocument/2006/relationships/slide" Target="slide12.xml"/><Relationship Id="rId2" Type="http://schemas.openxmlformats.org/officeDocument/2006/relationships/audio" Target="../media/media3.m4a"/><Relationship Id="rId16" Type="http://schemas.openxmlformats.org/officeDocument/2006/relationships/slide" Target="slide6.xml"/><Relationship Id="rId1" Type="http://schemas.microsoft.com/office/2007/relationships/media" Target="../media/media3.m4a"/><Relationship Id="rId6" Type="http://schemas.openxmlformats.org/officeDocument/2006/relationships/slide" Target="slide5.xml"/><Relationship Id="rId11" Type="http://schemas.openxmlformats.org/officeDocument/2006/relationships/slide" Target="slide17.xml"/><Relationship Id="rId5" Type="http://schemas.openxmlformats.org/officeDocument/2006/relationships/image" Target="../media/image7.png"/><Relationship Id="rId15" Type="http://schemas.openxmlformats.org/officeDocument/2006/relationships/slide" Target="slide19.xml"/><Relationship Id="rId10" Type="http://schemas.openxmlformats.org/officeDocument/2006/relationships/slide" Target="slide10.xml"/><Relationship Id="rId19" Type="http://schemas.openxmlformats.org/officeDocument/2006/relationships/image" Target="../media/image6.png"/><Relationship Id="rId4" Type="http://schemas.openxmlformats.org/officeDocument/2006/relationships/notesSlide" Target="../notesSlides/notesSlide3.xml"/><Relationship Id="rId9" Type="http://schemas.openxmlformats.org/officeDocument/2006/relationships/slide" Target="slide11.xml"/><Relationship Id="rId14" Type="http://schemas.openxmlformats.org/officeDocument/2006/relationships/slide" Target="slide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slide" Target="slide23.xml"/><Relationship Id="rId5" Type="http://schemas.openxmlformats.org/officeDocument/2006/relationships/image" Target="../media/image7.png"/><Relationship Id="rId4" Type="http://schemas.openxmlformats.org/officeDocument/2006/relationships/notesSlide" Target="../notesSlides/notesSlide5.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slide" Target="slide22.xml"/><Relationship Id="rId11" Type="http://schemas.openxmlformats.org/officeDocument/2006/relationships/image" Target="../media/image6.png"/><Relationship Id="rId5" Type="http://schemas.openxmlformats.org/officeDocument/2006/relationships/image" Target="../media/image7.png"/><Relationship Id="rId10" Type="http://schemas.openxmlformats.org/officeDocument/2006/relationships/slide" Target="slide3.xml"/><Relationship Id="rId4" Type="http://schemas.openxmlformats.org/officeDocument/2006/relationships/notesSlide" Target="../notesSlides/notesSlide6.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slide" Target="slide22.xml"/><Relationship Id="rId5"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slide" Target="slide23.xml"/><Relationship Id="rId5" Type="http://schemas.openxmlformats.org/officeDocument/2006/relationships/image" Target="../media/image7.png"/><Relationship Id="rId4" Type="http://schemas.openxmlformats.org/officeDocument/2006/relationships/notesSlide" Target="../notesSlides/notesSlide9.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Value Stream Mapping	</a:t>
            </a:r>
            <a:endParaRPr lang="en-US" dirty="0"/>
          </a:p>
        </p:txBody>
      </p:sp>
      <p:sp>
        <p:nvSpPr>
          <p:cNvPr id="3" name="Subtitle 2"/>
          <p:cNvSpPr>
            <a:spLocks noGrp="1"/>
          </p:cNvSpPr>
          <p:nvPr>
            <p:ph type="subTitle" idx="1"/>
          </p:nvPr>
        </p:nvSpPr>
        <p:spPr/>
        <p:txBody>
          <a:bodyPr/>
          <a:lstStyle/>
          <a:p>
            <a:r>
              <a:rPr lang="en-US" dirty="0" smtClean="0"/>
              <a:t>By Ethan </a:t>
            </a:r>
            <a:r>
              <a:rPr lang="en-US" dirty="0" err="1" smtClean="0"/>
              <a:t>bolander</a:t>
            </a:r>
            <a:r>
              <a:rPr lang="en-US" dirty="0" smtClean="0"/>
              <a:t>, peter Schulte, and Dominique western</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1</a:t>
            </a:fld>
            <a:endParaRPr lang="en-US" dirty="0"/>
          </a:p>
        </p:txBody>
      </p:sp>
      <p:sp>
        <p:nvSpPr>
          <p:cNvPr id="5" name="TextBox 4"/>
          <p:cNvSpPr txBox="1"/>
          <p:nvPr/>
        </p:nvSpPr>
        <p:spPr>
          <a:xfrm>
            <a:off x="7723763" y="5638800"/>
            <a:ext cx="2628778" cy="1200329"/>
          </a:xfrm>
          <a:prstGeom prst="rect">
            <a:avLst/>
          </a:prstGeom>
          <a:noFill/>
        </p:spPr>
        <p:txBody>
          <a:bodyPr wrap="square" rtlCol="0">
            <a:spAutoFit/>
          </a:bodyPr>
          <a:lstStyle/>
          <a:p>
            <a:pPr algn="ctr"/>
            <a:r>
              <a:rPr lang="en-US" dirty="0" smtClean="0">
                <a:solidFill>
                  <a:schemeClr val="tx2"/>
                </a:solidFill>
              </a:rPr>
              <a:t>Select “Slide Show” or this speaker icon to begin the narrative presentation!</a:t>
            </a:r>
            <a:endParaRPr lang="en-US" dirty="0">
              <a:solidFill>
                <a:schemeClr val="tx2"/>
              </a:solidFill>
            </a:endParaRPr>
          </a:p>
        </p:txBody>
      </p:sp>
      <p:cxnSp>
        <p:nvCxnSpPr>
          <p:cNvPr id="7" name="Straight Arrow Connector 6"/>
          <p:cNvCxnSpPr/>
          <p:nvPr/>
        </p:nvCxnSpPr>
        <p:spPr>
          <a:xfrm>
            <a:off x="10294175" y="6039786"/>
            <a:ext cx="289520" cy="594477"/>
          </a:xfrm>
          <a:prstGeom prst="straightConnector1">
            <a:avLst/>
          </a:prstGeom>
          <a:ln w="38100">
            <a:solidFill>
              <a:schemeClr val="tx2"/>
            </a:solidFill>
            <a:tailEnd type="triangle"/>
          </a:ln>
        </p:spPr>
        <p:style>
          <a:lnRef idx="3">
            <a:schemeClr val="accent4"/>
          </a:lnRef>
          <a:fillRef idx="0">
            <a:schemeClr val="accent4"/>
          </a:fillRef>
          <a:effectRef idx="2">
            <a:schemeClr val="accent4"/>
          </a:effectRef>
          <a:fontRef idx="minor">
            <a:schemeClr val="tx1"/>
          </a:fontRef>
        </p:style>
      </p:cxn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cxnSp>
        <p:nvCxnSpPr>
          <p:cNvPr id="16" name="Straight Arrow Connector 15"/>
          <p:cNvCxnSpPr/>
          <p:nvPr/>
        </p:nvCxnSpPr>
        <p:spPr>
          <a:xfrm>
            <a:off x="10294175" y="6039786"/>
            <a:ext cx="896564" cy="269574"/>
          </a:xfrm>
          <a:prstGeom prst="straightConnector1">
            <a:avLst/>
          </a:prstGeom>
          <a:ln w="38100">
            <a:solidFill>
              <a:schemeClr val="tx2"/>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148780555"/>
      </p:ext>
    </p:extLst>
  </p:cSld>
  <p:clrMapOvr>
    <a:masterClrMapping/>
  </p:clrMapOvr>
  <mc:AlternateContent xmlns:mc="http://schemas.openxmlformats.org/markup-compatibility/2006" xmlns:p14="http://schemas.microsoft.com/office/powerpoint/2010/main">
    <mc:Choice Requires="p14">
      <p:transition p14:dur="0" advTm="49074"/>
    </mc:Choice>
    <mc:Fallback xmlns="">
      <p:transition advTm="49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Shipping Truck</a:t>
            </a:r>
          </a:p>
        </p:txBody>
      </p:sp>
      <p:sp>
        <p:nvSpPr>
          <p:cNvPr id="4" name="Slide Number Placeholder 3"/>
          <p:cNvSpPr>
            <a:spLocks noGrp="1"/>
          </p:cNvSpPr>
          <p:nvPr>
            <p:ph type="sldNum" sz="quarter" idx="12"/>
          </p:nvPr>
        </p:nvSpPr>
        <p:spPr/>
        <p:txBody>
          <a:bodyPr/>
          <a:lstStyle/>
          <a:p>
            <a:fld id="{D57F1E4F-1CFF-5643-939E-02111984F565}" type="slidenum">
              <a:rPr lang="en-US" smtClean="0"/>
              <a:t>10</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5825613" y="3996813"/>
            <a:ext cx="4304350" cy="22515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76140" y="2879387"/>
            <a:ext cx="2344360" cy="33690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127262273"/>
              </p:ext>
            </p:extLst>
          </p:nvPr>
        </p:nvGraphicFramePr>
        <p:xfrm>
          <a:off x="571500" y="2384995"/>
          <a:ext cx="3080067" cy="28270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effectLst/>
                        </a:rPr>
                        <a:t>Note frequency of shipments.</a:t>
                      </a:r>
                      <a:endParaRPr lang="en-US" sz="1800" kern="1200" dirty="0" smtClean="0">
                        <a:solidFill>
                          <a:schemeClr val="lt1"/>
                        </a:solidFill>
                        <a:effectLst/>
                        <a:latin typeface="+mn-lt"/>
                        <a:ea typeface="+mn-ea"/>
                        <a:cs typeface="+mn-cs"/>
                      </a:endParaRPr>
                    </a:p>
                    <a:p>
                      <a:pPr algn="ctr"/>
                      <a:endParaRPr lang="en-US" dirty="0"/>
                    </a:p>
                  </a:txBody>
                  <a:tcPr/>
                </a:tc>
              </a:tr>
            </a:tbl>
          </a:graphicData>
        </a:graphic>
      </p:graphicFrame>
      <p:sp>
        <p:nvSpPr>
          <p:cNvPr id="12" name="Rectangle 11"/>
          <p:cNvSpPr/>
          <p:nvPr/>
        </p:nvSpPr>
        <p:spPr>
          <a:xfrm>
            <a:off x="4526280" y="4085302"/>
            <a:ext cx="3421064" cy="216498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6" action="ppaction://hlinksldjump"/>
          </p:cNvPr>
          <p:cNvPicPr/>
          <p:nvPr/>
        </p:nvPicPr>
        <p:blipFill rotWithShape="1">
          <a:blip r:embed="rId7">
            <a:extLst>
              <a:ext uri="{28A0092B-C50C-407E-A947-70E740481C1C}">
                <a14:useLocalDpi xmlns:a14="http://schemas.microsoft.com/office/drawing/2010/main" val="0"/>
              </a:ext>
            </a:extLst>
          </a:blip>
          <a:srcRect l="5457" t="55443" r="78173" b="35317"/>
          <a:stretch/>
        </p:blipFill>
        <p:spPr bwMode="auto">
          <a:xfrm>
            <a:off x="1547058" y="3067665"/>
            <a:ext cx="1039138" cy="929148"/>
          </a:xfrm>
          <a:prstGeom prst="rect">
            <a:avLst/>
          </a:prstGeom>
          <a:noFill/>
          <a:ln>
            <a:noFill/>
          </a:ln>
          <a:extLst>
            <a:ext uri="{53640926-AAD7-44D8-BBD7-CCE9431645EC}">
              <a14:shadowObscured xmlns:a14="http://schemas.microsoft.com/office/drawing/2010/main"/>
            </a:ext>
          </a:extLst>
        </p:spPr>
      </p:pic>
      <p:sp>
        <p:nvSpPr>
          <p:cNvPr id="16" name="Right Arrow 15"/>
          <p:cNvSpPr/>
          <p:nvPr/>
        </p:nvSpPr>
        <p:spPr>
          <a:xfrm rot="20299249">
            <a:off x="4051899" y="3723776"/>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8" action="ppaction://hlinksldjump"/>
          </p:cNvPr>
          <p:cNvSpPr/>
          <p:nvPr/>
        </p:nvSpPr>
        <p:spPr>
          <a:xfrm>
            <a:off x="476693" y="5392131"/>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sp>
        <p:nvSpPr>
          <p:cNvPr id="15" name="Rectangle 14"/>
          <p:cNvSpPr/>
          <p:nvPr/>
        </p:nvSpPr>
        <p:spPr>
          <a:xfrm>
            <a:off x="5713205" y="3689682"/>
            <a:ext cx="672845" cy="364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3692081"/>
      </p:ext>
    </p:extLst>
  </p:cSld>
  <p:clrMapOvr>
    <a:masterClrMapping/>
  </p:clrMapOvr>
  <mc:AlternateContent xmlns:mc="http://schemas.openxmlformats.org/markup-compatibility/2006" xmlns:p14="http://schemas.microsoft.com/office/powerpoint/2010/main">
    <mc:Choice Requires="p14">
      <p:transition spd="slow" p14:dur="2000" advTm="13818"/>
    </mc:Choice>
    <mc:Fallback xmlns="">
      <p:transition spd="slow" advTm="1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Manufacturing Process</a:t>
            </a:r>
          </a:p>
        </p:txBody>
      </p:sp>
      <p:sp>
        <p:nvSpPr>
          <p:cNvPr id="4" name="Slide Number Placeholder 3"/>
          <p:cNvSpPr>
            <a:spLocks noGrp="1"/>
          </p:cNvSpPr>
          <p:nvPr>
            <p:ph type="sldNum" sz="quarter" idx="12"/>
          </p:nvPr>
        </p:nvSpPr>
        <p:spPr/>
        <p:txBody>
          <a:bodyPr/>
          <a:lstStyle/>
          <a:p>
            <a:fld id="{D57F1E4F-1CFF-5643-939E-02111984F565}" type="slidenum">
              <a:rPr lang="en-US" smtClean="0"/>
              <a:t>11</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6038850" y="4004451"/>
            <a:ext cx="4091113" cy="22439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76140" y="2879739"/>
            <a:ext cx="2344360" cy="33805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3479552920"/>
              </p:ext>
            </p:extLst>
          </p:nvPr>
        </p:nvGraphicFramePr>
        <p:xfrm>
          <a:off x="571500" y="2384995"/>
          <a:ext cx="3080067" cy="30556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effectLst/>
                        </a:rPr>
                        <a:t>One process box represents a single area of operation</a:t>
                      </a:r>
                      <a:endParaRPr lang="en-US" sz="1800" kern="1200" dirty="0" smtClean="0">
                        <a:solidFill>
                          <a:schemeClr val="lt1"/>
                        </a:solidFill>
                        <a:effectLst/>
                        <a:latin typeface="+mn-lt"/>
                        <a:ea typeface="+mn-ea"/>
                        <a:cs typeface="+mn-cs"/>
                      </a:endParaRPr>
                    </a:p>
                    <a:p>
                      <a:pPr algn="ctr"/>
                      <a:endParaRPr lang="en-US" dirty="0"/>
                    </a:p>
                  </a:txBody>
                  <a:tcPr/>
                </a:tc>
              </a:tr>
            </a:tbl>
          </a:graphicData>
        </a:graphic>
      </p:graphicFrame>
      <p:sp>
        <p:nvSpPr>
          <p:cNvPr id="12" name="Rectangle 11"/>
          <p:cNvSpPr/>
          <p:nvPr/>
        </p:nvSpPr>
        <p:spPr>
          <a:xfrm>
            <a:off x="4526280" y="4557251"/>
            <a:ext cx="3421064" cy="16930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6" action="ppaction://hlinksldjump"/>
          </p:cNvPr>
          <p:cNvPicPr/>
          <p:nvPr/>
        </p:nvPicPr>
        <p:blipFill>
          <a:blip r:embed="rId7">
            <a:extLst>
              <a:ext uri="{28A0092B-C50C-407E-A947-70E740481C1C}">
                <a14:useLocalDpi xmlns:a14="http://schemas.microsoft.com/office/drawing/2010/main" val="0"/>
              </a:ext>
            </a:extLst>
          </a:blip>
          <a:srcRect/>
          <a:stretch>
            <a:fillRect/>
          </a:stretch>
        </p:blipFill>
        <p:spPr bwMode="auto">
          <a:xfrm>
            <a:off x="1451883" y="2942811"/>
            <a:ext cx="1398935" cy="1025972"/>
          </a:xfrm>
          <a:prstGeom prst="rect">
            <a:avLst/>
          </a:prstGeom>
          <a:noFill/>
        </p:spPr>
      </p:pic>
      <p:sp>
        <p:nvSpPr>
          <p:cNvPr id="16" name="Right Arrow 15"/>
          <p:cNvSpPr/>
          <p:nvPr/>
        </p:nvSpPr>
        <p:spPr>
          <a:xfrm rot="16200000">
            <a:off x="5389017" y="4970466"/>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ction="ppaction://hlinksldjump"/>
          </p:cNvPr>
          <p:cNvSpPr/>
          <p:nvPr/>
        </p:nvSpPr>
        <p:spPr>
          <a:xfrm>
            <a:off x="476693" y="5590094"/>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sp>
        <p:nvSpPr>
          <p:cNvPr id="15" name="Rectangle 14"/>
          <p:cNvSpPr/>
          <p:nvPr/>
        </p:nvSpPr>
        <p:spPr>
          <a:xfrm>
            <a:off x="5713205" y="3689682"/>
            <a:ext cx="672845" cy="364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077838" y="4355954"/>
            <a:ext cx="214009" cy="1167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49797452"/>
      </p:ext>
    </p:extLst>
  </p:cSld>
  <p:clrMapOvr>
    <a:masterClrMapping/>
  </p:clrMapOvr>
  <mc:AlternateContent xmlns:mc="http://schemas.openxmlformats.org/markup-compatibility/2006" xmlns:p14="http://schemas.microsoft.com/office/powerpoint/2010/main">
    <mc:Choice Requires="p14">
      <p:transition spd="slow" p14:dur="2000" advTm="11548"/>
    </mc:Choice>
    <mc:Fallback xmlns="">
      <p:transition spd="slow" advTm="11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Operator</a:t>
            </a:r>
          </a:p>
        </p:txBody>
      </p:sp>
      <p:sp>
        <p:nvSpPr>
          <p:cNvPr id="4" name="Slide Number Placeholder 3"/>
          <p:cNvSpPr>
            <a:spLocks noGrp="1"/>
          </p:cNvSpPr>
          <p:nvPr>
            <p:ph type="sldNum" sz="quarter" idx="12"/>
          </p:nvPr>
        </p:nvSpPr>
        <p:spPr/>
        <p:txBody>
          <a:bodyPr/>
          <a:lstStyle/>
          <a:p>
            <a:fld id="{D57F1E4F-1CFF-5643-939E-02111984F565}" type="slidenum">
              <a:rPr lang="en-US" smtClean="0"/>
              <a:t>12</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6038850" y="3724709"/>
            <a:ext cx="4091113" cy="25236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1284827950"/>
              </p:ext>
            </p:extLst>
          </p:nvPr>
        </p:nvGraphicFramePr>
        <p:xfrm>
          <a:off x="571500" y="2384995"/>
          <a:ext cx="3080067" cy="28270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effectLst/>
                        </a:rPr>
                        <a:t>Represents a person.</a:t>
                      </a:r>
                      <a:endParaRPr lang="en-US" sz="1800" kern="1200" dirty="0" smtClean="0">
                        <a:solidFill>
                          <a:schemeClr val="lt1"/>
                        </a:solidFill>
                        <a:effectLst/>
                        <a:latin typeface="+mn-lt"/>
                        <a:ea typeface="+mn-ea"/>
                        <a:cs typeface="+mn-cs"/>
                      </a:endParaRPr>
                    </a:p>
                    <a:p>
                      <a:pPr algn="ctr"/>
                      <a:endParaRPr lang="en-US" dirty="0"/>
                    </a:p>
                  </a:txBody>
                  <a:tcPr/>
                </a:tc>
              </a:tr>
            </a:tbl>
          </a:graphicData>
        </a:graphic>
      </p:graphicFrame>
      <p:sp>
        <p:nvSpPr>
          <p:cNvPr id="12" name="Rectangle 11"/>
          <p:cNvSpPr/>
          <p:nvPr/>
        </p:nvSpPr>
        <p:spPr>
          <a:xfrm>
            <a:off x="4526280" y="4557252"/>
            <a:ext cx="3421064" cy="16930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6" action="ppaction://hlinksldjump"/>
          </p:cNvPr>
          <p:cNvPicPr/>
          <p:nvPr/>
        </p:nvPicPr>
        <p:blipFill rotWithShape="1">
          <a:blip r:embed="rId7">
            <a:extLst>
              <a:ext uri="{28A0092B-C50C-407E-A947-70E740481C1C}">
                <a14:useLocalDpi xmlns:a14="http://schemas.microsoft.com/office/drawing/2010/main" val="0"/>
              </a:ext>
            </a:extLst>
          </a:blip>
          <a:srcRect l="2677" t="92799" r="86129" b="385"/>
          <a:stretch/>
        </p:blipFill>
        <p:spPr bwMode="auto">
          <a:xfrm>
            <a:off x="1704735" y="3055848"/>
            <a:ext cx="837217" cy="668861"/>
          </a:xfrm>
          <a:prstGeom prst="rect">
            <a:avLst/>
          </a:prstGeom>
          <a:noFill/>
          <a:ln>
            <a:noFill/>
          </a:ln>
          <a:extLst>
            <a:ext uri="{53640926-AAD7-44D8-BBD7-CCE9431645EC}">
              <a14:shadowObscured xmlns:a14="http://schemas.microsoft.com/office/drawing/2010/main"/>
            </a:ext>
          </a:extLst>
        </p:spPr>
      </p:pic>
      <p:sp>
        <p:nvSpPr>
          <p:cNvPr id="15" name="Right Arrow 14"/>
          <p:cNvSpPr/>
          <p:nvPr/>
        </p:nvSpPr>
        <p:spPr>
          <a:xfrm rot="16200000">
            <a:off x="4802758" y="4739890"/>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ction="ppaction://hlinksldjump"/>
          </p:cNvPr>
          <p:cNvSpPr/>
          <p:nvPr/>
        </p:nvSpPr>
        <p:spPr>
          <a:xfrm>
            <a:off x="476693" y="5392131"/>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sp>
        <p:nvSpPr>
          <p:cNvPr id="16" name="Rectangle 15"/>
          <p:cNvSpPr/>
          <p:nvPr/>
        </p:nvSpPr>
        <p:spPr>
          <a:xfrm>
            <a:off x="5713205" y="3689682"/>
            <a:ext cx="672845" cy="364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276140" y="2879739"/>
            <a:ext cx="2344360" cy="33805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988077"/>
      </p:ext>
    </p:extLst>
  </p:cSld>
  <p:clrMapOvr>
    <a:masterClrMapping/>
  </p:clrMapOvr>
  <mc:AlternateContent xmlns:mc="http://schemas.openxmlformats.org/markup-compatibility/2006" xmlns:p14="http://schemas.microsoft.com/office/powerpoint/2010/main">
    <mc:Choice Requires="p14">
      <p:transition spd="slow" p14:dur="2000" advTm="22334"/>
    </mc:Choice>
    <mc:Fallback xmlns="">
      <p:transition spd="slow" advTm="22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Box</a:t>
            </a:r>
          </a:p>
        </p:txBody>
      </p:sp>
      <p:sp>
        <p:nvSpPr>
          <p:cNvPr id="4" name="Slide Number Placeholder 3"/>
          <p:cNvSpPr>
            <a:spLocks noGrp="1"/>
          </p:cNvSpPr>
          <p:nvPr>
            <p:ph type="sldNum" sz="quarter" idx="12"/>
          </p:nvPr>
        </p:nvSpPr>
        <p:spPr/>
        <p:txBody>
          <a:bodyPr/>
          <a:lstStyle/>
          <a:p>
            <a:fld id="{D57F1E4F-1CFF-5643-939E-02111984F565}" type="slidenum">
              <a:rPr lang="en-US" smtClean="0"/>
              <a:t>13</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6038850" y="4070555"/>
            <a:ext cx="4091113" cy="21778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45742" y="5250426"/>
            <a:ext cx="1393108" cy="99797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4117610599"/>
              </p:ext>
            </p:extLst>
          </p:nvPr>
        </p:nvGraphicFramePr>
        <p:xfrm>
          <a:off x="571500" y="2384995"/>
          <a:ext cx="3080067" cy="30556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effectLst/>
                        </a:rPr>
                        <a:t>Used to record information concerning a manufacturing process.</a:t>
                      </a:r>
                      <a:endParaRPr lang="en-US" sz="1800" kern="1200" dirty="0" smtClean="0">
                        <a:solidFill>
                          <a:schemeClr val="lt1"/>
                        </a:solidFill>
                        <a:effectLst/>
                        <a:latin typeface="+mn-lt"/>
                        <a:ea typeface="+mn-ea"/>
                        <a:cs typeface="+mn-cs"/>
                      </a:endParaRPr>
                    </a:p>
                    <a:p>
                      <a:pPr algn="ctr"/>
                      <a:endParaRPr lang="en-US" dirty="0"/>
                    </a:p>
                  </a:txBody>
                  <a:tcPr/>
                </a:tc>
              </a:tr>
            </a:tbl>
          </a:graphicData>
        </a:graphic>
      </p:graphicFrame>
      <p:pic>
        <p:nvPicPr>
          <p:cNvPr id="14" name="Picture 13">
            <a:hlinkClick r:id="rId6" action="ppaction://hlinksldjump"/>
          </p:cNvPr>
          <p:cNvPicPr/>
          <p:nvPr/>
        </p:nvPicPr>
        <p:blipFill rotWithShape="1">
          <a:blip r:embed="rId7">
            <a:extLst>
              <a:ext uri="{28A0092B-C50C-407E-A947-70E740481C1C}">
                <a14:useLocalDpi xmlns:a14="http://schemas.microsoft.com/office/drawing/2010/main" val="0"/>
              </a:ext>
            </a:extLst>
          </a:blip>
          <a:srcRect l="3092" t="28937" r="76356" b="58053"/>
          <a:stretch/>
        </p:blipFill>
        <p:spPr bwMode="auto">
          <a:xfrm>
            <a:off x="1487374" y="3028094"/>
            <a:ext cx="1098821" cy="875514"/>
          </a:xfrm>
          <a:prstGeom prst="rect">
            <a:avLst/>
          </a:prstGeom>
          <a:noFill/>
          <a:ln>
            <a:noFill/>
          </a:ln>
          <a:extLst>
            <a:ext uri="{53640926-AAD7-44D8-BBD7-CCE9431645EC}">
              <a14:shadowObscured xmlns:a14="http://schemas.microsoft.com/office/drawing/2010/main"/>
            </a:ext>
          </a:extLst>
        </p:spPr>
      </p:pic>
      <p:sp>
        <p:nvSpPr>
          <p:cNvPr id="16" name="Right Arrow 15"/>
          <p:cNvSpPr/>
          <p:nvPr/>
        </p:nvSpPr>
        <p:spPr>
          <a:xfrm rot="16200000">
            <a:off x="5174405" y="5558572"/>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ction="ppaction://hlinksldjump"/>
          </p:cNvPr>
          <p:cNvSpPr/>
          <p:nvPr/>
        </p:nvSpPr>
        <p:spPr>
          <a:xfrm>
            <a:off x="476693" y="5608948"/>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sp>
        <p:nvSpPr>
          <p:cNvPr id="15" name="Rectangle 14"/>
          <p:cNvSpPr/>
          <p:nvPr/>
        </p:nvSpPr>
        <p:spPr>
          <a:xfrm>
            <a:off x="5713205" y="3670227"/>
            <a:ext cx="672845" cy="3642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276140" y="2879739"/>
            <a:ext cx="2344360" cy="33805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7491335"/>
      </p:ext>
    </p:extLst>
  </p:cSld>
  <p:clrMapOvr>
    <a:masterClrMapping/>
  </p:clrMapOvr>
  <mc:AlternateContent xmlns:mc="http://schemas.openxmlformats.org/markup-compatibility/2006" xmlns:p14="http://schemas.microsoft.com/office/powerpoint/2010/main">
    <mc:Choice Requires="p14">
      <p:transition spd="slow" p14:dur="2000" advTm="26436"/>
    </mc:Choice>
    <mc:Fallback xmlns="">
      <p:transition spd="slow" advTm="26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Inventory</a:t>
            </a:r>
          </a:p>
        </p:txBody>
      </p:sp>
      <p:sp>
        <p:nvSpPr>
          <p:cNvPr id="4" name="Slide Number Placeholder 3"/>
          <p:cNvSpPr>
            <a:spLocks noGrp="1"/>
          </p:cNvSpPr>
          <p:nvPr>
            <p:ph type="sldNum" sz="quarter" idx="12"/>
          </p:nvPr>
        </p:nvSpPr>
        <p:spPr/>
        <p:txBody>
          <a:bodyPr/>
          <a:lstStyle/>
          <a:p>
            <a:fld id="{D57F1E4F-1CFF-5643-939E-02111984F565}" type="slidenum">
              <a:rPr lang="en-US" smtClean="0"/>
              <a:t>14</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6784258" y="3967316"/>
            <a:ext cx="3345705" cy="228108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263395995"/>
              </p:ext>
            </p:extLst>
          </p:nvPr>
        </p:nvGraphicFramePr>
        <p:xfrm>
          <a:off x="571500" y="2384995"/>
          <a:ext cx="3080067" cy="30556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effectLst/>
                        </a:rPr>
                        <a:t>Shows inventory segment.</a:t>
                      </a:r>
                      <a:r>
                        <a:rPr lang="en-US" sz="1800" kern="1200" baseline="0" dirty="0" smtClean="0">
                          <a:effectLst/>
                        </a:rPr>
                        <a:t> </a:t>
                      </a:r>
                      <a:r>
                        <a:rPr lang="en-US" sz="1800" kern="1200" dirty="0" smtClean="0">
                          <a:effectLst/>
                        </a:rPr>
                        <a:t>Count should be included.</a:t>
                      </a:r>
                      <a:endParaRPr lang="en-US" sz="1800" kern="1200" dirty="0" smtClean="0">
                        <a:solidFill>
                          <a:schemeClr val="lt1"/>
                        </a:solidFill>
                        <a:effectLst/>
                        <a:latin typeface="+mn-lt"/>
                        <a:ea typeface="+mn-ea"/>
                        <a:cs typeface="+mn-cs"/>
                      </a:endParaRPr>
                    </a:p>
                    <a:p>
                      <a:pPr algn="ctr"/>
                      <a:endParaRPr lang="en-US" dirty="0"/>
                    </a:p>
                  </a:txBody>
                  <a:tcPr/>
                </a:tc>
              </a:tr>
            </a:tbl>
          </a:graphicData>
        </a:graphic>
      </p:graphicFrame>
      <p:sp>
        <p:nvSpPr>
          <p:cNvPr id="12" name="Rectangle 11"/>
          <p:cNvSpPr/>
          <p:nvPr/>
        </p:nvSpPr>
        <p:spPr>
          <a:xfrm>
            <a:off x="4526280" y="5279923"/>
            <a:ext cx="3421064" cy="9851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6" action="ppaction://hlinksldjump"/>
          </p:cNvPr>
          <p:cNvPicPr/>
          <p:nvPr/>
        </p:nvPicPr>
        <p:blipFill rotWithShape="1">
          <a:blip r:embed="rId7">
            <a:extLst>
              <a:ext uri="{28A0092B-C50C-407E-A947-70E740481C1C}">
                <a14:useLocalDpi xmlns:a14="http://schemas.microsoft.com/office/drawing/2010/main" val="0"/>
              </a:ext>
            </a:extLst>
          </a:blip>
          <a:srcRect l="6366" t="43163" r="80902" b="46137"/>
          <a:stretch/>
        </p:blipFill>
        <p:spPr bwMode="auto">
          <a:xfrm>
            <a:off x="1586070" y="3021590"/>
            <a:ext cx="1068639" cy="945725"/>
          </a:xfrm>
          <a:prstGeom prst="rect">
            <a:avLst/>
          </a:prstGeom>
          <a:noFill/>
          <a:ln>
            <a:noFill/>
          </a:ln>
          <a:extLst>
            <a:ext uri="{53640926-AAD7-44D8-BBD7-CCE9431645EC}">
              <a14:shadowObscured xmlns:a14="http://schemas.microsoft.com/office/drawing/2010/main"/>
            </a:ext>
          </a:extLst>
        </p:spPr>
      </p:pic>
      <p:sp>
        <p:nvSpPr>
          <p:cNvPr id="16" name="Right Arrow 15"/>
          <p:cNvSpPr/>
          <p:nvPr/>
        </p:nvSpPr>
        <p:spPr>
          <a:xfrm rot="16200000">
            <a:off x="6113166" y="5139328"/>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ction="ppaction://hlinksldjump"/>
          </p:cNvPr>
          <p:cNvSpPr/>
          <p:nvPr/>
        </p:nvSpPr>
        <p:spPr>
          <a:xfrm>
            <a:off x="463716" y="5619136"/>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sp>
        <p:nvSpPr>
          <p:cNvPr id="15" name="Rectangle 14"/>
          <p:cNvSpPr/>
          <p:nvPr/>
        </p:nvSpPr>
        <p:spPr>
          <a:xfrm>
            <a:off x="9276140" y="2879739"/>
            <a:ext cx="2344360" cy="338058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1275975"/>
      </p:ext>
    </p:extLst>
  </p:cSld>
  <p:clrMapOvr>
    <a:masterClrMapping/>
  </p:clrMapOvr>
  <mc:AlternateContent xmlns:mc="http://schemas.openxmlformats.org/markup-compatibility/2006" xmlns:p14="http://schemas.microsoft.com/office/powerpoint/2010/main">
    <mc:Choice Requires="p14">
      <p:transition spd="slow" p14:dur="2000" advTm="52443"/>
    </mc:Choice>
    <mc:Fallback xmlns="">
      <p:transition spd="slow" advTm="52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Movement of Production Material</a:t>
            </a:r>
          </a:p>
        </p:txBody>
      </p:sp>
      <p:sp>
        <p:nvSpPr>
          <p:cNvPr id="4" name="Slide Number Placeholder 3"/>
          <p:cNvSpPr>
            <a:spLocks noGrp="1"/>
          </p:cNvSpPr>
          <p:nvPr>
            <p:ph type="sldNum" sz="quarter" idx="12"/>
          </p:nvPr>
        </p:nvSpPr>
        <p:spPr/>
        <p:txBody>
          <a:bodyPr/>
          <a:lstStyle/>
          <a:p>
            <a:fld id="{D57F1E4F-1CFF-5643-939E-02111984F565}" type="slidenum">
              <a:rPr lang="en-US" smtClean="0"/>
              <a:t>15</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4526280" y="5265173"/>
            <a:ext cx="7086965" cy="98322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3242122133"/>
              </p:ext>
            </p:extLst>
          </p:nvPr>
        </p:nvGraphicFramePr>
        <p:xfrm>
          <a:off x="646111" y="1985647"/>
          <a:ext cx="3080067" cy="30556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effectLst/>
                        </a:rPr>
                        <a:t>Shows the physical movement of unfinished</a:t>
                      </a:r>
                      <a:r>
                        <a:rPr lang="en-US" sz="1800" kern="1200" baseline="0" dirty="0" smtClean="0">
                          <a:effectLst/>
                        </a:rPr>
                        <a:t> product.</a:t>
                      </a:r>
                      <a:endParaRPr lang="en-US" sz="1800" kern="1200" dirty="0" smtClean="0">
                        <a:solidFill>
                          <a:schemeClr val="lt1"/>
                        </a:solidFill>
                        <a:effectLst/>
                        <a:latin typeface="+mn-lt"/>
                        <a:ea typeface="+mn-ea"/>
                        <a:cs typeface="+mn-cs"/>
                      </a:endParaRPr>
                    </a:p>
                    <a:p>
                      <a:pPr algn="ctr"/>
                      <a:endParaRPr lang="en-US" dirty="0"/>
                    </a:p>
                  </a:txBody>
                  <a:tcPr/>
                </a:tc>
              </a:tr>
            </a:tbl>
          </a:graphicData>
        </a:graphic>
      </p:graphicFrame>
      <p:pic>
        <p:nvPicPr>
          <p:cNvPr id="14" name="Picture 13">
            <a:hlinkClick r:id="rId6" action="ppaction://hlinksldjump"/>
          </p:cNvPr>
          <p:cNvPicPr/>
          <p:nvPr/>
        </p:nvPicPr>
        <p:blipFill rotWithShape="1">
          <a:blip r:embed="rId7">
            <a:extLst>
              <a:ext uri="{28A0092B-C50C-407E-A947-70E740481C1C}">
                <a14:useLocalDpi xmlns:a14="http://schemas.microsoft.com/office/drawing/2010/main" val="0"/>
              </a:ext>
            </a:extLst>
          </a:blip>
          <a:srcRect l="909" t="67480" r="75082" b="26684"/>
          <a:stretch/>
        </p:blipFill>
        <p:spPr bwMode="auto">
          <a:xfrm>
            <a:off x="1494693" y="2873409"/>
            <a:ext cx="1399335" cy="605081"/>
          </a:xfrm>
          <a:prstGeom prst="rect">
            <a:avLst/>
          </a:prstGeom>
          <a:noFill/>
          <a:ln>
            <a:noFill/>
          </a:ln>
          <a:extLst>
            <a:ext uri="{53640926-AAD7-44D8-BBD7-CCE9431645EC}">
              <a14:shadowObscured xmlns:a14="http://schemas.microsoft.com/office/drawing/2010/main"/>
            </a:ext>
          </a:extLst>
        </p:spPr>
      </p:pic>
      <p:sp>
        <p:nvSpPr>
          <p:cNvPr id="16" name="Right Arrow 15"/>
          <p:cNvSpPr/>
          <p:nvPr/>
        </p:nvSpPr>
        <p:spPr>
          <a:xfrm rot="16200000">
            <a:off x="6068921" y="4579128"/>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8" action="ppaction://hlinksldjump"/>
          </p:cNvPr>
          <p:cNvSpPr/>
          <p:nvPr/>
        </p:nvSpPr>
        <p:spPr>
          <a:xfrm>
            <a:off x="514401" y="5699160"/>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9690370"/>
      </p:ext>
    </p:extLst>
  </p:cSld>
  <p:clrMapOvr>
    <a:masterClrMapping/>
  </p:clrMapOvr>
  <mc:AlternateContent xmlns:mc="http://schemas.openxmlformats.org/markup-compatibility/2006" xmlns:p14="http://schemas.microsoft.com/office/powerpoint/2010/main">
    <mc:Choice Requires="p14">
      <p:transition spd="slow" p14:dur="2000" advTm="19895"/>
    </mc:Choice>
    <mc:Fallback xmlns="">
      <p:transition spd="slow" advTm="1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84261" y="2833968"/>
            <a:ext cx="9404723" cy="1400530"/>
          </a:xfrm>
        </p:spPr>
        <p:txBody>
          <a:bodyPr/>
          <a:lstStyle/>
          <a:p>
            <a:pPr algn="ctr"/>
            <a:r>
              <a:rPr lang="en-US" dirty="0" smtClean="0"/>
              <a:t>Lead Time Section</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16</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2956405"/>
      </p:ext>
    </p:extLst>
  </p:cSld>
  <p:clrMapOvr>
    <a:masterClrMapping/>
  </p:clrMapOvr>
  <mc:AlternateContent xmlns:mc="http://schemas.openxmlformats.org/markup-compatibility/2006" xmlns:p14="http://schemas.microsoft.com/office/powerpoint/2010/main">
    <mc:Choice Requires="p14">
      <p:transition spd="slow" p14:dur="2000" advTm="21008"/>
    </mc:Choice>
    <mc:Fallback xmlns="">
      <p:transition spd="slow" advTm="2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Time</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17</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6205721" y="5235677"/>
            <a:ext cx="3924242" cy="10127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76140" y="5235677"/>
            <a:ext cx="2344360" cy="10127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1092696970"/>
              </p:ext>
            </p:extLst>
          </p:nvPr>
        </p:nvGraphicFramePr>
        <p:xfrm>
          <a:off x="571500" y="2384995"/>
          <a:ext cx="3080067" cy="28270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algn="ctr"/>
                      <a:r>
                        <a:rPr lang="en-US" dirty="0" smtClean="0"/>
                        <a:t>Shows the time</a:t>
                      </a:r>
                      <a:r>
                        <a:rPr lang="en-US" baseline="0" dirty="0" smtClean="0"/>
                        <a:t> Process A takes to complete one part/batch/assembly</a:t>
                      </a:r>
                      <a:endParaRPr lang="en-US" dirty="0"/>
                    </a:p>
                  </a:txBody>
                  <a:tcPr/>
                </a:tc>
              </a:tr>
            </a:tbl>
          </a:graphicData>
        </a:graphic>
      </p:graphicFrame>
      <p:pic>
        <p:nvPicPr>
          <p:cNvPr id="3" name="Picture 2"/>
          <p:cNvPicPr>
            <a:picLocks noChangeAspect="1"/>
          </p:cNvPicPr>
          <p:nvPr/>
        </p:nvPicPr>
        <p:blipFill>
          <a:blip r:embed="rId6"/>
          <a:stretch>
            <a:fillRect/>
          </a:stretch>
        </p:blipFill>
        <p:spPr>
          <a:xfrm>
            <a:off x="1267045" y="3250723"/>
            <a:ext cx="1668969" cy="753728"/>
          </a:xfrm>
          <a:prstGeom prst="rect">
            <a:avLst/>
          </a:prstGeom>
        </p:spPr>
      </p:pic>
      <p:sp>
        <p:nvSpPr>
          <p:cNvPr id="15" name="Right Arrow 14"/>
          <p:cNvSpPr/>
          <p:nvPr/>
        </p:nvSpPr>
        <p:spPr>
          <a:xfrm rot="10800000">
            <a:off x="6223830" y="5586080"/>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7" action="ppaction://hlinksldjump"/>
          </p:cNvPr>
          <p:cNvSpPr/>
          <p:nvPr/>
        </p:nvSpPr>
        <p:spPr>
          <a:xfrm>
            <a:off x="476693" y="5392131"/>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2832871"/>
      </p:ext>
    </p:extLst>
  </p:cSld>
  <p:clrMapOvr>
    <a:masterClrMapping/>
  </p:clrMapOvr>
  <mc:AlternateContent xmlns:mc="http://schemas.openxmlformats.org/markup-compatibility/2006" xmlns:p14="http://schemas.microsoft.com/office/powerpoint/2010/main">
    <mc:Choice Requires="p14">
      <p:transition spd="slow" p14:dur="2000" advTm="9495"/>
    </mc:Choice>
    <mc:Fallback xmlns="">
      <p:transition spd="slow" advTm="9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Lead Time</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18</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graphicFrame>
        <p:nvGraphicFramePr>
          <p:cNvPr id="17" name="Content Placeholder 16"/>
          <p:cNvGraphicFramePr>
            <a:graphicFrameLocks noGrp="1"/>
          </p:cNvGraphicFramePr>
          <p:nvPr>
            <p:ph idx="1"/>
            <p:extLst>
              <p:ext uri="{D42A27DB-BD31-4B8C-83A1-F6EECF244321}">
                <p14:modId xmlns:p14="http://schemas.microsoft.com/office/powerpoint/2010/main" val="2688452222"/>
              </p:ext>
            </p:extLst>
          </p:nvPr>
        </p:nvGraphicFramePr>
        <p:xfrm>
          <a:off x="571500" y="2384995"/>
          <a:ext cx="3080067" cy="28270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algn="ctr"/>
                      <a:r>
                        <a:rPr lang="en-US" dirty="0" smtClean="0"/>
                        <a:t>Shows</a:t>
                      </a:r>
                      <a:r>
                        <a:rPr lang="en-US" baseline="0" dirty="0" smtClean="0"/>
                        <a:t> the travel time/ waiting time for parts ready for next process.</a:t>
                      </a:r>
                      <a:endParaRPr lang="en-US" dirty="0"/>
                    </a:p>
                  </a:txBody>
                  <a:tcPr/>
                </a:tc>
              </a:tr>
            </a:tbl>
          </a:graphicData>
        </a:graphic>
      </p:graphicFrame>
      <p:pic>
        <p:nvPicPr>
          <p:cNvPr id="16" name="Picture 15" descr="https://lh4.googleusercontent.com/QnVdLTlUqq45d9Ke7HBQFnULlJBLSFsnE1Xv2NOThmBaXg1A1mLvKomR3wjNwvt2s6K_MSnJjuNyEsYB2AN72WDCWMkhYQPY4fA6qufa0ANQ1TRyUaubAmpw1ciUkUsaBQ"/>
          <p:cNvPicPr/>
          <p:nvPr/>
        </p:nvPicPr>
        <p:blipFill rotWithShape="1">
          <a:blip r:embed="rId5">
            <a:extLst>
              <a:ext uri="{28A0092B-C50C-407E-A947-70E740481C1C}">
                <a14:useLocalDpi xmlns:a14="http://schemas.microsoft.com/office/drawing/2010/main" val="0"/>
              </a:ext>
            </a:extLst>
          </a:blip>
          <a:srcRect l="18215" t="78946" r="65182" b="7013"/>
          <a:stretch/>
        </p:blipFill>
        <p:spPr bwMode="auto">
          <a:xfrm>
            <a:off x="1371599" y="3008671"/>
            <a:ext cx="1637072" cy="9586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6987386" y="5252310"/>
            <a:ext cx="4501608" cy="10127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0800000">
            <a:off x="7152979" y="5446755"/>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6" action="ppaction://hlinksldjump"/>
          </p:cNvPr>
          <p:cNvSpPr/>
          <p:nvPr/>
        </p:nvSpPr>
        <p:spPr>
          <a:xfrm>
            <a:off x="476693" y="5392131"/>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7048211"/>
      </p:ext>
    </p:extLst>
  </p:cSld>
  <p:clrMapOvr>
    <a:masterClrMapping/>
  </p:clrMapOvr>
  <mc:AlternateContent xmlns:mc="http://schemas.openxmlformats.org/markup-compatibility/2006" xmlns:p14="http://schemas.microsoft.com/office/powerpoint/2010/main">
    <mc:Choice Requires="p14">
      <p:transition spd="slow" p14:dur="2000" advTm="23391"/>
    </mc:Choice>
    <mc:Fallback xmlns="">
      <p:transition spd="slow" advTm="23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Production and Process Time</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19</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graphicFrame>
        <p:nvGraphicFramePr>
          <p:cNvPr id="17" name="Content Placeholder 16"/>
          <p:cNvGraphicFramePr>
            <a:graphicFrameLocks noGrp="1"/>
          </p:cNvGraphicFramePr>
          <p:nvPr>
            <p:ph idx="1"/>
            <p:extLst>
              <p:ext uri="{D42A27DB-BD31-4B8C-83A1-F6EECF244321}">
                <p14:modId xmlns:p14="http://schemas.microsoft.com/office/powerpoint/2010/main" val="2605749692"/>
              </p:ext>
            </p:extLst>
          </p:nvPr>
        </p:nvGraphicFramePr>
        <p:xfrm>
          <a:off x="571500" y="2384995"/>
          <a:ext cx="3080067" cy="28270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algn="ctr"/>
                      <a:r>
                        <a:rPr lang="en-US" dirty="0" smtClean="0"/>
                        <a:t>Total production lead</a:t>
                      </a:r>
                      <a:r>
                        <a:rPr lang="en-US" baseline="0" dirty="0" smtClean="0"/>
                        <a:t> time and processing time.</a:t>
                      </a:r>
                      <a:endParaRPr lang="en-US" dirty="0"/>
                    </a:p>
                  </a:txBody>
                  <a:tcPr/>
                </a:tc>
              </a:tr>
            </a:tbl>
          </a:graphicData>
        </a:graphic>
      </p:graphicFrame>
      <p:pic>
        <p:nvPicPr>
          <p:cNvPr id="15" name="Picture 14" descr="https://lh4.googleusercontent.com/QnVdLTlUqq45d9Ke7HBQFnULlJBLSFsnE1Xv2NOThmBaXg1A1mLvKomR3wjNwvt2s6K_MSnJjuNyEsYB2AN72WDCWMkhYQPY4fA6qufa0ANQ1TRyUaubAmpw1ciUkUsaBQ"/>
          <p:cNvPicPr/>
          <p:nvPr/>
        </p:nvPicPr>
        <p:blipFill rotWithShape="1">
          <a:blip r:embed="rId5">
            <a:extLst>
              <a:ext uri="{28A0092B-C50C-407E-A947-70E740481C1C}">
                <a14:useLocalDpi xmlns:a14="http://schemas.microsoft.com/office/drawing/2010/main" val="0"/>
              </a:ext>
            </a:extLst>
          </a:blip>
          <a:srcRect l="78686" t="78247" r="3465" b="9050"/>
          <a:stretch/>
        </p:blipFill>
        <p:spPr bwMode="auto">
          <a:xfrm>
            <a:off x="1091380" y="3085744"/>
            <a:ext cx="1740310" cy="77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ight Arrow 17"/>
          <p:cNvSpPr/>
          <p:nvPr/>
        </p:nvSpPr>
        <p:spPr>
          <a:xfrm rot="18536815">
            <a:off x="9703825" y="6109074"/>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6" action="ppaction://hlinksldjump"/>
          </p:cNvPr>
          <p:cNvSpPr/>
          <p:nvPr/>
        </p:nvSpPr>
        <p:spPr>
          <a:xfrm>
            <a:off x="476693" y="5392131"/>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96524715"/>
      </p:ext>
    </p:extLst>
  </p:cSld>
  <p:clrMapOvr>
    <a:masterClrMapping/>
  </p:clrMapOvr>
  <mc:AlternateContent xmlns:mc="http://schemas.openxmlformats.org/markup-compatibility/2006" xmlns:p14="http://schemas.microsoft.com/office/powerpoint/2010/main">
    <mc:Choice Requires="p14">
      <p:transition spd="slow" p14:dur="2000" advTm="23624"/>
    </mc:Choice>
    <mc:Fallback xmlns="">
      <p:transition spd="slow" advTm="23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Instructions - Two Ways to Learn	</a:t>
            </a:r>
            <a:endParaRPr lang="en-US" dirty="0"/>
          </a:p>
        </p:txBody>
      </p:sp>
      <p:sp>
        <p:nvSpPr>
          <p:cNvPr id="5" name="Text Placeholder 4"/>
          <p:cNvSpPr>
            <a:spLocks noGrp="1"/>
          </p:cNvSpPr>
          <p:nvPr>
            <p:ph type="body" idx="1"/>
          </p:nvPr>
        </p:nvSpPr>
        <p:spPr/>
        <p:txBody>
          <a:bodyPr/>
          <a:lstStyle/>
          <a:p>
            <a:r>
              <a:rPr lang="en-US" dirty="0" smtClean="0"/>
              <a:t>Main function</a:t>
            </a:r>
            <a:endParaRPr lang="en-US" dirty="0"/>
          </a:p>
        </p:txBody>
      </p:sp>
      <p:sp>
        <p:nvSpPr>
          <p:cNvPr id="3" name="Content Placeholder 2"/>
          <p:cNvSpPr>
            <a:spLocks noGrp="1"/>
          </p:cNvSpPr>
          <p:nvPr>
            <p:ph sz="half" idx="2"/>
          </p:nvPr>
        </p:nvSpPr>
        <p:spPr>
          <a:xfrm>
            <a:off x="1103312" y="2514600"/>
            <a:ext cx="4396339" cy="3741738"/>
          </a:xfrm>
        </p:spPr>
        <p:txBody>
          <a:bodyPr/>
          <a:lstStyle/>
          <a:p>
            <a:r>
              <a:rPr lang="en-US" dirty="0" smtClean="0"/>
              <a:t>This Power Point is designed for you to go through each slide listening to the narration</a:t>
            </a:r>
            <a:r>
              <a:rPr lang="en-US" dirty="0"/>
              <a:t>.</a:t>
            </a:r>
            <a:r>
              <a:rPr lang="en-US" dirty="0" smtClean="0"/>
              <a:t> Each slide will automatically transition to next. </a:t>
            </a:r>
            <a:endParaRPr lang="en-US" dirty="0"/>
          </a:p>
        </p:txBody>
      </p:sp>
      <p:sp>
        <p:nvSpPr>
          <p:cNvPr id="6" name="Text Placeholder 5"/>
          <p:cNvSpPr>
            <a:spLocks noGrp="1"/>
          </p:cNvSpPr>
          <p:nvPr>
            <p:ph type="body" sz="quarter" idx="3"/>
          </p:nvPr>
        </p:nvSpPr>
        <p:spPr/>
        <p:txBody>
          <a:bodyPr/>
          <a:lstStyle/>
          <a:p>
            <a:r>
              <a:rPr lang="en-US" dirty="0" smtClean="0"/>
              <a:t>Alternate function</a:t>
            </a:r>
            <a:endParaRPr lang="en-US" dirty="0"/>
          </a:p>
        </p:txBody>
      </p:sp>
      <p:sp>
        <p:nvSpPr>
          <p:cNvPr id="7" name="Content Placeholder 6"/>
          <p:cNvSpPr>
            <a:spLocks noGrp="1"/>
          </p:cNvSpPr>
          <p:nvPr>
            <p:ph sz="quarter" idx="4"/>
          </p:nvPr>
        </p:nvSpPr>
        <p:spPr/>
        <p:txBody>
          <a:bodyPr/>
          <a:lstStyle/>
          <a:p>
            <a:r>
              <a:rPr lang="en-US" dirty="0" smtClean="0"/>
              <a:t>You can </a:t>
            </a:r>
            <a:r>
              <a:rPr lang="en-US" dirty="0"/>
              <a:t>click on icons in the next slide, which is a complete </a:t>
            </a:r>
            <a:r>
              <a:rPr lang="en-US" dirty="0" smtClean="0"/>
              <a:t>Value Stream Map (VSM), </a:t>
            </a:r>
            <a:r>
              <a:rPr lang="en-US" dirty="0"/>
              <a:t>to take you </a:t>
            </a:r>
            <a:r>
              <a:rPr lang="en-US" dirty="0" smtClean="0"/>
              <a:t>to the </a:t>
            </a:r>
            <a:r>
              <a:rPr lang="en-US" dirty="0"/>
              <a:t>description of that icon.</a:t>
            </a:r>
          </a:p>
          <a:p>
            <a:r>
              <a:rPr lang="en-US" dirty="0"/>
              <a:t>From there, you can either </a:t>
            </a:r>
            <a:r>
              <a:rPr lang="en-US" dirty="0" smtClean="0"/>
              <a:t>go to the icon glossary by clicking on the icon in the icon info or go back to the complete VSM by clicking on the button below.</a:t>
            </a:r>
            <a:endParaRPr lang="en-US" dirty="0"/>
          </a:p>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2</a:t>
            </a:fld>
            <a:endParaRPr lang="en-US" dirty="0"/>
          </a:p>
        </p:txBody>
      </p:sp>
      <p:sp>
        <p:nvSpPr>
          <p:cNvPr id="8" name="Rectangle 7">
            <a:hlinkClick r:id="rId5" action="ppaction://hlinksldjump"/>
          </p:cNvPr>
          <p:cNvSpPr/>
          <p:nvPr/>
        </p:nvSpPr>
        <p:spPr>
          <a:xfrm>
            <a:off x="6038507" y="5297863"/>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7630209"/>
      </p:ext>
    </p:extLst>
  </p:cSld>
  <p:clrMapOvr>
    <a:masterClrMapping/>
  </p:clrMapOvr>
  <mc:AlternateContent xmlns:mc="http://schemas.openxmlformats.org/markup-compatibility/2006" xmlns:p14="http://schemas.microsoft.com/office/powerpoint/2010/main">
    <mc:Choice Requires="p14">
      <p:transition p14:dur="0" advTm="22632"/>
    </mc:Choice>
    <mc:Fallback xmlns="">
      <p:transition advTm="22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Information</a:t>
            </a:r>
            <a:endParaRPr lang="en-US" dirty="0"/>
          </a:p>
        </p:txBody>
      </p:sp>
      <p:sp>
        <p:nvSpPr>
          <p:cNvPr id="10" name="Text Placeholder 9"/>
          <p:cNvSpPr>
            <a:spLocks noGrp="1"/>
          </p:cNvSpPr>
          <p:nvPr>
            <p:ph type="body" idx="1"/>
          </p:nvPr>
        </p:nvSpPr>
        <p:spPr>
          <a:xfrm>
            <a:off x="632947" y="1899392"/>
            <a:ext cx="2946866" cy="576262"/>
          </a:xfrm>
        </p:spPr>
        <p:txBody>
          <a:bodyPr/>
          <a:lstStyle/>
          <a:p>
            <a:pPr algn="ctr"/>
            <a:r>
              <a:rPr lang="en-US" dirty="0" smtClean="0"/>
              <a:t>VSM Profits</a:t>
            </a:r>
            <a:endParaRPr lang="en-US" dirty="0"/>
          </a:p>
        </p:txBody>
      </p:sp>
      <p:sp>
        <p:nvSpPr>
          <p:cNvPr id="13" name="Text Placeholder 12"/>
          <p:cNvSpPr>
            <a:spLocks noGrp="1"/>
          </p:cNvSpPr>
          <p:nvPr>
            <p:ph type="body" sz="half" idx="15"/>
          </p:nvPr>
        </p:nvSpPr>
        <p:spPr>
          <a:xfrm>
            <a:off x="652463" y="2639270"/>
            <a:ext cx="2927350" cy="3589338"/>
          </a:xfrm>
        </p:spPr>
        <p:txBody>
          <a:bodyPr/>
          <a:lstStyle/>
          <a:p>
            <a:endParaRPr lang="en-US" dirty="0" smtClean="0">
              <a:hlinkClick r:id="rId5"/>
            </a:endParaRPr>
          </a:p>
          <a:p>
            <a:endParaRPr lang="en-US" dirty="0">
              <a:hlinkClick r:id="rId5"/>
            </a:endParaRPr>
          </a:p>
          <a:p>
            <a:endParaRPr lang="en-US" dirty="0" smtClean="0">
              <a:hlinkClick r:id="rId5"/>
            </a:endParaRPr>
          </a:p>
          <a:p>
            <a:endParaRPr lang="en-US" dirty="0">
              <a:hlinkClick r:id="rId5"/>
            </a:endParaRPr>
          </a:p>
          <a:p>
            <a:endParaRPr lang="en-US" dirty="0">
              <a:hlinkClick r:id="rId5"/>
            </a:endParaRPr>
          </a:p>
          <a:p>
            <a:pPr algn="ctr"/>
            <a:r>
              <a:rPr lang="en-US" dirty="0" smtClean="0">
                <a:hlinkClick r:id="rId5"/>
              </a:rPr>
              <a:t>http</a:t>
            </a:r>
            <a:r>
              <a:rPr lang="en-US" dirty="0">
                <a:hlinkClick r:id="rId5"/>
              </a:rPr>
              <a:t>://</a:t>
            </a:r>
            <a:r>
              <a:rPr lang="en-US" dirty="0" smtClean="0">
                <a:hlinkClick r:id="rId5"/>
              </a:rPr>
              <a:t>asq.org/learn-about-quality/lean/overview/value-stream-mapping.html</a:t>
            </a:r>
            <a:endParaRPr lang="en-US" dirty="0" smtClean="0"/>
          </a:p>
          <a:p>
            <a:endParaRPr lang="en-US" dirty="0"/>
          </a:p>
          <a:p>
            <a:endParaRPr lang="en-US" dirty="0"/>
          </a:p>
        </p:txBody>
      </p:sp>
      <p:sp>
        <p:nvSpPr>
          <p:cNvPr id="11" name="Text Placeholder 10"/>
          <p:cNvSpPr>
            <a:spLocks noGrp="1"/>
          </p:cNvSpPr>
          <p:nvPr>
            <p:ph type="body" sz="quarter" idx="3"/>
          </p:nvPr>
        </p:nvSpPr>
        <p:spPr>
          <a:xfrm>
            <a:off x="3883659" y="2060361"/>
            <a:ext cx="2936241" cy="576262"/>
          </a:xfrm>
        </p:spPr>
        <p:txBody>
          <a:bodyPr/>
          <a:lstStyle/>
          <a:p>
            <a:pPr algn="ctr"/>
            <a:r>
              <a:rPr lang="en-US" dirty="0" smtClean="0"/>
              <a:t>Program to Create a VSM</a:t>
            </a:r>
            <a:endParaRPr lang="en-US" dirty="0"/>
          </a:p>
        </p:txBody>
      </p:sp>
      <p:sp>
        <p:nvSpPr>
          <p:cNvPr id="14" name="Text Placeholder 13"/>
          <p:cNvSpPr>
            <a:spLocks noGrp="1"/>
          </p:cNvSpPr>
          <p:nvPr>
            <p:ph type="body" sz="half" idx="16"/>
          </p:nvPr>
        </p:nvSpPr>
        <p:spPr/>
        <p:txBody>
          <a:bodyPr/>
          <a:lstStyle/>
          <a:p>
            <a:endParaRPr lang="en-US" dirty="0" smtClean="0"/>
          </a:p>
          <a:p>
            <a:endParaRPr lang="en-US" dirty="0"/>
          </a:p>
          <a:p>
            <a:endParaRPr lang="en-US" dirty="0" smtClean="0"/>
          </a:p>
          <a:p>
            <a:pPr algn="ctr"/>
            <a:endParaRPr lang="en-US" dirty="0" smtClean="0">
              <a:hlinkClick r:id="rId6"/>
            </a:endParaRPr>
          </a:p>
          <a:p>
            <a:pPr algn="ctr"/>
            <a:endParaRPr lang="en-US" dirty="0" smtClean="0">
              <a:hlinkClick r:id="rId6"/>
            </a:endParaRPr>
          </a:p>
          <a:p>
            <a:pPr algn="ctr"/>
            <a:r>
              <a:rPr lang="en-US" dirty="0" smtClean="0">
                <a:hlinkClick r:id="rId6"/>
              </a:rPr>
              <a:t>https</a:t>
            </a:r>
            <a:r>
              <a:rPr lang="en-US" dirty="0">
                <a:hlinkClick r:id="rId6"/>
              </a:rPr>
              <a:t>://</a:t>
            </a:r>
            <a:r>
              <a:rPr lang="en-US" dirty="0" smtClean="0">
                <a:hlinkClick r:id="rId6"/>
              </a:rPr>
              <a:t>support.office.com/en-ie/article/Create-a-value-stream-map-35a09801-999e-4beb-ad4a-3235b3f0eaa3</a:t>
            </a:r>
            <a:endParaRPr lang="en-US" dirty="0" smtClean="0"/>
          </a:p>
          <a:p>
            <a:endParaRPr lang="en-US" dirty="0"/>
          </a:p>
          <a:p>
            <a:endParaRPr lang="en-US" dirty="0"/>
          </a:p>
        </p:txBody>
      </p:sp>
      <p:sp>
        <p:nvSpPr>
          <p:cNvPr id="12" name="Text Placeholder 11"/>
          <p:cNvSpPr>
            <a:spLocks noGrp="1"/>
          </p:cNvSpPr>
          <p:nvPr>
            <p:ph type="body" sz="quarter" idx="13"/>
          </p:nvPr>
        </p:nvSpPr>
        <p:spPr>
          <a:xfrm>
            <a:off x="7143553" y="1859079"/>
            <a:ext cx="2932113" cy="576262"/>
          </a:xfrm>
        </p:spPr>
        <p:txBody>
          <a:bodyPr/>
          <a:lstStyle/>
          <a:p>
            <a:pPr algn="ctr"/>
            <a:r>
              <a:rPr lang="en-US" dirty="0" smtClean="0"/>
              <a:t>Book on VSM</a:t>
            </a:r>
            <a:endParaRPr lang="en-US" dirty="0"/>
          </a:p>
        </p:txBody>
      </p:sp>
      <p:sp>
        <p:nvSpPr>
          <p:cNvPr id="15" name="Text Placeholder 14"/>
          <p:cNvSpPr>
            <a:spLocks noGrp="1"/>
          </p:cNvSpPr>
          <p:nvPr>
            <p:ph type="body" sz="half" idx="17"/>
          </p:nvPr>
        </p:nvSpPr>
        <p:spPr/>
        <p:txBody>
          <a:bodyPr/>
          <a:lstStyle/>
          <a:p>
            <a:endParaRPr lang="en-US" dirty="0" smtClean="0"/>
          </a:p>
          <a:p>
            <a:endParaRPr lang="en-US" dirty="0"/>
          </a:p>
          <a:p>
            <a:endParaRPr lang="en-US" dirty="0" smtClean="0"/>
          </a:p>
          <a:p>
            <a:endParaRPr lang="en-US" dirty="0"/>
          </a:p>
          <a:p>
            <a:endParaRPr lang="en-US" dirty="0" smtClean="0"/>
          </a:p>
          <a:p>
            <a:r>
              <a:rPr lang="en-US" dirty="0"/>
              <a:t> “Value Stream Mapping: How to Visualize Work and Align Leadership for Organizational Transformation” (2013) by Karen Martin and Mike </a:t>
            </a:r>
            <a:r>
              <a:rPr lang="en-US" dirty="0" err="1"/>
              <a:t>Osterling</a:t>
            </a:r>
            <a:endParaRPr lang="en-US" dirty="0"/>
          </a:p>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20</a:t>
            </a:fld>
            <a:endParaRPr lang="en-US" dirty="0"/>
          </a:p>
        </p:txBody>
      </p:sp>
      <p:pic>
        <p:nvPicPr>
          <p:cNvPr id="16" name="Picture 15"/>
          <p:cNvPicPr>
            <a:picLocks noChangeAspect="1"/>
          </p:cNvPicPr>
          <p:nvPr/>
        </p:nvPicPr>
        <p:blipFill>
          <a:blip r:embed="rId7"/>
          <a:stretch>
            <a:fillRect/>
          </a:stretch>
        </p:blipFill>
        <p:spPr>
          <a:xfrm>
            <a:off x="1485094" y="2685414"/>
            <a:ext cx="1242572" cy="1534942"/>
          </a:xfrm>
          <a:prstGeom prst="rect">
            <a:avLst/>
          </a:prstGeom>
        </p:spPr>
      </p:pic>
      <p:pic>
        <p:nvPicPr>
          <p:cNvPr id="17" name="Picture 16"/>
          <p:cNvPicPr>
            <a:picLocks noChangeAspect="1"/>
          </p:cNvPicPr>
          <p:nvPr/>
        </p:nvPicPr>
        <p:blipFill>
          <a:blip r:embed="rId8"/>
          <a:stretch>
            <a:fillRect/>
          </a:stretch>
        </p:blipFill>
        <p:spPr>
          <a:xfrm>
            <a:off x="4199650" y="3124359"/>
            <a:ext cx="2293705" cy="657051"/>
          </a:xfrm>
          <a:prstGeom prst="rect">
            <a:avLst/>
          </a:prstGeom>
        </p:spPr>
      </p:pic>
      <p:pic>
        <p:nvPicPr>
          <p:cNvPr id="18" name="Picture 17"/>
          <p:cNvPicPr>
            <a:picLocks noChangeAspect="1"/>
          </p:cNvPicPr>
          <p:nvPr/>
        </p:nvPicPr>
        <p:blipFill>
          <a:blip r:embed="rId9"/>
          <a:stretch>
            <a:fillRect/>
          </a:stretch>
        </p:blipFill>
        <p:spPr>
          <a:xfrm>
            <a:off x="7973496" y="2585743"/>
            <a:ext cx="1186049" cy="175058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5244863"/>
      </p:ext>
    </p:extLst>
  </p:cSld>
  <p:clrMapOvr>
    <a:masterClrMapping/>
  </p:clrMapOvr>
  <mc:AlternateContent xmlns:mc="http://schemas.openxmlformats.org/markup-compatibility/2006" xmlns:p14="http://schemas.microsoft.com/office/powerpoint/2010/main">
    <mc:Choice Requires="p14">
      <p:transition spd="slow" p14:dur="2000" advTm="12150"/>
    </mc:Choice>
    <mc:Fallback xmlns="">
      <p:transition spd="slow" advTm="12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963" y="2564322"/>
            <a:ext cx="9404723" cy="1400530"/>
          </a:xfrm>
        </p:spPr>
        <p:txBody>
          <a:bodyPr/>
          <a:lstStyle/>
          <a:p>
            <a:r>
              <a:rPr lang="en-US" dirty="0" smtClean="0"/>
              <a:t>End of Slide Show – </a:t>
            </a:r>
            <a:r>
              <a:rPr lang="en-US" dirty="0" smtClean="0">
                <a:hlinkClick r:id="rId5" action="ppaction://hlinksldjump"/>
              </a:rPr>
              <a:t>Icon Glossary</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21</a:t>
            </a:fld>
            <a:endParaRPr lang="en-US" dirty="0"/>
          </a:p>
        </p:txBody>
      </p:sp>
      <p:sp>
        <p:nvSpPr>
          <p:cNvPr id="5" name="TextBox 4"/>
          <p:cNvSpPr txBox="1"/>
          <p:nvPr/>
        </p:nvSpPr>
        <p:spPr>
          <a:xfrm>
            <a:off x="219075" y="3626298"/>
            <a:ext cx="11972925" cy="677108"/>
          </a:xfrm>
          <a:prstGeom prst="rect">
            <a:avLst/>
          </a:prstGeom>
          <a:noFill/>
          <a:ln>
            <a:noFill/>
          </a:ln>
        </p:spPr>
        <p:txBody>
          <a:bodyPr wrap="square" rtlCol="0">
            <a:spAutoFit/>
          </a:bodyPr>
          <a:lstStyle/>
          <a:p>
            <a:pPr algn="ctr"/>
            <a:r>
              <a:rPr lang="en-US" sz="2000" b="1" dirty="0" smtClean="0"/>
              <a:t>Attention: </a:t>
            </a:r>
            <a:r>
              <a:rPr lang="en-US" dirty="0" smtClean="0"/>
              <a:t>Boxes outlined in </a:t>
            </a:r>
            <a:r>
              <a:rPr lang="en-US" dirty="0" smtClean="0">
                <a:solidFill>
                  <a:schemeClr val="accent1"/>
                </a:solidFill>
              </a:rPr>
              <a:t>Red </a:t>
            </a:r>
            <a:r>
              <a:rPr lang="en-US" dirty="0" smtClean="0"/>
              <a:t>are icons that may be used in the examples and in real situations, but will not take you anywhere in the power point.</a:t>
            </a:r>
            <a:endParaRPr lang="en-US" dirty="0">
              <a:solidFill>
                <a:schemeClr val="accent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7449669"/>
      </p:ext>
    </p:extLst>
  </p:cSld>
  <p:clrMapOvr>
    <a:masterClrMapping/>
  </p:clrMapOvr>
  <mc:AlternateContent xmlns:mc="http://schemas.openxmlformats.org/markup-compatibility/2006" xmlns:p14="http://schemas.microsoft.com/office/powerpoint/2010/main">
    <mc:Choice Requires="p14">
      <p:transition spd="slow" p14:dur="2000" advTm="19734"/>
    </mc:Choice>
    <mc:Fallback xmlns="">
      <p:transition spd="slow" advTm="19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22</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662391346"/>
              </p:ext>
            </p:extLst>
          </p:nvPr>
        </p:nvGraphicFramePr>
        <p:xfrm>
          <a:off x="75118" y="625266"/>
          <a:ext cx="5797782" cy="5899375"/>
        </p:xfrm>
        <a:graphic>
          <a:graphicData uri="http://schemas.openxmlformats.org/drawingml/2006/table">
            <a:tbl>
              <a:tblPr bandRow="1">
                <a:tableStyleId>{2D5ABB26-0587-4C30-8999-92F81FD0307C}</a:tableStyleId>
              </a:tblPr>
              <a:tblGrid>
                <a:gridCol w="1932594"/>
                <a:gridCol w="1395364"/>
                <a:gridCol w="2469824"/>
              </a:tblGrid>
              <a:tr h="395926">
                <a:tc>
                  <a:txBody>
                    <a:bodyPr/>
                    <a:lstStyle/>
                    <a:p>
                      <a:pPr algn="ctr"/>
                      <a:r>
                        <a:rPr lang="en-US" dirty="0" smtClean="0"/>
                        <a:t>Information</a:t>
                      </a:r>
                      <a:r>
                        <a:rPr lang="en-US" baseline="0" dirty="0" smtClean="0"/>
                        <a:t> Icons</a:t>
                      </a:r>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Represents</a:t>
                      </a:r>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Notes</a:t>
                      </a:r>
                      <a:endParaRPr lang="en-US" dirty="0"/>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73551">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457200" rtl="0" eaLnBrk="1" latinLnBrk="0" hangingPunct="1">
                        <a:lnSpc>
                          <a:spcPct val="107000"/>
                        </a:lnSpc>
                        <a:spcBef>
                          <a:spcPts val="0"/>
                        </a:spcBef>
                        <a:spcAft>
                          <a:spcPts val="0"/>
                        </a:spcAft>
                      </a:pPr>
                      <a:r>
                        <a:rPr lang="en-US" sz="1200" kern="1200" dirty="0">
                          <a:effectLst/>
                        </a:rPr>
                        <a:t>Electronic information flow</a:t>
                      </a:r>
                      <a:endParaRPr lang="en-US" sz="1200" kern="1200" dirty="0">
                        <a:solidFill>
                          <a:schemeClr val="lt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US" sz="1200" kern="1200" dirty="0" smtClean="0">
                          <a:effectLst/>
                        </a:rPr>
                        <a:t>Data that is transferred electronically.</a:t>
                      </a:r>
                      <a:endParaRPr lang="en-US" sz="1200" kern="1200" dirty="0">
                        <a:solidFill>
                          <a:schemeClr val="lt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73551">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457200" rtl="0" eaLnBrk="1" latinLnBrk="0" hangingPunct="1">
                        <a:lnSpc>
                          <a:spcPct val="107000"/>
                        </a:lnSpc>
                        <a:spcBef>
                          <a:spcPts val="0"/>
                        </a:spcBef>
                        <a:spcAft>
                          <a:spcPts val="0"/>
                        </a:spcAft>
                      </a:pPr>
                      <a:r>
                        <a:rPr lang="en-US" sz="1200" kern="1200" dirty="0">
                          <a:effectLst/>
                        </a:rPr>
                        <a:t>Information</a:t>
                      </a:r>
                      <a:endParaRPr lang="en-US" sz="1200" kern="1200" dirty="0">
                        <a:solidFill>
                          <a:schemeClr val="lt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457200" rtl="0" eaLnBrk="1" latinLnBrk="0" hangingPunct="1">
                        <a:lnSpc>
                          <a:spcPct val="107000"/>
                        </a:lnSpc>
                        <a:spcBef>
                          <a:spcPts val="0"/>
                        </a:spcBef>
                        <a:spcAft>
                          <a:spcPts val="0"/>
                        </a:spcAft>
                      </a:pPr>
                      <a:r>
                        <a:rPr lang="en-US" sz="1200" kern="1200" dirty="0">
                          <a:effectLst/>
                        </a:rPr>
                        <a:t>Describes </a:t>
                      </a:r>
                      <a:r>
                        <a:rPr lang="en-US" sz="1200" kern="1200" dirty="0" smtClean="0">
                          <a:effectLst/>
                        </a:rPr>
                        <a:t>the time period of information </a:t>
                      </a:r>
                      <a:r>
                        <a:rPr lang="en-US" sz="1200" kern="1200" dirty="0">
                          <a:effectLst/>
                        </a:rPr>
                        <a:t>flow.</a:t>
                      </a:r>
                      <a:endParaRPr lang="en-US" sz="1200" kern="1200" dirty="0">
                        <a:solidFill>
                          <a:schemeClr val="lt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873551">
                <a:tc>
                  <a:txBody>
                    <a:bodyPr/>
                    <a:lstStyle/>
                    <a:p>
                      <a:pPr algn="ctr"/>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US" sz="1200" kern="1200" dirty="0" smtClean="0">
                          <a:solidFill>
                            <a:schemeClr val="tx1"/>
                          </a:solidFill>
                          <a:effectLst/>
                          <a:latin typeface="+mn-lt"/>
                          <a:ea typeface="+mn-ea"/>
                          <a:cs typeface="+mn-cs"/>
                        </a:rPr>
                        <a:t>Manual Information flow</a:t>
                      </a:r>
                      <a:endParaRPr lang="en-US" sz="1200" kern="1200" dirty="0">
                        <a:solidFill>
                          <a:schemeClr val="tx1"/>
                        </a:solidFill>
                        <a:effectLst/>
                        <a:latin typeface="+mn-lt"/>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457200" rtl="0" eaLnBrk="1" latinLnBrk="0" hangingPunct="1"/>
                      <a:r>
                        <a:rPr lang="en-US" sz="1200" kern="1200" dirty="0" smtClean="0">
                          <a:solidFill>
                            <a:schemeClr val="tx1"/>
                          </a:solidFill>
                          <a:effectLst/>
                          <a:latin typeface="+mn-lt"/>
                          <a:ea typeface="+mn-ea"/>
                          <a:cs typeface="+mn-cs"/>
                        </a:rPr>
                        <a:t>Shows production and shipping schedule</a:t>
                      </a:r>
                      <a:endParaRPr lang="en-US" sz="1200" kern="1200" dirty="0">
                        <a:solidFill>
                          <a:schemeClr val="tx1"/>
                        </a:solidFill>
                        <a:effectLst/>
                        <a:latin typeface="+mn-lt"/>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873551">
                <a:tc>
                  <a:txBody>
                    <a:bodyPr/>
                    <a:lstStyle/>
                    <a:p>
                      <a:pPr algn="ctr"/>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457200" rtl="0" eaLnBrk="1" latinLnBrk="0" hangingPunct="1"/>
                      <a:r>
                        <a:rPr lang="en-US" sz="1200" kern="1200" dirty="0" smtClean="0">
                          <a:effectLst/>
                        </a:rPr>
                        <a:t>Load Leveling</a:t>
                      </a:r>
                      <a:endParaRPr lang="en-US" sz="1200" kern="1200" dirty="0">
                        <a:solidFill>
                          <a:schemeClr val="lt1"/>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effectLst/>
                        </a:rPr>
                        <a:t>A tool to intercept batches of Kanban and level of volume and mix of them over a period of time.</a:t>
                      </a:r>
                      <a:endParaRPr lang="en-US" sz="1200" kern="1200" dirty="0">
                        <a:solidFill>
                          <a:schemeClr val="lt1"/>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873551">
                <a:tc>
                  <a:txBody>
                    <a:bodyPr/>
                    <a:lstStyle/>
                    <a:p>
                      <a:pPr algn="ctr"/>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457200" rtl="0" eaLnBrk="1" latinLnBrk="0" hangingPunct="1">
                        <a:lnSpc>
                          <a:spcPct val="107000"/>
                        </a:lnSpc>
                        <a:spcBef>
                          <a:spcPts val="0"/>
                        </a:spcBef>
                        <a:spcAft>
                          <a:spcPts val="0"/>
                        </a:spcAft>
                      </a:pPr>
                      <a:r>
                        <a:rPr lang="en-US" sz="1200" kern="1200" dirty="0" smtClean="0">
                          <a:effectLst/>
                        </a:rPr>
                        <a:t>Sequenced-Pull Ball</a:t>
                      </a:r>
                      <a:endParaRPr lang="en-US" sz="1200" kern="1200" dirty="0">
                        <a:solidFill>
                          <a:schemeClr val="lt1"/>
                        </a:solidFill>
                        <a:effectLst/>
                        <a:latin typeface="+mn-lt"/>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50" kern="1200" dirty="0" smtClean="0">
                          <a:effectLst/>
                        </a:rPr>
                        <a:t>A pull system to make subassembly processes without a supermarket in a way that gives instructions on a predetermined type and quantity.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kern="1200" dirty="0">
                        <a:solidFill>
                          <a:schemeClr val="lt1"/>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873551">
                <a:tc>
                  <a:txBody>
                    <a:bodyPr/>
                    <a:lstStyle/>
                    <a:p>
                      <a:pPr algn="ctr"/>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457200" rtl="0" eaLnBrk="1" latinLnBrk="0" hangingPunct="1">
                        <a:lnSpc>
                          <a:spcPct val="107000"/>
                        </a:lnSpc>
                        <a:spcBef>
                          <a:spcPts val="0"/>
                        </a:spcBef>
                        <a:spcAft>
                          <a:spcPts val="0"/>
                        </a:spcAft>
                      </a:pPr>
                      <a:r>
                        <a:rPr lang="en-US" sz="1200" kern="1200" dirty="0">
                          <a:effectLst/>
                        </a:rPr>
                        <a:t>“Go See” Production Scheduling</a:t>
                      </a:r>
                      <a:endParaRPr lang="en-US" sz="1200" kern="1200" dirty="0">
                        <a:solidFill>
                          <a:schemeClr val="lt1"/>
                        </a:solidFill>
                        <a:effectLst/>
                        <a:latin typeface="+mn-lt"/>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defTabSz="457200" rtl="0" eaLnBrk="1" latinLnBrk="0" hangingPunct="1">
                        <a:lnSpc>
                          <a:spcPct val="107000"/>
                        </a:lnSpc>
                        <a:spcBef>
                          <a:spcPts val="0"/>
                        </a:spcBef>
                        <a:spcAft>
                          <a:spcPts val="0"/>
                        </a:spcAft>
                      </a:pPr>
                      <a:r>
                        <a:rPr lang="en-US" sz="1200" kern="1200" dirty="0">
                          <a:effectLst/>
                        </a:rPr>
                        <a:t>Buffer or safety stock must be noted.</a:t>
                      </a:r>
                      <a:endParaRPr lang="en-US" sz="1200" kern="1200" dirty="0">
                        <a:solidFill>
                          <a:schemeClr val="lt1"/>
                        </a:solidFill>
                        <a:effectLst/>
                        <a:latin typeface="+mn-lt"/>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6" name="Picture 5"/>
          <p:cNvPicPr/>
          <p:nvPr/>
        </p:nvPicPr>
        <p:blipFill rotWithShape="1">
          <a:blip r:embed="rId3">
            <a:extLst>
              <a:ext uri="{28A0092B-C50C-407E-A947-70E740481C1C}">
                <a14:useLocalDpi xmlns:a14="http://schemas.microsoft.com/office/drawing/2010/main" val="0"/>
              </a:ext>
            </a:extLst>
          </a:blip>
          <a:srcRect l="1933" t="37024" r="76481" b="57412"/>
          <a:stretch/>
        </p:blipFill>
        <p:spPr bwMode="auto">
          <a:xfrm>
            <a:off x="479068" y="3235638"/>
            <a:ext cx="1145751" cy="418044"/>
          </a:xfrm>
          <a:prstGeom prst="rect">
            <a:avLst/>
          </a:prstGeom>
          <a:noFill/>
          <a:ln>
            <a:noFill/>
          </a:ln>
          <a:extLst>
            <a:ext uri="{53640926-AAD7-44D8-BBD7-CCE9431645EC}">
              <a14:shadowObscured xmlns:a14="http://schemas.microsoft.com/office/drawing/2010/main"/>
            </a:ext>
          </a:extLst>
        </p:spPr>
      </p:pic>
      <p:pic>
        <p:nvPicPr>
          <p:cNvPr id="10" name="Picture 9">
            <a:hlinkClick r:id="rId4" action="ppaction://hlinksldjump"/>
          </p:cNvPr>
          <p:cNvPicPr/>
          <p:nvPr/>
        </p:nvPicPr>
        <p:blipFill rotWithShape="1">
          <a:blip r:embed="rId3">
            <a:extLst>
              <a:ext uri="{28A0092B-C50C-407E-A947-70E740481C1C}">
                <a14:useLocalDpi xmlns:a14="http://schemas.microsoft.com/office/drawing/2010/main" val="0"/>
              </a:ext>
            </a:extLst>
          </a:blip>
          <a:srcRect l="1933" t="44942" r="75193" b="49280"/>
          <a:stretch/>
        </p:blipFill>
        <p:spPr bwMode="auto">
          <a:xfrm>
            <a:off x="511151" y="1448955"/>
            <a:ext cx="1131218" cy="412442"/>
          </a:xfrm>
          <a:prstGeom prst="rect">
            <a:avLst/>
          </a:prstGeom>
          <a:noFill/>
          <a:ln>
            <a:noFill/>
          </a:ln>
          <a:extLst>
            <a:ext uri="{53640926-AAD7-44D8-BBD7-CCE9431645EC}">
              <a14:shadowObscured xmlns:a14="http://schemas.microsoft.com/office/drawing/2010/main"/>
            </a:ext>
          </a:extLst>
        </p:spPr>
      </p:pic>
      <p:pic>
        <p:nvPicPr>
          <p:cNvPr id="11" name="Picture 10">
            <a:hlinkClick r:id="rId5" action="ppaction://hlinksldjump"/>
          </p:cNvPr>
          <p:cNvPicPr/>
          <p:nvPr/>
        </p:nvPicPr>
        <p:blipFill rotWithShape="1">
          <a:blip r:embed="rId3">
            <a:extLst>
              <a:ext uri="{28A0092B-C50C-407E-A947-70E740481C1C}">
                <a14:useLocalDpi xmlns:a14="http://schemas.microsoft.com/office/drawing/2010/main" val="0"/>
              </a:ext>
            </a:extLst>
          </a:blip>
          <a:srcRect l="3544" t="52218" r="79704" b="41576"/>
          <a:stretch/>
        </p:blipFill>
        <p:spPr bwMode="auto">
          <a:xfrm>
            <a:off x="564005" y="2301544"/>
            <a:ext cx="1013980" cy="493947"/>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rotWithShape="1">
          <a:blip r:embed="rId6">
            <a:extLst>
              <a:ext uri="{28A0092B-C50C-407E-A947-70E740481C1C}">
                <a14:useLocalDpi xmlns:a14="http://schemas.microsoft.com/office/drawing/2010/main" val="0"/>
              </a:ext>
            </a:extLst>
          </a:blip>
          <a:srcRect l="3408" t="36526" r="78828" b="56658"/>
          <a:stretch/>
        </p:blipFill>
        <p:spPr bwMode="auto">
          <a:xfrm>
            <a:off x="505386" y="4071099"/>
            <a:ext cx="1131218" cy="547492"/>
          </a:xfrm>
          <a:prstGeom prst="rect">
            <a:avLst/>
          </a:prstGeom>
          <a:noFill/>
          <a:ln>
            <a:noFill/>
          </a:ln>
          <a:extLst>
            <a:ext uri="{53640926-AAD7-44D8-BBD7-CCE9431645EC}">
              <a14:shadowObscured xmlns:a14="http://schemas.microsoft.com/office/drawing/2010/main"/>
            </a:ext>
          </a:extLst>
        </p:spPr>
      </p:pic>
      <p:pic>
        <p:nvPicPr>
          <p:cNvPr id="13" name="Picture 12"/>
          <p:cNvPicPr/>
          <p:nvPr/>
        </p:nvPicPr>
        <p:blipFill rotWithShape="1">
          <a:blip r:embed="rId6">
            <a:extLst>
              <a:ext uri="{28A0092B-C50C-407E-A947-70E740481C1C}">
                <a14:useLocalDpi xmlns:a14="http://schemas.microsoft.com/office/drawing/2010/main" val="0"/>
              </a:ext>
            </a:extLst>
          </a:blip>
          <a:srcRect l="7057" t="46054" r="82529" b="47856"/>
          <a:stretch/>
        </p:blipFill>
        <p:spPr bwMode="auto">
          <a:xfrm>
            <a:off x="779618" y="5803897"/>
            <a:ext cx="544652" cy="476033"/>
          </a:xfrm>
          <a:prstGeom prst="rect">
            <a:avLst/>
          </a:prstGeom>
          <a:noFill/>
          <a:ln>
            <a:noFill/>
          </a:ln>
          <a:extLst>
            <a:ext uri="{53640926-AAD7-44D8-BBD7-CCE9431645EC}">
              <a14:shadowObscured xmlns:a14="http://schemas.microsoft.com/office/drawing/2010/main"/>
            </a:ext>
          </a:extLst>
        </p:spPr>
      </p:pic>
      <p:pic>
        <p:nvPicPr>
          <p:cNvPr id="16" name="Picture 15"/>
          <p:cNvPicPr>
            <a:picLocks noChangeAspect="1"/>
          </p:cNvPicPr>
          <p:nvPr/>
        </p:nvPicPr>
        <p:blipFill>
          <a:blip r:embed="rId7"/>
          <a:stretch>
            <a:fillRect/>
          </a:stretch>
        </p:blipFill>
        <p:spPr>
          <a:xfrm>
            <a:off x="10352539" y="0"/>
            <a:ext cx="838199" cy="115007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955390953"/>
              </p:ext>
            </p:extLst>
          </p:nvPr>
        </p:nvGraphicFramePr>
        <p:xfrm>
          <a:off x="6052007" y="676273"/>
          <a:ext cx="5978070" cy="5818796"/>
        </p:xfrm>
        <a:graphic>
          <a:graphicData uri="http://schemas.openxmlformats.org/drawingml/2006/table">
            <a:tbl>
              <a:tblPr bandRow="1">
                <a:tableStyleId>{2D5ABB26-0587-4C30-8999-92F81FD0307C}</a:tableStyleId>
              </a:tblPr>
              <a:tblGrid>
                <a:gridCol w="1992690"/>
                <a:gridCol w="1466948"/>
                <a:gridCol w="2518432"/>
              </a:tblGrid>
              <a:tr h="1150972">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defTabSz="457200" rtl="0" eaLnBrk="1" latinLnBrk="0" hangingPunct="1">
                        <a:lnSpc>
                          <a:spcPct val="107000"/>
                        </a:lnSpc>
                        <a:spcBef>
                          <a:spcPts val="0"/>
                        </a:spcBef>
                        <a:spcAft>
                          <a:spcPts val="0"/>
                        </a:spcAft>
                      </a:pPr>
                      <a:r>
                        <a:rPr lang="en-US" sz="1200" kern="1200" dirty="0" smtClean="0">
                          <a:effectLst/>
                        </a:rPr>
                        <a:t>Production Kanban</a:t>
                      </a:r>
                      <a:endParaRPr lang="en-US" sz="1200" kern="1200" dirty="0">
                        <a:solidFill>
                          <a:schemeClr val="lt1"/>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l" defTabSz="457200" rtl="0" eaLnBrk="1" latinLnBrk="0" hangingPunct="1">
                        <a:lnSpc>
                          <a:spcPct val="107000"/>
                        </a:lnSpc>
                        <a:spcBef>
                          <a:spcPts val="0"/>
                        </a:spcBef>
                        <a:spcAft>
                          <a:spcPts val="0"/>
                        </a:spcAft>
                      </a:pPr>
                      <a:r>
                        <a:rPr lang="en-US" sz="1100" kern="1200" dirty="0" smtClean="0">
                          <a:effectLst/>
                        </a:rPr>
                        <a:t>The “one-per-container” Kanban. It is a card or device that tells how many of what can be produced.</a:t>
                      </a:r>
                      <a:endParaRPr lang="en-US" sz="1100" kern="1200" dirty="0">
                        <a:solidFill>
                          <a:schemeClr val="lt1"/>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166956">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defTabSz="457200" rtl="0" eaLnBrk="1" latinLnBrk="0" hangingPunct="1">
                        <a:lnSpc>
                          <a:spcPct val="107000"/>
                        </a:lnSpc>
                        <a:spcBef>
                          <a:spcPts val="0"/>
                        </a:spcBef>
                        <a:spcAft>
                          <a:spcPts val="0"/>
                        </a:spcAft>
                      </a:pPr>
                      <a:r>
                        <a:rPr lang="en-US" sz="1200" kern="1200" dirty="0" smtClean="0">
                          <a:effectLst/>
                        </a:rPr>
                        <a:t>Withdrawal Kanban</a:t>
                      </a:r>
                      <a:endParaRPr lang="en-US" sz="1200" kern="1200" dirty="0">
                        <a:solidFill>
                          <a:schemeClr val="lt1"/>
                        </a:solidFill>
                        <a:effectLst/>
                        <a:latin typeface="+mn-lt"/>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l" defTabSz="457200" rtl="0" eaLnBrk="1" latinLnBrk="0" hangingPunct="1">
                        <a:lnSpc>
                          <a:spcPct val="107000"/>
                        </a:lnSpc>
                        <a:spcBef>
                          <a:spcPts val="0"/>
                        </a:spcBef>
                        <a:spcAft>
                          <a:spcPts val="0"/>
                        </a:spcAft>
                      </a:pPr>
                      <a:r>
                        <a:rPr lang="en-US" sz="1200" kern="1200" dirty="0" smtClean="0">
                          <a:effectLst/>
                        </a:rPr>
                        <a:t>A card or device that tells the material handler to get and transfer parts.</a:t>
                      </a:r>
                      <a:endParaRPr lang="en-US" sz="1200" kern="1200" dirty="0">
                        <a:solidFill>
                          <a:schemeClr val="lt1"/>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166956">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defTabSz="457200" rtl="0" eaLnBrk="1" latinLnBrk="0" hangingPunct="1">
                        <a:lnSpc>
                          <a:spcPct val="107000"/>
                        </a:lnSpc>
                        <a:spcBef>
                          <a:spcPts val="0"/>
                        </a:spcBef>
                        <a:spcAft>
                          <a:spcPts val="0"/>
                        </a:spcAft>
                      </a:pPr>
                      <a:r>
                        <a:rPr lang="en-US" sz="1200" kern="1200" dirty="0" smtClean="0">
                          <a:effectLst/>
                        </a:rPr>
                        <a:t>Signal Kanban</a:t>
                      </a:r>
                      <a:endParaRPr lang="en-US" sz="1200" kern="1200" dirty="0">
                        <a:solidFill>
                          <a:schemeClr val="lt1"/>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l" defTabSz="457200" rtl="0" eaLnBrk="1" latinLnBrk="0" hangingPunct="1">
                        <a:lnSpc>
                          <a:spcPct val="107000"/>
                        </a:lnSpc>
                        <a:spcBef>
                          <a:spcPts val="0"/>
                        </a:spcBef>
                        <a:spcAft>
                          <a:spcPts val="0"/>
                        </a:spcAft>
                      </a:pPr>
                      <a:r>
                        <a:rPr lang="en-US" sz="1200" kern="1200" dirty="0" smtClean="0">
                          <a:effectLst/>
                        </a:rPr>
                        <a:t>The “one-per-batch” Kanban that tells when a reorder point has been reached and another batch needs to be produced.</a:t>
                      </a:r>
                      <a:endParaRPr lang="en-US" sz="1200" kern="1200" dirty="0">
                        <a:solidFill>
                          <a:schemeClr val="lt1"/>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166956">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defTabSz="457200" rtl="0" eaLnBrk="1" latinLnBrk="0" hangingPunct="1">
                        <a:lnSpc>
                          <a:spcPct val="107000"/>
                        </a:lnSpc>
                        <a:spcBef>
                          <a:spcPts val="0"/>
                        </a:spcBef>
                        <a:spcAft>
                          <a:spcPts val="0"/>
                        </a:spcAft>
                      </a:pPr>
                      <a:r>
                        <a:rPr lang="en-US" sz="1200" kern="1200" dirty="0" smtClean="0">
                          <a:effectLst/>
                        </a:rPr>
                        <a:t>Kanban Post</a:t>
                      </a:r>
                      <a:endParaRPr lang="en-US" sz="1200" kern="1200" dirty="0">
                        <a:solidFill>
                          <a:schemeClr val="lt1"/>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l" defTabSz="457200" rtl="0" eaLnBrk="1" latinLnBrk="0" hangingPunct="1">
                        <a:lnSpc>
                          <a:spcPct val="107000"/>
                        </a:lnSpc>
                        <a:spcBef>
                          <a:spcPts val="0"/>
                        </a:spcBef>
                        <a:spcAft>
                          <a:spcPts val="0"/>
                        </a:spcAft>
                      </a:pPr>
                      <a:r>
                        <a:rPr lang="en-US" sz="1200" kern="1200" dirty="0" smtClean="0">
                          <a:effectLst/>
                        </a:rPr>
                        <a:t>A place where Kanban are held and collected.</a:t>
                      </a:r>
                      <a:endParaRPr lang="en-US" sz="1200" kern="1200" dirty="0">
                        <a:solidFill>
                          <a:schemeClr val="lt1"/>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166956">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200" dirty="0">
                          <a:effectLst/>
                        </a:rPr>
                        <a:t>Kanban Arriving in Batches</a:t>
                      </a:r>
                      <a:endParaRPr lang="en-US" sz="1200" kern="1200" dirty="0">
                        <a:solidFill>
                          <a:schemeClr val="lt1"/>
                        </a:solidFill>
                        <a:effectLst/>
                        <a:latin typeface="+mn-lt"/>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l" defTabSz="457200" rtl="0" eaLnBrk="1" latinLnBrk="0" hangingPunct="1">
                        <a:lnSpc>
                          <a:spcPct val="107000"/>
                        </a:lnSpc>
                        <a:spcBef>
                          <a:spcPts val="0"/>
                        </a:spcBef>
                        <a:spcAft>
                          <a:spcPts val="0"/>
                        </a:spcAft>
                      </a:pPr>
                      <a:endParaRPr lang="en-US" sz="1050" kern="1200" dirty="0">
                        <a:solidFill>
                          <a:schemeClr val="lt1"/>
                        </a:solidFill>
                        <a:effectLst/>
                        <a:latin typeface="+mn-lt"/>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pic>
        <p:nvPicPr>
          <p:cNvPr id="17" name="Picture 16"/>
          <p:cNvPicPr/>
          <p:nvPr/>
        </p:nvPicPr>
        <p:blipFill rotWithShape="1">
          <a:blip r:embed="rId3">
            <a:extLst>
              <a:ext uri="{28A0092B-C50C-407E-A947-70E740481C1C}">
                <a14:useLocalDpi xmlns:a14="http://schemas.microsoft.com/office/drawing/2010/main" val="0"/>
              </a:ext>
            </a:extLst>
          </a:blip>
          <a:srcRect l="2578" t="61421" r="75193" b="30875"/>
          <a:stretch/>
        </p:blipFill>
        <p:spPr bwMode="auto">
          <a:xfrm>
            <a:off x="6460799" y="899455"/>
            <a:ext cx="1082675" cy="653612"/>
          </a:xfrm>
          <a:prstGeom prst="rect">
            <a:avLst/>
          </a:prstGeom>
          <a:noFill/>
          <a:ln>
            <a:noFill/>
          </a:ln>
          <a:extLst>
            <a:ext uri="{53640926-AAD7-44D8-BBD7-CCE9431645EC}">
              <a14:shadowObscured xmlns:a14="http://schemas.microsoft.com/office/drawing/2010/main"/>
            </a:ext>
          </a:extLst>
        </p:spPr>
      </p:pic>
      <p:pic>
        <p:nvPicPr>
          <p:cNvPr id="18" name="Picture 17"/>
          <p:cNvPicPr/>
          <p:nvPr/>
        </p:nvPicPr>
        <p:blipFill rotWithShape="1">
          <a:blip r:embed="rId6">
            <a:extLst>
              <a:ext uri="{28A0092B-C50C-407E-A947-70E740481C1C}">
                <a14:useLocalDpi xmlns:a14="http://schemas.microsoft.com/office/drawing/2010/main" val="0"/>
              </a:ext>
            </a:extLst>
          </a:blip>
          <a:srcRect l="9247" t="4544" r="81549" b="88990"/>
          <a:stretch/>
        </p:blipFill>
        <p:spPr bwMode="auto">
          <a:xfrm>
            <a:off x="727770" y="4840054"/>
            <a:ext cx="648348" cy="679996"/>
          </a:xfrm>
          <a:prstGeom prst="rect">
            <a:avLst/>
          </a:prstGeom>
          <a:noFill/>
          <a:ln>
            <a:noFill/>
          </a:ln>
          <a:extLst>
            <a:ext uri="{53640926-AAD7-44D8-BBD7-CCE9431645EC}">
              <a14:shadowObscured xmlns:a14="http://schemas.microsoft.com/office/drawing/2010/main"/>
            </a:ext>
          </a:extLst>
        </p:spPr>
      </p:pic>
      <p:pic>
        <p:nvPicPr>
          <p:cNvPr id="20" name="Picture 19"/>
          <p:cNvPicPr/>
          <p:nvPr/>
        </p:nvPicPr>
        <p:blipFill rotWithShape="1">
          <a:blip r:embed="rId3">
            <a:extLst>
              <a:ext uri="{28A0092B-C50C-407E-A947-70E740481C1C}">
                <a14:useLocalDpi xmlns:a14="http://schemas.microsoft.com/office/drawing/2010/main" val="0"/>
              </a:ext>
            </a:extLst>
          </a:blip>
          <a:srcRect l="1289" t="71908" r="76804" b="18890"/>
          <a:stretch/>
        </p:blipFill>
        <p:spPr bwMode="auto">
          <a:xfrm>
            <a:off x="6512868" y="2117258"/>
            <a:ext cx="978535" cy="619125"/>
          </a:xfrm>
          <a:prstGeom prst="rect">
            <a:avLst/>
          </a:prstGeom>
          <a:noFill/>
          <a:ln>
            <a:noFill/>
          </a:ln>
          <a:extLst>
            <a:ext uri="{53640926-AAD7-44D8-BBD7-CCE9431645EC}">
              <a14:shadowObscured xmlns:a14="http://schemas.microsoft.com/office/drawing/2010/main"/>
            </a:ext>
          </a:extLst>
        </p:spPr>
      </p:pic>
      <p:pic>
        <p:nvPicPr>
          <p:cNvPr id="21" name="Picture 20"/>
          <p:cNvPicPr/>
          <p:nvPr/>
        </p:nvPicPr>
        <p:blipFill rotWithShape="1">
          <a:blip r:embed="rId3">
            <a:extLst>
              <a:ext uri="{28A0092B-C50C-407E-A947-70E740481C1C}">
                <a14:useLocalDpi xmlns:a14="http://schemas.microsoft.com/office/drawing/2010/main" val="0"/>
              </a:ext>
            </a:extLst>
          </a:blip>
          <a:srcRect l="2256" t="83892" r="76159" b="8190"/>
          <a:stretch/>
        </p:blipFill>
        <p:spPr bwMode="auto">
          <a:xfrm>
            <a:off x="6512868" y="3341337"/>
            <a:ext cx="965835" cy="533400"/>
          </a:xfrm>
          <a:prstGeom prst="rect">
            <a:avLst/>
          </a:prstGeom>
          <a:noFill/>
          <a:ln>
            <a:noFill/>
          </a:ln>
          <a:extLst>
            <a:ext uri="{53640926-AAD7-44D8-BBD7-CCE9431645EC}">
              <a14:shadowObscured xmlns:a14="http://schemas.microsoft.com/office/drawing/2010/main"/>
            </a:ext>
          </a:extLst>
        </p:spPr>
      </p:pic>
      <p:pic>
        <p:nvPicPr>
          <p:cNvPr id="22" name="Picture 21"/>
          <p:cNvPicPr/>
          <p:nvPr/>
        </p:nvPicPr>
        <p:blipFill rotWithShape="1">
          <a:blip r:embed="rId6">
            <a:extLst>
              <a:ext uri="{28A0092B-C50C-407E-A947-70E740481C1C}">
                <a14:useLocalDpi xmlns:a14="http://schemas.microsoft.com/office/drawing/2010/main" val="0"/>
              </a:ext>
            </a:extLst>
          </a:blip>
          <a:srcRect l="8274" t="14156" r="80289" b="75883"/>
          <a:stretch/>
        </p:blipFill>
        <p:spPr bwMode="auto">
          <a:xfrm>
            <a:off x="6692572" y="4344845"/>
            <a:ext cx="619125" cy="750570"/>
          </a:xfrm>
          <a:prstGeom prst="rect">
            <a:avLst/>
          </a:prstGeom>
          <a:noFill/>
          <a:ln>
            <a:noFill/>
          </a:ln>
          <a:extLst>
            <a:ext uri="{53640926-AAD7-44D8-BBD7-CCE9431645EC}">
              <a14:shadowObscured xmlns:a14="http://schemas.microsoft.com/office/drawing/2010/main"/>
            </a:ext>
          </a:extLst>
        </p:spPr>
      </p:pic>
      <p:pic>
        <p:nvPicPr>
          <p:cNvPr id="23" name="Picture 22"/>
          <p:cNvPicPr/>
          <p:nvPr/>
        </p:nvPicPr>
        <p:blipFill rotWithShape="1">
          <a:blip r:embed="rId6">
            <a:extLst>
              <a:ext uri="{28A0092B-C50C-407E-A947-70E740481C1C}">
                <a14:useLocalDpi xmlns:a14="http://schemas.microsoft.com/office/drawing/2010/main" val="0"/>
              </a:ext>
            </a:extLst>
          </a:blip>
          <a:srcRect l="1217" t="25341" r="75178" b="68173"/>
          <a:stretch/>
        </p:blipFill>
        <p:spPr bwMode="auto">
          <a:xfrm>
            <a:off x="6404600" y="5584713"/>
            <a:ext cx="1195070" cy="457200"/>
          </a:xfrm>
          <a:prstGeom prst="rect">
            <a:avLst/>
          </a:prstGeom>
          <a:noFill/>
          <a:ln>
            <a:noFill/>
          </a:ln>
          <a:extLst>
            <a:ext uri="{53640926-AAD7-44D8-BBD7-CCE9431645EC}">
              <a14:shadowObscured xmlns:a14="http://schemas.microsoft.com/office/drawing/2010/main"/>
            </a:ext>
          </a:extLst>
        </p:spPr>
      </p:pic>
      <p:sp>
        <p:nvSpPr>
          <p:cNvPr id="2" name="TextBox 1"/>
          <p:cNvSpPr txBox="1"/>
          <p:nvPr/>
        </p:nvSpPr>
        <p:spPr>
          <a:xfrm>
            <a:off x="57150" y="0"/>
            <a:ext cx="11972925" cy="677108"/>
          </a:xfrm>
          <a:prstGeom prst="rect">
            <a:avLst/>
          </a:prstGeom>
          <a:noFill/>
          <a:ln>
            <a:noFill/>
          </a:ln>
        </p:spPr>
        <p:txBody>
          <a:bodyPr wrap="square" rtlCol="0">
            <a:spAutoFit/>
          </a:bodyPr>
          <a:lstStyle/>
          <a:p>
            <a:r>
              <a:rPr lang="en-US" sz="2000" b="1" dirty="0" smtClean="0"/>
              <a:t>Attention: </a:t>
            </a:r>
            <a:r>
              <a:rPr lang="en-US" dirty="0" smtClean="0"/>
              <a:t>Boxes outlined in </a:t>
            </a:r>
            <a:r>
              <a:rPr lang="en-US" dirty="0" smtClean="0">
                <a:solidFill>
                  <a:schemeClr val="accent1"/>
                </a:solidFill>
              </a:rPr>
              <a:t>Red </a:t>
            </a:r>
            <a:r>
              <a:rPr lang="en-US" dirty="0" smtClean="0"/>
              <a:t>are icons that may be used in the examples and in real situations, but will not take you anywhere in the power point.</a:t>
            </a:r>
            <a:endParaRPr lang="en-US" dirty="0">
              <a:solidFill>
                <a:schemeClr val="accent1"/>
              </a:solidFill>
            </a:endParaRPr>
          </a:p>
        </p:txBody>
      </p:sp>
      <p:sp>
        <p:nvSpPr>
          <p:cNvPr id="19" name="Rectangle 18">
            <a:hlinkClick r:id="rId8" action="ppaction://hlinksldjump"/>
          </p:cNvPr>
          <p:cNvSpPr/>
          <p:nvPr/>
        </p:nvSpPr>
        <p:spPr>
          <a:xfrm>
            <a:off x="57150" y="6563777"/>
            <a:ext cx="3345926" cy="26451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 Example</a:t>
            </a:r>
            <a:endParaRPr lang="en-US" dirty="0"/>
          </a:p>
        </p:txBody>
      </p:sp>
    </p:spTree>
    <p:extLst>
      <p:ext uri="{BB962C8B-B14F-4D97-AF65-F5344CB8AC3E}">
        <p14:creationId xmlns:p14="http://schemas.microsoft.com/office/powerpoint/2010/main" val="8523319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23</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695285136"/>
              </p:ext>
            </p:extLst>
          </p:nvPr>
        </p:nvGraphicFramePr>
        <p:xfrm>
          <a:off x="179108" y="676276"/>
          <a:ext cx="5693790" cy="5828218"/>
        </p:xfrm>
        <a:graphic>
          <a:graphicData uri="http://schemas.openxmlformats.org/drawingml/2006/table">
            <a:tbl>
              <a:tblPr bandRow="1">
                <a:tableStyleId>{5940675A-B579-460E-94D1-54222C63F5DA}</a:tableStyleId>
              </a:tblPr>
              <a:tblGrid>
                <a:gridCol w="1897930"/>
                <a:gridCol w="1439160"/>
                <a:gridCol w="2356700"/>
              </a:tblGrid>
              <a:tr h="587016">
                <a:tc>
                  <a:txBody>
                    <a:bodyPr/>
                    <a:lstStyle/>
                    <a:p>
                      <a:pPr algn="ctr"/>
                      <a:r>
                        <a:rPr lang="en-US" dirty="0" smtClean="0"/>
                        <a:t>Material</a:t>
                      </a:r>
                      <a:r>
                        <a:rPr lang="en-US" baseline="0" dirty="0" smtClean="0"/>
                        <a:t> Icons</a:t>
                      </a:r>
                      <a:endParaRPr lang="en-US" dirty="0"/>
                    </a:p>
                  </a:txBody>
                  <a:tcPr anchor="b"/>
                </a:tc>
                <a:tc>
                  <a:txBody>
                    <a:bodyPr/>
                    <a:lstStyle/>
                    <a:p>
                      <a:pPr algn="ctr"/>
                      <a:r>
                        <a:rPr lang="en-US" dirty="0" smtClean="0"/>
                        <a:t>Represents</a:t>
                      </a:r>
                      <a:endParaRPr lang="en-US" dirty="0"/>
                    </a:p>
                  </a:txBody>
                  <a:tcPr anchor="b"/>
                </a:tc>
                <a:tc>
                  <a:txBody>
                    <a:bodyPr/>
                    <a:lstStyle/>
                    <a:p>
                      <a:pPr algn="ctr"/>
                      <a:r>
                        <a:rPr lang="en-US" dirty="0" smtClean="0"/>
                        <a:t>Notes</a:t>
                      </a:r>
                      <a:endParaRPr lang="en-US" dirty="0"/>
                    </a:p>
                  </a:txBody>
                  <a:tcPr anchor="b"/>
                </a:tc>
              </a:tr>
              <a:tr h="1295159">
                <a:tc>
                  <a:txBody>
                    <a:bodyPr/>
                    <a:lstStyle/>
                    <a:p>
                      <a:endParaRPr lang="en-US" dirty="0"/>
                    </a:p>
                  </a:txBody>
                  <a:tcPr/>
                </a:tc>
                <a:tc>
                  <a:txBody>
                    <a:bodyPr/>
                    <a:lstStyle/>
                    <a:p>
                      <a:pPr marL="0" marR="0" algn="ctr" defTabSz="457200" rtl="0" eaLnBrk="1" latinLnBrk="0" hangingPunct="1">
                        <a:lnSpc>
                          <a:spcPct val="107000"/>
                        </a:lnSpc>
                        <a:spcBef>
                          <a:spcPts val="0"/>
                        </a:spcBef>
                        <a:spcAft>
                          <a:spcPts val="0"/>
                        </a:spcAft>
                      </a:pPr>
                      <a:r>
                        <a:rPr lang="en-US" sz="1200" kern="1200" dirty="0">
                          <a:effectLst/>
                        </a:rPr>
                        <a:t>Outside Sources</a:t>
                      </a:r>
                      <a:endParaRPr lang="en-US" sz="1200" kern="1200" dirty="0">
                        <a:solidFill>
                          <a:schemeClr val="lt1"/>
                        </a:solidFill>
                        <a:effectLst/>
                        <a:latin typeface="+mn-lt"/>
                        <a:ea typeface="+mn-ea"/>
                        <a:cs typeface="+mn-cs"/>
                      </a:endParaRPr>
                    </a:p>
                  </a:txBody>
                  <a:tcPr marL="68580" marR="68580" marT="0" marB="0" anchor="ctr"/>
                </a:tc>
                <a:tc>
                  <a:txBody>
                    <a:bodyPr/>
                    <a:lstStyle/>
                    <a:p>
                      <a:pPr marL="0" marR="0" algn="l" defTabSz="457200" rtl="0" eaLnBrk="1" latinLnBrk="0" hangingPunct="1">
                        <a:lnSpc>
                          <a:spcPct val="107000"/>
                        </a:lnSpc>
                        <a:spcBef>
                          <a:spcPts val="0"/>
                        </a:spcBef>
                        <a:spcAft>
                          <a:spcPts val="0"/>
                        </a:spcAft>
                      </a:pPr>
                      <a:r>
                        <a:rPr lang="en-US" sz="1200" kern="1200" dirty="0">
                          <a:effectLst/>
                        </a:rPr>
                        <a:t>Used to show customers and suppliers.</a:t>
                      </a:r>
                      <a:endParaRPr lang="en-US" sz="1200" kern="1200" dirty="0">
                        <a:solidFill>
                          <a:schemeClr val="lt1"/>
                        </a:solidFill>
                        <a:effectLst/>
                        <a:latin typeface="+mn-lt"/>
                        <a:ea typeface="+mn-ea"/>
                        <a:cs typeface="+mn-cs"/>
                      </a:endParaRPr>
                    </a:p>
                  </a:txBody>
                  <a:tcPr marL="68580" marR="68580" marT="0" marB="0" anchor="ctr"/>
                </a:tc>
              </a:tr>
              <a:tr h="1355725">
                <a:tc>
                  <a:txBody>
                    <a:bodyPr/>
                    <a:lstStyle/>
                    <a:p>
                      <a:endParaRPr lang="en-US" dirty="0"/>
                    </a:p>
                  </a:txBody>
                  <a:tcPr/>
                </a:tc>
                <a:tc>
                  <a:txBody>
                    <a:bodyPr/>
                    <a:lstStyle/>
                    <a:p>
                      <a:pPr marL="0" marR="0" algn="ctr" defTabSz="457200" rtl="0" eaLnBrk="1" latinLnBrk="0" hangingPunct="1">
                        <a:lnSpc>
                          <a:spcPct val="107000"/>
                        </a:lnSpc>
                        <a:spcBef>
                          <a:spcPts val="0"/>
                        </a:spcBef>
                        <a:spcAft>
                          <a:spcPts val="0"/>
                        </a:spcAft>
                      </a:pPr>
                      <a:r>
                        <a:rPr lang="en-US" sz="1200" kern="1200" dirty="0" smtClean="0">
                          <a:effectLst/>
                        </a:rPr>
                        <a:t>Manufacturing Process</a:t>
                      </a:r>
                      <a:endParaRPr lang="en-US" sz="1200" kern="1200" dirty="0">
                        <a:solidFill>
                          <a:schemeClr val="lt1"/>
                        </a:solidFill>
                        <a:effectLst/>
                        <a:latin typeface="+mn-lt"/>
                        <a:ea typeface="+mn-ea"/>
                        <a:cs typeface="+mn-cs"/>
                      </a:endParaRPr>
                    </a:p>
                  </a:txBody>
                  <a:tcPr marL="68580" marR="68580" marT="0" marB="0" anchor="ctr"/>
                </a:tc>
                <a:tc>
                  <a:txBody>
                    <a:bodyPr/>
                    <a:lstStyle/>
                    <a:p>
                      <a:pPr marL="0" algn="l" defTabSz="457200" rtl="0" eaLnBrk="1" latinLnBrk="0" hangingPunct="1"/>
                      <a:r>
                        <a:rPr lang="en-US" sz="1200" kern="1200" dirty="0" smtClean="0">
                          <a:effectLst/>
                        </a:rPr>
                        <a:t>One process box represents a single area of operation</a:t>
                      </a:r>
                      <a:endParaRPr lang="en-US" sz="1200" kern="1200" dirty="0">
                        <a:solidFill>
                          <a:schemeClr val="lt1"/>
                        </a:solidFill>
                        <a:effectLst/>
                        <a:latin typeface="+mn-lt"/>
                        <a:ea typeface="+mn-ea"/>
                        <a:cs typeface="+mn-cs"/>
                      </a:endParaRPr>
                    </a:p>
                  </a:txBody>
                  <a:tcPr anchor="ctr"/>
                </a:tc>
              </a:tr>
              <a:tr h="1295159">
                <a:tc>
                  <a:txBody>
                    <a:bodyPr/>
                    <a:lstStyle/>
                    <a:p>
                      <a:endParaRPr lang="en-US" dirty="0"/>
                    </a:p>
                  </a:txBody>
                  <a:tcPr/>
                </a:tc>
                <a:tc>
                  <a:txBody>
                    <a:bodyPr/>
                    <a:lstStyle/>
                    <a:p>
                      <a:pPr marL="0" marR="0" algn="ctr" defTabSz="457200" rtl="0" eaLnBrk="1" latinLnBrk="0" hangingPunct="1">
                        <a:lnSpc>
                          <a:spcPct val="107000"/>
                        </a:lnSpc>
                        <a:spcBef>
                          <a:spcPts val="0"/>
                        </a:spcBef>
                        <a:spcAft>
                          <a:spcPts val="0"/>
                        </a:spcAft>
                      </a:pPr>
                      <a:r>
                        <a:rPr lang="en-US" sz="1200" kern="1200" dirty="0">
                          <a:effectLst/>
                        </a:rPr>
                        <a:t>Data Box</a:t>
                      </a:r>
                      <a:endParaRPr lang="en-US" sz="1200" kern="1200" dirty="0">
                        <a:solidFill>
                          <a:schemeClr val="lt1"/>
                        </a:solidFill>
                        <a:effectLst/>
                        <a:latin typeface="+mn-lt"/>
                        <a:ea typeface="+mn-ea"/>
                        <a:cs typeface="+mn-cs"/>
                      </a:endParaRPr>
                    </a:p>
                  </a:txBody>
                  <a:tcPr marL="68580" marR="68580" marT="0" marB="0" anchor="ctr"/>
                </a:tc>
                <a:tc>
                  <a:txBody>
                    <a:bodyPr/>
                    <a:lstStyle/>
                    <a:p>
                      <a:pPr marL="0" marR="0" algn="l" defTabSz="457200" rtl="0" eaLnBrk="1" latinLnBrk="0" hangingPunct="1">
                        <a:lnSpc>
                          <a:spcPct val="107000"/>
                        </a:lnSpc>
                        <a:spcBef>
                          <a:spcPts val="0"/>
                        </a:spcBef>
                        <a:spcAft>
                          <a:spcPts val="0"/>
                        </a:spcAft>
                      </a:pPr>
                      <a:r>
                        <a:rPr lang="en-US" sz="1200" kern="1200" dirty="0">
                          <a:effectLst/>
                        </a:rPr>
                        <a:t>Used to record information concerning a manufacturing process.</a:t>
                      </a:r>
                      <a:endParaRPr lang="en-US" sz="1200" kern="1200" dirty="0">
                        <a:solidFill>
                          <a:schemeClr val="lt1"/>
                        </a:solidFill>
                        <a:effectLst/>
                        <a:latin typeface="+mn-lt"/>
                        <a:ea typeface="+mn-ea"/>
                        <a:cs typeface="+mn-cs"/>
                      </a:endParaRPr>
                    </a:p>
                  </a:txBody>
                  <a:tcPr marL="68580" marR="68580" marT="0" marB="0" anchor="ctr"/>
                </a:tc>
              </a:tr>
              <a:tr h="1295159">
                <a:tc>
                  <a:txBody>
                    <a:bodyPr/>
                    <a:lstStyle/>
                    <a:p>
                      <a:endParaRPr lang="en-US" dirty="0"/>
                    </a:p>
                  </a:txBody>
                  <a:tcPr/>
                </a:tc>
                <a:tc>
                  <a:txBody>
                    <a:bodyPr/>
                    <a:lstStyle/>
                    <a:p>
                      <a:pPr marL="0" algn="ctr" defTabSz="457200" rtl="0" eaLnBrk="1" latinLnBrk="0" hangingPunct="1"/>
                      <a:r>
                        <a:rPr lang="en-US" sz="1200" kern="1200" smtClean="0">
                          <a:effectLst/>
                        </a:rPr>
                        <a:t>Inventory</a:t>
                      </a:r>
                      <a:endParaRPr lang="en-US" sz="1200" kern="1200" dirty="0">
                        <a:solidFill>
                          <a:schemeClr val="lt1"/>
                        </a:solidFill>
                        <a:effectLst/>
                        <a:latin typeface="+mn-lt"/>
                        <a:ea typeface="+mn-ea"/>
                        <a:cs typeface="+mn-cs"/>
                      </a:endParaRPr>
                    </a:p>
                  </a:txBody>
                  <a:tcPr anchor="ctr"/>
                </a:tc>
                <a:tc>
                  <a:txBody>
                    <a:bodyPr/>
                    <a:lstStyle/>
                    <a:p>
                      <a:pPr marL="0" marR="0" algn="l" defTabSz="457200" rtl="0" eaLnBrk="1" latinLnBrk="0" hangingPunct="1">
                        <a:lnSpc>
                          <a:spcPct val="107000"/>
                        </a:lnSpc>
                        <a:spcBef>
                          <a:spcPts val="0"/>
                        </a:spcBef>
                        <a:spcAft>
                          <a:spcPts val="0"/>
                        </a:spcAft>
                      </a:pPr>
                      <a:r>
                        <a:rPr lang="en-US" sz="1200" kern="1200" dirty="0">
                          <a:effectLst/>
                        </a:rPr>
                        <a:t>Count should be included.</a:t>
                      </a:r>
                      <a:endParaRPr lang="en-US" sz="1200" kern="1200" dirty="0">
                        <a:solidFill>
                          <a:schemeClr val="lt1"/>
                        </a:solidFill>
                        <a:effectLst/>
                        <a:latin typeface="+mn-lt"/>
                        <a:ea typeface="+mn-ea"/>
                        <a:cs typeface="+mn-cs"/>
                      </a:endParaRPr>
                    </a:p>
                  </a:txBody>
                  <a:tcPr marL="68580" marR="68580" marT="0" marB="0" anchor="ctr"/>
                </a:tc>
              </a:tr>
            </a:tbl>
          </a:graphicData>
        </a:graphic>
      </p:graphicFrame>
      <p:pic>
        <p:nvPicPr>
          <p:cNvPr id="16" name="Picture 15"/>
          <p:cNvPicPr>
            <a:picLocks noChangeAspect="1"/>
          </p:cNvPicPr>
          <p:nvPr/>
        </p:nvPicPr>
        <p:blipFill>
          <a:blip r:embed="rId3"/>
          <a:stretch>
            <a:fillRect/>
          </a:stretch>
        </p:blipFill>
        <p:spPr>
          <a:xfrm>
            <a:off x="10352539" y="0"/>
            <a:ext cx="838199" cy="1187777"/>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985284212"/>
              </p:ext>
            </p:extLst>
          </p:nvPr>
        </p:nvGraphicFramePr>
        <p:xfrm>
          <a:off x="6052007" y="676273"/>
          <a:ext cx="5825766" cy="5818796"/>
        </p:xfrm>
        <a:graphic>
          <a:graphicData uri="http://schemas.openxmlformats.org/drawingml/2006/table">
            <a:tbl>
              <a:tblPr bandRow="1">
                <a:tableStyleId>{5940675A-B579-460E-94D1-54222C63F5DA}</a:tableStyleId>
              </a:tblPr>
              <a:tblGrid>
                <a:gridCol w="1941922"/>
                <a:gridCol w="1429574"/>
                <a:gridCol w="2454270"/>
              </a:tblGrid>
              <a:tr h="1150972">
                <a:tc>
                  <a:txBody>
                    <a:bodyPr/>
                    <a:lstStyle/>
                    <a:p>
                      <a:endParaRPr lang="en-US" dirty="0"/>
                    </a:p>
                  </a:txBody>
                  <a:tcPr/>
                </a:tc>
                <a:tc>
                  <a:txBody>
                    <a:bodyPr/>
                    <a:lstStyle/>
                    <a:p>
                      <a:pPr marL="0" marR="0" algn="l" defTabSz="457200" rtl="0" eaLnBrk="1" latinLnBrk="0" hangingPunct="1">
                        <a:lnSpc>
                          <a:spcPct val="107000"/>
                        </a:lnSpc>
                        <a:spcBef>
                          <a:spcPts val="0"/>
                        </a:spcBef>
                        <a:spcAft>
                          <a:spcPts val="0"/>
                        </a:spcAft>
                      </a:pPr>
                      <a:r>
                        <a:rPr lang="en-US" sz="1200" kern="1200" dirty="0">
                          <a:effectLst/>
                        </a:rPr>
                        <a:t>Truck Shipment</a:t>
                      </a:r>
                      <a:endParaRPr lang="en-US" sz="1200" kern="1200" dirty="0">
                        <a:solidFill>
                          <a:schemeClr val="lt1"/>
                        </a:solidFill>
                        <a:effectLst/>
                        <a:latin typeface="+mn-lt"/>
                        <a:ea typeface="+mn-ea"/>
                        <a:cs typeface="+mn-cs"/>
                      </a:endParaRPr>
                    </a:p>
                  </a:txBody>
                  <a:tcPr marL="68580" marR="68580" marT="0" marB="0"/>
                </a:tc>
                <a:tc>
                  <a:txBody>
                    <a:bodyPr/>
                    <a:lstStyle/>
                    <a:p>
                      <a:pPr marL="0" marR="0" algn="l" defTabSz="457200" rtl="0" eaLnBrk="1" latinLnBrk="0" hangingPunct="1">
                        <a:lnSpc>
                          <a:spcPct val="107000"/>
                        </a:lnSpc>
                        <a:spcBef>
                          <a:spcPts val="0"/>
                        </a:spcBef>
                        <a:spcAft>
                          <a:spcPts val="0"/>
                        </a:spcAft>
                      </a:pPr>
                      <a:r>
                        <a:rPr lang="en-US" sz="1200" kern="1200" dirty="0">
                          <a:effectLst/>
                        </a:rPr>
                        <a:t>Note frequency of shipments.</a:t>
                      </a:r>
                      <a:endParaRPr lang="en-US" sz="1200" kern="1200" dirty="0">
                        <a:solidFill>
                          <a:schemeClr val="lt1"/>
                        </a:solidFill>
                        <a:effectLst/>
                        <a:latin typeface="+mn-lt"/>
                        <a:ea typeface="+mn-ea"/>
                        <a:cs typeface="+mn-cs"/>
                      </a:endParaRPr>
                    </a:p>
                  </a:txBody>
                  <a:tcPr marL="68580" marR="68580" marT="0" marB="0"/>
                </a:tc>
              </a:tr>
              <a:tr h="1166956">
                <a:tc>
                  <a:txBody>
                    <a:bodyPr/>
                    <a:lstStyle/>
                    <a:p>
                      <a:endParaRPr lang="en-US" dirty="0"/>
                    </a:p>
                  </a:txBody>
                  <a:tcPr/>
                </a:tc>
                <a:tc>
                  <a:txBody>
                    <a:bodyPr/>
                    <a:lstStyle/>
                    <a:p>
                      <a:pPr marL="0" marR="0" algn="l" defTabSz="457200" rtl="0" eaLnBrk="1" latinLnBrk="0" hangingPunct="1">
                        <a:lnSpc>
                          <a:spcPct val="107000"/>
                        </a:lnSpc>
                        <a:spcBef>
                          <a:spcPts val="0"/>
                        </a:spcBef>
                        <a:spcAft>
                          <a:spcPts val="0"/>
                        </a:spcAft>
                      </a:pPr>
                      <a:r>
                        <a:rPr lang="en-US" sz="1200" kern="1200" dirty="0">
                          <a:effectLst/>
                        </a:rPr>
                        <a:t>Movement of production material</a:t>
                      </a:r>
                      <a:endParaRPr lang="en-US" sz="1200" kern="1200" dirty="0">
                        <a:solidFill>
                          <a:schemeClr val="lt1"/>
                        </a:solidFill>
                        <a:effectLst/>
                        <a:latin typeface="+mn-lt"/>
                        <a:ea typeface="+mn-ea"/>
                        <a:cs typeface="+mn-cs"/>
                      </a:endParaRPr>
                    </a:p>
                  </a:txBody>
                  <a:tcPr marL="68580" marR="68580" marT="0" marB="0"/>
                </a:tc>
                <a:tc>
                  <a:txBody>
                    <a:bodyPr/>
                    <a:lstStyle/>
                    <a:p>
                      <a:pPr marL="0" marR="0" algn="l" defTabSz="457200" rtl="0" eaLnBrk="1" latinLnBrk="0" hangingPunct="1">
                        <a:lnSpc>
                          <a:spcPct val="107000"/>
                        </a:lnSpc>
                        <a:spcBef>
                          <a:spcPts val="0"/>
                        </a:spcBef>
                        <a:spcAft>
                          <a:spcPts val="0"/>
                        </a:spcAft>
                      </a:pPr>
                      <a:r>
                        <a:rPr lang="en-US" sz="1200" kern="1200" dirty="0">
                          <a:effectLst/>
                        </a:rPr>
                        <a:t>Is material that is moved forward after being produced and it happens before the next process needs it.</a:t>
                      </a:r>
                      <a:endParaRPr lang="en-US" sz="1200" kern="1200" dirty="0">
                        <a:solidFill>
                          <a:schemeClr val="lt1"/>
                        </a:solidFill>
                        <a:effectLst/>
                        <a:latin typeface="+mn-lt"/>
                        <a:ea typeface="+mn-ea"/>
                        <a:cs typeface="+mn-cs"/>
                      </a:endParaRPr>
                    </a:p>
                  </a:txBody>
                  <a:tcPr marL="68580" marR="68580" marT="0" marB="0"/>
                </a:tc>
              </a:tr>
              <a:tr h="1166956">
                <a:tc>
                  <a:txBody>
                    <a:bodyPr/>
                    <a:lstStyle/>
                    <a:p>
                      <a:endParaRPr lang="en-US" dirty="0"/>
                    </a:p>
                  </a:txBody>
                  <a:tcPr>
                    <a:lnB w="12700" cap="flat" cmpd="sng" algn="ctr">
                      <a:solidFill>
                        <a:schemeClr val="accent1"/>
                      </a:solidFill>
                      <a:prstDash val="solid"/>
                      <a:round/>
                      <a:headEnd type="none" w="med" len="med"/>
                      <a:tailEnd type="none" w="med" len="med"/>
                    </a:lnB>
                  </a:tcPr>
                </a:tc>
                <a:tc>
                  <a:txBody>
                    <a:bodyPr/>
                    <a:lstStyle/>
                    <a:p>
                      <a:pPr marL="0" marR="0" algn="l" defTabSz="457200" rtl="0" eaLnBrk="1" latinLnBrk="0" hangingPunct="1">
                        <a:lnSpc>
                          <a:spcPct val="107000"/>
                        </a:lnSpc>
                        <a:spcBef>
                          <a:spcPts val="0"/>
                        </a:spcBef>
                        <a:spcAft>
                          <a:spcPts val="0"/>
                        </a:spcAft>
                      </a:pPr>
                      <a:r>
                        <a:rPr lang="en-US" sz="1200" kern="1200" dirty="0">
                          <a:effectLst/>
                        </a:rPr>
                        <a:t>Movement of finished goods</a:t>
                      </a:r>
                      <a:endParaRPr lang="en-US" sz="1200" kern="1200" dirty="0">
                        <a:solidFill>
                          <a:schemeClr val="lt1"/>
                        </a:solidFill>
                        <a:effectLst/>
                        <a:latin typeface="+mn-lt"/>
                        <a:ea typeface="+mn-ea"/>
                        <a:cs typeface="+mn-cs"/>
                      </a:endParaRPr>
                    </a:p>
                  </a:txBody>
                  <a:tcPr marL="68580" marR="68580" marT="0" marB="0">
                    <a:lnB w="12700" cap="flat" cmpd="sng" algn="ctr">
                      <a:solidFill>
                        <a:schemeClr val="accent1"/>
                      </a:solidFill>
                      <a:prstDash val="solid"/>
                      <a:round/>
                      <a:headEnd type="none" w="med" len="med"/>
                      <a:tailEnd type="none" w="med" len="med"/>
                    </a:lnB>
                  </a:tcPr>
                </a:tc>
                <a:tc>
                  <a:txBody>
                    <a:bodyPr/>
                    <a:lstStyle/>
                    <a:p>
                      <a:pPr marL="0" marR="0" algn="l" defTabSz="457200" rtl="0" eaLnBrk="1" latinLnBrk="0" hangingPunct="1">
                        <a:lnSpc>
                          <a:spcPct val="107000"/>
                        </a:lnSpc>
                        <a:spcBef>
                          <a:spcPts val="0"/>
                        </a:spcBef>
                        <a:spcAft>
                          <a:spcPts val="0"/>
                        </a:spcAft>
                      </a:pPr>
                      <a:r>
                        <a:rPr lang="en-US" sz="1200" kern="1200" dirty="0">
                          <a:effectLst/>
                        </a:rPr>
                        <a:t>Shows movement of finished goods to customer.</a:t>
                      </a:r>
                      <a:endParaRPr lang="en-US" sz="1200" kern="1200" dirty="0">
                        <a:solidFill>
                          <a:schemeClr val="lt1"/>
                        </a:solidFill>
                        <a:effectLst/>
                        <a:latin typeface="+mn-lt"/>
                        <a:ea typeface="+mn-ea"/>
                        <a:cs typeface="+mn-cs"/>
                      </a:endParaRPr>
                    </a:p>
                  </a:txBody>
                  <a:tcPr marL="68580" marR="68580" marT="0" marB="0">
                    <a:lnB w="12700" cap="flat" cmpd="sng" algn="ctr">
                      <a:solidFill>
                        <a:schemeClr val="accent1"/>
                      </a:solidFill>
                      <a:prstDash val="solid"/>
                      <a:round/>
                      <a:headEnd type="none" w="med" len="med"/>
                      <a:tailEnd type="none" w="med" len="med"/>
                    </a:lnB>
                  </a:tcPr>
                </a:tc>
              </a:tr>
              <a:tr h="1166956">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l" defTabSz="457200" rtl="0" eaLnBrk="1" latinLnBrk="0" hangingPunct="1">
                        <a:lnSpc>
                          <a:spcPct val="107000"/>
                        </a:lnSpc>
                        <a:spcBef>
                          <a:spcPts val="0"/>
                        </a:spcBef>
                        <a:spcAft>
                          <a:spcPts val="0"/>
                        </a:spcAft>
                      </a:pPr>
                      <a:r>
                        <a:rPr lang="en-US" sz="1200" kern="1200" dirty="0">
                          <a:effectLst/>
                        </a:rPr>
                        <a:t>Supermarket</a:t>
                      </a:r>
                      <a:endParaRPr lang="en-US" sz="1200" kern="1200" dirty="0">
                        <a:solidFill>
                          <a:schemeClr val="lt1"/>
                        </a:solidFill>
                        <a:effectLst/>
                        <a:latin typeface="+mn-lt"/>
                        <a:ea typeface="+mn-ea"/>
                        <a:cs typeface="+mn-cs"/>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l" defTabSz="457200" rtl="0" eaLnBrk="1" latinLnBrk="0" hangingPunct="1">
                        <a:lnSpc>
                          <a:spcPct val="107000"/>
                        </a:lnSpc>
                        <a:spcBef>
                          <a:spcPts val="0"/>
                        </a:spcBef>
                        <a:spcAft>
                          <a:spcPts val="0"/>
                        </a:spcAft>
                      </a:pPr>
                      <a:r>
                        <a:rPr lang="en-US" sz="1200" kern="1200" dirty="0">
                          <a:effectLst/>
                        </a:rPr>
                        <a:t>A controlled inventory of parts that is used to schedule production at an upstream process.</a:t>
                      </a:r>
                      <a:endParaRPr lang="en-US" sz="1200" kern="1200" dirty="0">
                        <a:solidFill>
                          <a:schemeClr val="lt1"/>
                        </a:solidFill>
                        <a:effectLst/>
                        <a:latin typeface="+mn-lt"/>
                        <a:ea typeface="+mn-ea"/>
                        <a:cs typeface="+mn-cs"/>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166956">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l" defTabSz="457200" rtl="0" eaLnBrk="1" latinLnBrk="0" hangingPunct="1">
                        <a:lnSpc>
                          <a:spcPct val="107000"/>
                        </a:lnSpc>
                        <a:spcBef>
                          <a:spcPts val="0"/>
                        </a:spcBef>
                        <a:spcAft>
                          <a:spcPts val="0"/>
                        </a:spcAft>
                      </a:pPr>
                      <a:r>
                        <a:rPr lang="en-US" sz="1200" kern="1200" dirty="0">
                          <a:effectLst/>
                        </a:rPr>
                        <a:t>Withdrawal</a:t>
                      </a:r>
                      <a:endParaRPr lang="en-US" sz="1200" kern="1200" dirty="0">
                        <a:solidFill>
                          <a:schemeClr val="lt1"/>
                        </a:solidFill>
                        <a:effectLst/>
                        <a:latin typeface="+mn-lt"/>
                        <a:ea typeface="+mn-ea"/>
                        <a:cs typeface="+mn-cs"/>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l" defTabSz="457200" rtl="0" eaLnBrk="1" latinLnBrk="0" hangingPunct="1">
                        <a:lnSpc>
                          <a:spcPct val="107000"/>
                        </a:lnSpc>
                        <a:spcBef>
                          <a:spcPts val="0"/>
                        </a:spcBef>
                        <a:spcAft>
                          <a:spcPts val="0"/>
                        </a:spcAft>
                      </a:pPr>
                      <a:r>
                        <a:rPr lang="en-US" sz="1200" kern="1200" dirty="0">
                          <a:effectLst/>
                        </a:rPr>
                        <a:t>Pull of material, usually from a supermarket.</a:t>
                      </a:r>
                      <a:endParaRPr lang="en-US" sz="1200" kern="1200" dirty="0">
                        <a:solidFill>
                          <a:schemeClr val="lt1"/>
                        </a:solidFill>
                        <a:effectLst/>
                        <a:latin typeface="+mn-lt"/>
                        <a:ea typeface="+mn-ea"/>
                        <a:cs typeface="+mn-cs"/>
                      </a:endParaRPr>
                    </a:p>
                  </a:txBody>
                  <a:tcPr marL="68580" marR="6858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pic>
        <p:nvPicPr>
          <p:cNvPr id="19" name="Picture 18">
            <a:hlinkClick r:id="rId4" action="ppaction://hlinksldjump"/>
          </p:cNvPr>
          <p:cNvPicPr/>
          <p:nvPr/>
        </p:nvPicPr>
        <p:blipFill>
          <a:blip r:embed="rId5">
            <a:extLst>
              <a:ext uri="{28A0092B-C50C-407E-A947-70E740481C1C}">
                <a14:useLocalDpi xmlns:a14="http://schemas.microsoft.com/office/drawing/2010/main" val="0"/>
              </a:ext>
            </a:extLst>
          </a:blip>
          <a:srcRect/>
          <a:stretch>
            <a:fillRect/>
          </a:stretch>
        </p:blipFill>
        <p:spPr bwMode="auto">
          <a:xfrm>
            <a:off x="492297" y="2783081"/>
            <a:ext cx="1123944" cy="835711"/>
          </a:xfrm>
          <a:prstGeom prst="rect">
            <a:avLst/>
          </a:prstGeom>
          <a:noFill/>
        </p:spPr>
      </p:pic>
      <p:pic>
        <p:nvPicPr>
          <p:cNvPr id="24" name="Picture 23">
            <a:hlinkClick r:id="rId6" action="ppaction://hlinksldjump"/>
          </p:cNvPr>
          <p:cNvPicPr/>
          <p:nvPr/>
        </p:nvPicPr>
        <p:blipFill rotWithShape="1">
          <a:blip r:embed="rId7">
            <a:extLst>
              <a:ext uri="{28A0092B-C50C-407E-A947-70E740481C1C}">
                <a14:useLocalDpi xmlns:a14="http://schemas.microsoft.com/office/drawing/2010/main" val="0"/>
              </a:ext>
            </a:extLst>
          </a:blip>
          <a:srcRect l="4365" t="17265" r="78720" b="73859"/>
          <a:stretch/>
        </p:blipFill>
        <p:spPr bwMode="auto">
          <a:xfrm>
            <a:off x="519570" y="1604228"/>
            <a:ext cx="1096671" cy="733515"/>
          </a:xfrm>
          <a:prstGeom prst="rect">
            <a:avLst/>
          </a:prstGeom>
          <a:noFill/>
          <a:ln>
            <a:noFill/>
          </a:ln>
          <a:extLst>
            <a:ext uri="{53640926-AAD7-44D8-BBD7-CCE9431645EC}">
              <a14:shadowObscured xmlns:a14="http://schemas.microsoft.com/office/drawing/2010/main"/>
            </a:ext>
          </a:extLst>
        </p:spPr>
      </p:pic>
      <p:pic>
        <p:nvPicPr>
          <p:cNvPr id="25" name="Picture 24">
            <a:hlinkClick r:id="rId8" action="ppaction://hlinksldjump"/>
          </p:cNvPr>
          <p:cNvPicPr/>
          <p:nvPr/>
        </p:nvPicPr>
        <p:blipFill rotWithShape="1">
          <a:blip r:embed="rId7">
            <a:extLst>
              <a:ext uri="{28A0092B-C50C-407E-A947-70E740481C1C}">
                <a14:useLocalDpi xmlns:a14="http://schemas.microsoft.com/office/drawing/2010/main" val="0"/>
              </a:ext>
            </a:extLst>
          </a:blip>
          <a:srcRect l="3092" t="28937" r="76356" b="58053"/>
          <a:stretch/>
        </p:blipFill>
        <p:spPr bwMode="auto">
          <a:xfrm>
            <a:off x="492297" y="4148972"/>
            <a:ext cx="1098821" cy="875514"/>
          </a:xfrm>
          <a:prstGeom prst="rect">
            <a:avLst/>
          </a:prstGeom>
          <a:noFill/>
          <a:ln>
            <a:noFill/>
          </a:ln>
          <a:extLst>
            <a:ext uri="{53640926-AAD7-44D8-BBD7-CCE9431645EC}">
              <a14:shadowObscured xmlns:a14="http://schemas.microsoft.com/office/drawing/2010/main"/>
            </a:ext>
          </a:extLst>
        </p:spPr>
      </p:pic>
      <p:pic>
        <p:nvPicPr>
          <p:cNvPr id="26" name="Picture 25">
            <a:hlinkClick r:id="rId9" action="ppaction://hlinksldjump"/>
          </p:cNvPr>
          <p:cNvPicPr/>
          <p:nvPr/>
        </p:nvPicPr>
        <p:blipFill rotWithShape="1">
          <a:blip r:embed="rId7">
            <a:extLst>
              <a:ext uri="{28A0092B-C50C-407E-A947-70E740481C1C}">
                <a14:useLocalDpi xmlns:a14="http://schemas.microsoft.com/office/drawing/2010/main" val="0"/>
              </a:ext>
            </a:extLst>
          </a:blip>
          <a:srcRect l="6366" t="43163" r="80902" b="46137"/>
          <a:stretch/>
        </p:blipFill>
        <p:spPr bwMode="auto">
          <a:xfrm>
            <a:off x="734530" y="5469824"/>
            <a:ext cx="666750" cy="838200"/>
          </a:xfrm>
          <a:prstGeom prst="rect">
            <a:avLst/>
          </a:prstGeom>
          <a:noFill/>
          <a:ln>
            <a:noFill/>
          </a:ln>
          <a:extLst>
            <a:ext uri="{53640926-AAD7-44D8-BBD7-CCE9431645EC}">
              <a14:shadowObscured xmlns:a14="http://schemas.microsoft.com/office/drawing/2010/main"/>
            </a:ext>
          </a:extLst>
        </p:spPr>
      </p:pic>
      <p:pic>
        <p:nvPicPr>
          <p:cNvPr id="27" name="Picture 26">
            <a:hlinkClick r:id="rId10" action="ppaction://hlinksldjump"/>
          </p:cNvPr>
          <p:cNvPicPr/>
          <p:nvPr/>
        </p:nvPicPr>
        <p:blipFill rotWithShape="1">
          <a:blip r:embed="rId7">
            <a:extLst>
              <a:ext uri="{28A0092B-C50C-407E-A947-70E740481C1C}">
                <a14:useLocalDpi xmlns:a14="http://schemas.microsoft.com/office/drawing/2010/main" val="0"/>
              </a:ext>
            </a:extLst>
          </a:blip>
          <a:srcRect l="5457" t="55443" r="78173" b="35317"/>
          <a:stretch/>
        </p:blipFill>
        <p:spPr bwMode="auto">
          <a:xfrm>
            <a:off x="6494197" y="911276"/>
            <a:ext cx="857250" cy="723900"/>
          </a:xfrm>
          <a:prstGeom prst="rect">
            <a:avLst/>
          </a:prstGeom>
          <a:noFill/>
          <a:ln>
            <a:noFill/>
          </a:ln>
          <a:extLst>
            <a:ext uri="{53640926-AAD7-44D8-BBD7-CCE9431645EC}">
              <a14:shadowObscured xmlns:a14="http://schemas.microsoft.com/office/drawing/2010/main"/>
            </a:ext>
          </a:extLst>
        </p:spPr>
      </p:pic>
      <p:pic>
        <p:nvPicPr>
          <p:cNvPr id="28" name="Picture 27">
            <a:hlinkClick r:id="rId11" action="ppaction://hlinksldjump"/>
          </p:cNvPr>
          <p:cNvPicPr/>
          <p:nvPr/>
        </p:nvPicPr>
        <p:blipFill rotWithShape="1">
          <a:blip r:embed="rId7">
            <a:extLst>
              <a:ext uri="{28A0092B-C50C-407E-A947-70E740481C1C}">
                <a14:useLocalDpi xmlns:a14="http://schemas.microsoft.com/office/drawing/2010/main" val="0"/>
              </a:ext>
            </a:extLst>
          </a:blip>
          <a:srcRect l="909" t="67480" r="75082" b="26684"/>
          <a:stretch/>
        </p:blipFill>
        <p:spPr bwMode="auto">
          <a:xfrm>
            <a:off x="6312843" y="2179253"/>
            <a:ext cx="1257300" cy="457200"/>
          </a:xfrm>
          <a:prstGeom prst="rect">
            <a:avLst/>
          </a:prstGeom>
          <a:noFill/>
          <a:ln>
            <a:noFill/>
          </a:ln>
          <a:extLst>
            <a:ext uri="{53640926-AAD7-44D8-BBD7-CCE9431645EC}">
              <a14:shadowObscured xmlns:a14="http://schemas.microsoft.com/office/drawing/2010/main"/>
            </a:ext>
          </a:extLst>
        </p:spPr>
      </p:pic>
      <p:pic>
        <p:nvPicPr>
          <p:cNvPr id="29" name="Picture 28">
            <a:hlinkClick r:id="rId12" action="ppaction://hlinksldjump"/>
          </p:cNvPr>
          <p:cNvPicPr/>
          <p:nvPr/>
        </p:nvPicPr>
        <p:blipFill rotWithShape="1">
          <a:blip r:embed="rId7">
            <a:extLst>
              <a:ext uri="{28A0092B-C50C-407E-A947-70E740481C1C}">
                <a14:useLocalDpi xmlns:a14="http://schemas.microsoft.com/office/drawing/2010/main" val="0"/>
              </a:ext>
            </a:extLst>
          </a:blip>
          <a:srcRect l="727" t="78058" r="75264" b="15863"/>
          <a:stretch/>
        </p:blipFill>
        <p:spPr bwMode="auto">
          <a:xfrm>
            <a:off x="6312843" y="3369912"/>
            <a:ext cx="1257300" cy="476250"/>
          </a:xfrm>
          <a:prstGeom prst="rect">
            <a:avLst/>
          </a:prstGeom>
          <a:noFill/>
          <a:ln>
            <a:noFill/>
          </a:ln>
          <a:extLst>
            <a:ext uri="{53640926-AAD7-44D8-BBD7-CCE9431645EC}">
              <a14:shadowObscured xmlns:a14="http://schemas.microsoft.com/office/drawing/2010/main"/>
            </a:ext>
          </a:extLst>
        </p:spPr>
      </p:pic>
      <p:pic>
        <p:nvPicPr>
          <p:cNvPr id="30" name="Picture 29"/>
          <p:cNvPicPr/>
          <p:nvPr/>
        </p:nvPicPr>
        <p:blipFill rotWithShape="1">
          <a:blip r:embed="rId7">
            <a:extLst>
              <a:ext uri="{28A0092B-C50C-407E-A947-70E740481C1C}">
                <a14:useLocalDpi xmlns:a14="http://schemas.microsoft.com/office/drawing/2010/main" val="0"/>
              </a:ext>
            </a:extLst>
          </a:blip>
          <a:srcRect l="6548" t="85353" r="81812" b="1273"/>
          <a:stretch/>
        </p:blipFill>
        <p:spPr bwMode="auto">
          <a:xfrm>
            <a:off x="6636693" y="4219843"/>
            <a:ext cx="609600" cy="1047750"/>
          </a:xfrm>
          <a:prstGeom prst="rect">
            <a:avLst/>
          </a:prstGeom>
          <a:noFill/>
          <a:ln>
            <a:noFill/>
          </a:ln>
          <a:extLst>
            <a:ext uri="{53640926-AAD7-44D8-BBD7-CCE9431645EC}">
              <a14:shadowObscured xmlns:a14="http://schemas.microsoft.com/office/drawing/2010/main"/>
            </a:ext>
          </a:extLst>
        </p:spPr>
      </p:pic>
      <p:pic>
        <p:nvPicPr>
          <p:cNvPr id="31" name="Picture 30"/>
          <p:cNvPicPr/>
          <p:nvPr/>
        </p:nvPicPr>
        <p:blipFill rotWithShape="1">
          <a:blip r:embed="rId13">
            <a:extLst>
              <a:ext uri="{28A0092B-C50C-407E-A947-70E740481C1C}">
                <a14:useLocalDpi xmlns:a14="http://schemas.microsoft.com/office/drawing/2010/main" val="0"/>
              </a:ext>
            </a:extLst>
          </a:blip>
          <a:srcRect l="4188" t="3852" r="81636" b="88444"/>
          <a:stretch/>
        </p:blipFill>
        <p:spPr bwMode="auto">
          <a:xfrm>
            <a:off x="6512868" y="5641274"/>
            <a:ext cx="819909" cy="666750"/>
          </a:xfrm>
          <a:prstGeom prst="rect">
            <a:avLst/>
          </a:prstGeom>
          <a:noFill/>
          <a:ln>
            <a:noFill/>
          </a:ln>
          <a:extLst>
            <a:ext uri="{53640926-AAD7-44D8-BBD7-CCE9431645EC}">
              <a14:shadowObscured xmlns:a14="http://schemas.microsoft.com/office/drawing/2010/main"/>
            </a:ext>
          </a:extLst>
        </p:spPr>
      </p:pic>
      <p:sp>
        <p:nvSpPr>
          <p:cNvPr id="17" name="TextBox 16"/>
          <p:cNvSpPr txBox="1"/>
          <p:nvPr/>
        </p:nvSpPr>
        <p:spPr>
          <a:xfrm>
            <a:off x="57150" y="0"/>
            <a:ext cx="11972925" cy="677108"/>
          </a:xfrm>
          <a:prstGeom prst="rect">
            <a:avLst/>
          </a:prstGeom>
          <a:noFill/>
          <a:ln>
            <a:noFill/>
          </a:ln>
        </p:spPr>
        <p:txBody>
          <a:bodyPr wrap="square" rtlCol="0">
            <a:spAutoFit/>
          </a:bodyPr>
          <a:lstStyle/>
          <a:p>
            <a:r>
              <a:rPr lang="en-US" sz="2000" b="1" dirty="0" smtClean="0"/>
              <a:t>Attention: </a:t>
            </a:r>
            <a:r>
              <a:rPr lang="en-US" dirty="0" smtClean="0"/>
              <a:t>Boxes outlined in </a:t>
            </a:r>
            <a:r>
              <a:rPr lang="en-US" dirty="0" smtClean="0">
                <a:solidFill>
                  <a:schemeClr val="accent1"/>
                </a:solidFill>
              </a:rPr>
              <a:t>Red </a:t>
            </a:r>
            <a:r>
              <a:rPr lang="en-US" dirty="0" smtClean="0"/>
              <a:t>are icons that may be used in the examples and in real situations, but will not take you anywhere in the power point.</a:t>
            </a:r>
            <a:endParaRPr lang="en-US" dirty="0">
              <a:solidFill>
                <a:schemeClr val="accent1"/>
              </a:solidFill>
            </a:endParaRPr>
          </a:p>
        </p:txBody>
      </p:sp>
      <p:sp>
        <p:nvSpPr>
          <p:cNvPr id="18" name="Rectangle 17">
            <a:hlinkClick r:id="rId14" action="ppaction://hlinksldjump"/>
          </p:cNvPr>
          <p:cNvSpPr/>
          <p:nvPr/>
        </p:nvSpPr>
        <p:spPr>
          <a:xfrm>
            <a:off x="57150" y="6546138"/>
            <a:ext cx="3345926" cy="26451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 Example</a:t>
            </a:r>
            <a:endParaRPr lang="en-US" dirty="0"/>
          </a:p>
        </p:txBody>
      </p:sp>
    </p:spTree>
    <p:extLst>
      <p:ext uri="{BB962C8B-B14F-4D97-AF65-F5344CB8AC3E}">
        <p14:creationId xmlns:p14="http://schemas.microsoft.com/office/powerpoint/2010/main" val="25661396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57F1E4F-1CFF-5643-939E-02111984F565}" type="slidenum">
              <a:rPr lang="en-US" smtClean="0"/>
              <a:t>24</a:t>
            </a:fld>
            <a:endParaRPr lang="en-US" dirty="0"/>
          </a:p>
        </p:txBody>
      </p:sp>
      <p:pic>
        <p:nvPicPr>
          <p:cNvPr id="4" name="Picture 3"/>
          <p:cNvPicPr>
            <a:picLocks noChangeAspect="1"/>
          </p:cNvPicPr>
          <p:nvPr/>
        </p:nvPicPr>
        <p:blipFill>
          <a:blip r:embed="rId3"/>
          <a:stretch>
            <a:fillRect/>
          </a:stretch>
        </p:blipFill>
        <p:spPr>
          <a:xfrm>
            <a:off x="10349418" y="1"/>
            <a:ext cx="841321" cy="116556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424263133"/>
              </p:ext>
            </p:extLst>
          </p:nvPr>
        </p:nvGraphicFramePr>
        <p:xfrm>
          <a:off x="3177210" y="1760407"/>
          <a:ext cx="5693790" cy="3237900"/>
        </p:xfrm>
        <a:graphic>
          <a:graphicData uri="http://schemas.openxmlformats.org/drawingml/2006/table">
            <a:tbl>
              <a:tblPr bandRow="1">
                <a:tableStyleId>{5940675A-B579-460E-94D1-54222C63F5DA}</a:tableStyleId>
              </a:tblPr>
              <a:tblGrid>
                <a:gridCol w="1897930"/>
                <a:gridCol w="1439160"/>
                <a:gridCol w="2356700"/>
              </a:tblGrid>
              <a:tr h="587016">
                <a:tc>
                  <a:txBody>
                    <a:bodyPr/>
                    <a:lstStyle/>
                    <a:p>
                      <a:pPr algn="ctr"/>
                      <a:r>
                        <a:rPr lang="en-US" dirty="0" smtClean="0"/>
                        <a:t>General</a:t>
                      </a:r>
                      <a:r>
                        <a:rPr lang="en-US" baseline="0" dirty="0" smtClean="0"/>
                        <a:t> Icons</a:t>
                      </a:r>
                      <a:endParaRPr lang="en-US" dirty="0"/>
                    </a:p>
                  </a:txBody>
                  <a:tcPr anchor="b">
                    <a:lnB w="12700" cap="flat" cmpd="sng" algn="ctr">
                      <a:solidFill>
                        <a:schemeClr val="accent1"/>
                      </a:solidFill>
                      <a:prstDash val="solid"/>
                      <a:round/>
                      <a:headEnd type="none" w="med" len="med"/>
                      <a:tailEnd type="none" w="med" len="med"/>
                    </a:lnB>
                  </a:tcPr>
                </a:tc>
                <a:tc>
                  <a:txBody>
                    <a:bodyPr/>
                    <a:lstStyle/>
                    <a:p>
                      <a:pPr algn="ctr"/>
                      <a:r>
                        <a:rPr lang="en-US" dirty="0" smtClean="0"/>
                        <a:t>Represents</a:t>
                      </a:r>
                      <a:endParaRPr lang="en-US" dirty="0"/>
                    </a:p>
                  </a:txBody>
                  <a:tcPr anchor="b">
                    <a:lnB w="12700" cap="flat" cmpd="sng" algn="ctr">
                      <a:solidFill>
                        <a:schemeClr val="accent1"/>
                      </a:solidFill>
                      <a:prstDash val="solid"/>
                      <a:round/>
                      <a:headEnd type="none" w="med" len="med"/>
                      <a:tailEnd type="none" w="med" len="med"/>
                    </a:lnB>
                  </a:tcPr>
                </a:tc>
                <a:tc>
                  <a:txBody>
                    <a:bodyPr/>
                    <a:lstStyle/>
                    <a:p>
                      <a:pPr algn="ctr"/>
                      <a:r>
                        <a:rPr lang="en-US" dirty="0" smtClean="0"/>
                        <a:t>Notes</a:t>
                      </a:r>
                      <a:endParaRPr lang="en-US" dirty="0"/>
                    </a:p>
                  </a:txBody>
                  <a:tcPr anchor="b">
                    <a:lnB w="12700" cap="flat" cmpd="sng" algn="ctr">
                      <a:solidFill>
                        <a:schemeClr val="accent1"/>
                      </a:solidFill>
                      <a:prstDash val="solid"/>
                      <a:round/>
                      <a:headEnd type="none" w="med" len="med"/>
                      <a:tailEnd type="none" w="med" len="med"/>
                    </a:lnB>
                  </a:tcPr>
                </a:tc>
              </a:tr>
              <a:tr h="1295159">
                <a:tc>
                  <a:txBody>
                    <a:bodyPr/>
                    <a:lstStyle/>
                    <a:p>
                      <a:endParaRPr lang="en-US"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kern="1200" dirty="0">
                          <a:effectLst/>
                        </a:rPr>
                        <a:t>Buffer or Safety Stock</a:t>
                      </a:r>
                      <a:endParaRPr lang="en-US" sz="1200" kern="1200" dirty="0">
                        <a:solidFill>
                          <a:schemeClr val="lt1"/>
                        </a:solidFill>
                        <a:effectLst/>
                        <a:latin typeface="+mn-lt"/>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kern="1200" dirty="0">
                          <a:effectLst/>
                        </a:rPr>
                        <a:t>Buffer or safety stock must be noted.</a:t>
                      </a:r>
                      <a:endParaRPr lang="en-US" sz="1200" kern="1200" dirty="0">
                        <a:solidFill>
                          <a:schemeClr val="lt1"/>
                        </a:solidFill>
                        <a:effectLst/>
                        <a:latin typeface="+mn-lt"/>
                        <a:ea typeface="+mn-ea"/>
                        <a:cs typeface="+mn-cs"/>
                      </a:endParaRPr>
                    </a:p>
                  </a:txBody>
                  <a:tcPr marL="68580" marR="6858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1355725">
                <a:tc>
                  <a:txBody>
                    <a:bodyPr/>
                    <a:lstStyle/>
                    <a:p>
                      <a:endParaRPr lang="en-US" dirty="0"/>
                    </a:p>
                  </a:txBody>
                  <a:tcPr>
                    <a:lnT w="12700" cap="flat" cmpd="sng" algn="ctr">
                      <a:solidFill>
                        <a:schemeClr val="accent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kern="1200" dirty="0">
                          <a:effectLst/>
                        </a:rPr>
                        <a:t>Operator</a:t>
                      </a:r>
                      <a:endParaRPr lang="en-US" sz="1200" kern="1200" dirty="0">
                        <a:solidFill>
                          <a:schemeClr val="lt1"/>
                        </a:solidFill>
                        <a:effectLst/>
                        <a:latin typeface="+mn-lt"/>
                        <a:ea typeface="+mn-ea"/>
                        <a:cs typeface="+mn-cs"/>
                      </a:endParaRPr>
                    </a:p>
                  </a:txBody>
                  <a:tcPr marL="68580" marR="68580" marT="0" marB="0" anchor="ctr">
                    <a:lnT w="12700" cap="flat" cmpd="sng" algn="ctr">
                      <a:solidFill>
                        <a:schemeClr val="accent1"/>
                      </a:solidFill>
                      <a:prstDash val="solid"/>
                      <a:round/>
                      <a:headEnd type="none" w="med" len="med"/>
                      <a:tailEnd type="none" w="med" len="med"/>
                    </a:lnT>
                  </a:tcPr>
                </a:tc>
                <a:tc>
                  <a:txBody>
                    <a:bodyPr/>
                    <a:lstStyle/>
                    <a:p>
                      <a:pPr marL="0" marR="0">
                        <a:lnSpc>
                          <a:spcPct val="107000"/>
                        </a:lnSpc>
                        <a:spcBef>
                          <a:spcPts val="0"/>
                        </a:spcBef>
                        <a:spcAft>
                          <a:spcPts val="0"/>
                        </a:spcAft>
                      </a:pPr>
                      <a:r>
                        <a:rPr lang="en-US" sz="1200" kern="1200" dirty="0">
                          <a:effectLst/>
                        </a:rPr>
                        <a:t>Represents a person.</a:t>
                      </a:r>
                      <a:endParaRPr lang="en-US" sz="1200" kern="1200" dirty="0">
                        <a:solidFill>
                          <a:schemeClr val="lt1"/>
                        </a:solidFill>
                        <a:effectLst/>
                        <a:latin typeface="+mn-lt"/>
                        <a:ea typeface="+mn-ea"/>
                        <a:cs typeface="+mn-cs"/>
                      </a:endParaRPr>
                    </a:p>
                  </a:txBody>
                  <a:tcPr marL="68580" marR="68580" marT="0" marB="0" anchor="ctr">
                    <a:lnT w="12700" cap="flat" cmpd="sng" algn="ctr">
                      <a:solidFill>
                        <a:schemeClr val="accent1"/>
                      </a:solidFill>
                      <a:prstDash val="solid"/>
                      <a:round/>
                      <a:headEnd type="none" w="med" len="med"/>
                      <a:tailEnd type="none" w="med" len="med"/>
                    </a:lnT>
                  </a:tcPr>
                </a:tc>
              </a:tr>
            </a:tbl>
          </a:graphicData>
        </a:graphic>
      </p:graphicFrame>
      <p:pic>
        <p:nvPicPr>
          <p:cNvPr id="6" name="Picture 5"/>
          <p:cNvPicPr/>
          <p:nvPr/>
        </p:nvPicPr>
        <p:blipFill rotWithShape="1">
          <a:blip r:embed="rId4">
            <a:extLst>
              <a:ext uri="{28A0092B-C50C-407E-A947-70E740481C1C}">
                <a14:useLocalDpi xmlns:a14="http://schemas.microsoft.com/office/drawing/2010/main" val="0"/>
              </a:ext>
            </a:extLst>
          </a:blip>
          <a:srcRect l="4624" t="78644" r="84912" b="9523"/>
          <a:stretch/>
        </p:blipFill>
        <p:spPr bwMode="auto">
          <a:xfrm>
            <a:off x="3806634" y="2532846"/>
            <a:ext cx="580390" cy="914400"/>
          </a:xfrm>
          <a:prstGeom prst="rect">
            <a:avLst/>
          </a:prstGeom>
          <a:noFill/>
          <a:ln>
            <a:noFill/>
          </a:ln>
          <a:extLst>
            <a:ext uri="{53640926-AAD7-44D8-BBD7-CCE9431645EC}">
              <a14:shadowObscured xmlns:a14="http://schemas.microsoft.com/office/drawing/2010/main"/>
            </a:ext>
          </a:extLst>
        </p:spPr>
      </p:pic>
      <p:pic>
        <p:nvPicPr>
          <p:cNvPr id="7" name="Picture 6">
            <a:hlinkClick r:id="rId5" action="ppaction://hlinksldjump"/>
          </p:cNvPr>
          <p:cNvPicPr/>
          <p:nvPr/>
        </p:nvPicPr>
        <p:blipFill rotWithShape="1">
          <a:blip r:embed="rId4">
            <a:extLst>
              <a:ext uri="{28A0092B-C50C-407E-A947-70E740481C1C}">
                <a14:useLocalDpi xmlns:a14="http://schemas.microsoft.com/office/drawing/2010/main" val="0"/>
              </a:ext>
            </a:extLst>
          </a:blip>
          <a:srcRect l="2677" t="92799" r="86129" b="385"/>
          <a:stretch/>
        </p:blipFill>
        <p:spPr bwMode="auto">
          <a:xfrm>
            <a:off x="3678221" y="3931419"/>
            <a:ext cx="837217" cy="668861"/>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57150" y="0"/>
            <a:ext cx="11972925" cy="677108"/>
          </a:xfrm>
          <a:prstGeom prst="rect">
            <a:avLst/>
          </a:prstGeom>
          <a:noFill/>
          <a:ln>
            <a:noFill/>
          </a:ln>
        </p:spPr>
        <p:txBody>
          <a:bodyPr wrap="square" rtlCol="0">
            <a:spAutoFit/>
          </a:bodyPr>
          <a:lstStyle/>
          <a:p>
            <a:r>
              <a:rPr lang="en-US" sz="2000" b="1" dirty="0" smtClean="0"/>
              <a:t>Attention: </a:t>
            </a:r>
            <a:r>
              <a:rPr lang="en-US" dirty="0" smtClean="0"/>
              <a:t>Boxes outlined in </a:t>
            </a:r>
            <a:r>
              <a:rPr lang="en-US" dirty="0" smtClean="0">
                <a:solidFill>
                  <a:schemeClr val="accent1"/>
                </a:solidFill>
              </a:rPr>
              <a:t>Red </a:t>
            </a:r>
            <a:r>
              <a:rPr lang="en-US" dirty="0" smtClean="0"/>
              <a:t>are icons that may be used in the examples and in real situations, but will not take you anywhere in the power point.</a:t>
            </a:r>
            <a:endParaRPr lang="en-US" dirty="0">
              <a:solidFill>
                <a:schemeClr val="accent1"/>
              </a:solidFill>
            </a:endParaRPr>
          </a:p>
        </p:txBody>
      </p:sp>
      <p:sp>
        <p:nvSpPr>
          <p:cNvPr id="9" name="Rectangle 8">
            <a:hlinkClick r:id="rId6" action="ppaction://hlinksldjump"/>
          </p:cNvPr>
          <p:cNvSpPr/>
          <p:nvPr/>
        </p:nvSpPr>
        <p:spPr>
          <a:xfrm>
            <a:off x="57150" y="6518787"/>
            <a:ext cx="3345926" cy="29186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 Example</a:t>
            </a:r>
            <a:endParaRPr lang="en-US" dirty="0"/>
          </a:p>
        </p:txBody>
      </p:sp>
    </p:spTree>
    <p:extLst>
      <p:ext uri="{BB962C8B-B14F-4D97-AF65-F5344CB8AC3E}">
        <p14:creationId xmlns:p14="http://schemas.microsoft.com/office/powerpoint/2010/main" val="23019178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1040900" y="679572"/>
            <a:ext cx="9311640" cy="5585460"/>
          </a:xfrm>
          <a:prstGeom prst="rect">
            <a:avLst/>
          </a:prstGeom>
          <a:ln w="88900" cap="sq" cmpd="thickThin">
            <a:solidFill>
              <a:srgbClr val="000000"/>
            </a:solidFill>
            <a:prstDash val="solid"/>
            <a:miter lim="800000"/>
          </a:ln>
          <a:effectLst>
            <a:innerShdw blurRad="76200">
              <a:srgbClr val="000000"/>
            </a:innerShdw>
          </a:effectLst>
        </p:spPr>
      </p:pic>
      <p:sp>
        <p:nvSpPr>
          <p:cNvPr id="5" name="Slide Number Placeholder 4"/>
          <p:cNvSpPr>
            <a:spLocks noGrp="1"/>
          </p:cNvSpPr>
          <p:nvPr>
            <p:ph type="sldNum" sz="quarter" idx="12"/>
          </p:nvPr>
        </p:nvSpPr>
        <p:spPr/>
        <p:txBody>
          <a:bodyPr/>
          <a:lstStyle/>
          <a:p>
            <a:fld id="{D57F1E4F-1CFF-5643-939E-02111984F565}" type="slidenum">
              <a:rPr lang="en-US" smtClean="0"/>
              <a:t>3</a:t>
            </a:fld>
            <a:endParaRPr lang="en-US" dirty="0"/>
          </a:p>
        </p:txBody>
      </p:sp>
      <p:sp>
        <p:nvSpPr>
          <p:cNvPr id="2" name="Rectangle 1">
            <a:hlinkClick r:id="rId6" action="ppaction://hlinksldjump"/>
          </p:cNvPr>
          <p:cNvSpPr/>
          <p:nvPr/>
        </p:nvSpPr>
        <p:spPr>
          <a:xfrm>
            <a:off x="8410575" y="990601"/>
            <a:ext cx="1466849"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7" action="ppaction://hlinksldjump"/>
          </p:cNvPr>
          <p:cNvSpPr/>
          <p:nvPr/>
        </p:nvSpPr>
        <p:spPr>
          <a:xfrm>
            <a:off x="3629024" y="1133476"/>
            <a:ext cx="709045" cy="390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Rectangle 7">
            <a:hlinkClick r:id="rId8" action="ppaction://hlinksldjump"/>
          </p:cNvPr>
          <p:cNvSpPr/>
          <p:nvPr/>
        </p:nvSpPr>
        <p:spPr>
          <a:xfrm>
            <a:off x="1759678" y="4117520"/>
            <a:ext cx="1178041" cy="861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Rectangle 8">
            <a:hlinkClick r:id="rId9" action="ppaction://hlinksldjump"/>
          </p:cNvPr>
          <p:cNvSpPr/>
          <p:nvPr/>
        </p:nvSpPr>
        <p:spPr>
          <a:xfrm>
            <a:off x="1695450" y="3528831"/>
            <a:ext cx="1276350" cy="572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a:hlinkClick r:id="rId10" action="ppaction://hlinksldjump"/>
          </p:cNvPr>
          <p:cNvSpPr/>
          <p:nvPr/>
        </p:nvSpPr>
        <p:spPr>
          <a:xfrm>
            <a:off x="1171575" y="2228850"/>
            <a:ext cx="933450" cy="534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2" name="Rectangle 11">
            <a:hlinkClick r:id="rId11" action="ppaction://hlinksldjump"/>
          </p:cNvPr>
          <p:cNvSpPr/>
          <p:nvPr/>
        </p:nvSpPr>
        <p:spPr>
          <a:xfrm>
            <a:off x="1757534" y="5379566"/>
            <a:ext cx="1205480" cy="550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Rectangle 12">
            <a:hlinkClick r:id="rId12" action="ppaction://hlinksldjump"/>
          </p:cNvPr>
          <p:cNvSpPr/>
          <p:nvPr/>
        </p:nvSpPr>
        <p:spPr>
          <a:xfrm>
            <a:off x="2998101" y="3626091"/>
            <a:ext cx="959705" cy="291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Rectangle 13">
            <a:hlinkClick r:id="rId13" action="ppaction://hlinksldjump"/>
          </p:cNvPr>
          <p:cNvSpPr/>
          <p:nvPr/>
        </p:nvSpPr>
        <p:spPr>
          <a:xfrm>
            <a:off x="2136659" y="1943101"/>
            <a:ext cx="454141" cy="1585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5" name="Rectangle 14">
            <a:hlinkClick r:id="rId14" action="ppaction://hlinksldjump"/>
          </p:cNvPr>
          <p:cNvSpPr/>
          <p:nvPr/>
        </p:nvSpPr>
        <p:spPr>
          <a:xfrm>
            <a:off x="2617102" y="2821813"/>
            <a:ext cx="641234" cy="644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Rectangle 15">
            <a:hlinkClick r:id="rId15" action="ppaction://hlinksldjump"/>
          </p:cNvPr>
          <p:cNvSpPr/>
          <p:nvPr/>
        </p:nvSpPr>
        <p:spPr>
          <a:xfrm>
            <a:off x="8394584" y="5078107"/>
            <a:ext cx="1587616" cy="628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a:hlinkClick r:id="rId16" action="ppaction://hlinksldjump"/>
          </p:cNvPr>
          <p:cNvSpPr/>
          <p:nvPr/>
        </p:nvSpPr>
        <p:spPr>
          <a:xfrm>
            <a:off x="4914899" y="752475"/>
            <a:ext cx="3495675" cy="876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FF0000"/>
              </a:solidFill>
            </a:endParaRPr>
          </a:p>
        </p:txBody>
      </p:sp>
      <p:sp>
        <p:nvSpPr>
          <p:cNvPr id="17" name="Rectangle 16">
            <a:hlinkClick r:id="rId7" action="ppaction://hlinksldjump"/>
          </p:cNvPr>
          <p:cNvSpPr/>
          <p:nvPr/>
        </p:nvSpPr>
        <p:spPr>
          <a:xfrm>
            <a:off x="1276349" y="2821813"/>
            <a:ext cx="709045" cy="236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Rectangle 17">
            <a:hlinkClick r:id="rId10" action="ppaction://hlinksldjump"/>
          </p:cNvPr>
          <p:cNvSpPr/>
          <p:nvPr/>
        </p:nvSpPr>
        <p:spPr>
          <a:xfrm>
            <a:off x="9292206" y="2228848"/>
            <a:ext cx="933450" cy="534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Rectangle 18">
            <a:hlinkClick r:id="rId7" action="ppaction://hlinksldjump"/>
          </p:cNvPr>
          <p:cNvSpPr/>
          <p:nvPr/>
        </p:nvSpPr>
        <p:spPr>
          <a:xfrm>
            <a:off x="9419831" y="2821813"/>
            <a:ext cx="709045" cy="220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0" name="Rectangle 19">
            <a:hlinkClick r:id="rId13" action="ppaction://hlinksldjump"/>
          </p:cNvPr>
          <p:cNvSpPr/>
          <p:nvPr/>
        </p:nvSpPr>
        <p:spPr>
          <a:xfrm>
            <a:off x="8806431" y="1943101"/>
            <a:ext cx="454141" cy="1585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Rectangle 20">
            <a:hlinkClick r:id="rId6" action="ppaction://hlinksldjump"/>
          </p:cNvPr>
          <p:cNvSpPr/>
          <p:nvPr/>
        </p:nvSpPr>
        <p:spPr>
          <a:xfrm>
            <a:off x="1504951" y="1009007"/>
            <a:ext cx="1466849" cy="95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9" action="ppaction://hlinksldjump"/>
          </p:cNvPr>
          <p:cNvSpPr/>
          <p:nvPr/>
        </p:nvSpPr>
        <p:spPr>
          <a:xfrm>
            <a:off x="3948680" y="3528831"/>
            <a:ext cx="1276350" cy="572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3" name="Rectangle 22">
            <a:hlinkClick r:id="rId9" action="ppaction://hlinksldjump"/>
          </p:cNvPr>
          <p:cNvSpPr/>
          <p:nvPr/>
        </p:nvSpPr>
        <p:spPr>
          <a:xfrm>
            <a:off x="6172201" y="3506300"/>
            <a:ext cx="1276350" cy="572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4" name="Rectangle 23">
            <a:hlinkClick r:id="rId9" action="ppaction://hlinksldjump"/>
          </p:cNvPr>
          <p:cNvSpPr/>
          <p:nvPr/>
        </p:nvSpPr>
        <p:spPr>
          <a:xfrm>
            <a:off x="8394584" y="3528831"/>
            <a:ext cx="1276350" cy="572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5" name="Rectangle 24">
            <a:hlinkClick r:id="rId14" action="ppaction://hlinksldjump"/>
          </p:cNvPr>
          <p:cNvSpPr/>
          <p:nvPr/>
        </p:nvSpPr>
        <p:spPr>
          <a:xfrm>
            <a:off x="7577706" y="3927943"/>
            <a:ext cx="641234" cy="644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6" name="Rectangle 25">
            <a:hlinkClick r:id="rId14" action="ppaction://hlinksldjump"/>
          </p:cNvPr>
          <p:cNvSpPr/>
          <p:nvPr/>
        </p:nvSpPr>
        <p:spPr>
          <a:xfrm>
            <a:off x="5355323" y="3927943"/>
            <a:ext cx="641234" cy="644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7" name="Rectangle 26">
            <a:hlinkClick r:id="rId14" action="ppaction://hlinksldjump"/>
          </p:cNvPr>
          <p:cNvSpPr/>
          <p:nvPr/>
        </p:nvSpPr>
        <p:spPr>
          <a:xfrm>
            <a:off x="3158279" y="3899203"/>
            <a:ext cx="641234" cy="644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Rectangle 10">
            <a:hlinkClick r:id="rId17" action="ppaction://hlinksldjump"/>
          </p:cNvPr>
          <p:cNvSpPr/>
          <p:nvPr/>
        </p:nvSpPr>
        <p:spPr>
          <a:xfrm>
            <a:off x="1757534" y="3843155"/>
            <a:ext cx="227860" cy="181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1" name="Rectangle 30">
            <a:hlinkClick r:id="rId17" action="ppaction://hlinksldjump"/>
          </p:cNvPr>
          <p:cNvSpPr/>
          <p:nvPr/>
        </p:nvSpPr>
        <p:spPr>
          <a:xfrm>
            <a:off x="8473022" y="3843155"/>
            <a:ext cx="227860" cy="181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2" name="Rectangle 31">
            <a:hlinkClick r:id="rId17" action="ppaction://hlinksldjump"/>
          </p:cNvPr>
          <p:cNvSpPr/>
          <p:nvPr/>
        </p:nvSpPr>
        <p:spPr>
          <a:xfrm>
            <a:off x="6177900" y="3856315"/>
            <a:ext cx="227860" cy="181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3" name="Rectangle 32">
            <a:hlinkClick r:id="rId17" action="ppaction://hlinksldjump"/>
          </p:cNvPr>
          <p:cNvSpPr/>
          <p:nvPr/>
        </p:nvSpPr>
        <p:spPr>
          <a:xfrm>
            <a:off x="4044669" y="3843155"/>
            <a:ext cx="227860" cy="181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4" name="Rectangle 33">
            <a:hlinkClick r:id="rId8" action="ppaction://hlinksldjump"/>
          </p:cNvPr>
          <p:cNvSpPr/>
          <p:nvPr/>
        </p:nvSpPr>
        <p:spPr>
          <a:xfrm>
            <a:off x="6150486" y="4112869"/>
            <a:ext cx="1178041" cy="861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5" name="Rectangle 34">
            <a:hlinkClick r:id="rId8" action="ppaction://hlinksldjump"/>
          </p:cNvPr>
          <p:cNvSpPr/>
          <p:nvPr/>
        </p:nvSpPr>
        <p:spPr>
          <a:xfrm>
            <a:off x="4020073" y="4100440"/>
            <a:ext cx="1178041" cy="861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7" name="Rectangle 36">
            <a:hlinkClick r:id="rId11" action="ppaction://hlinksldjump"/>
          </p:cNvPr>
          <p:cNvSpPr/>
          <p:nvPr/>
        </p:nvSpPr>
        <p:spPr>
          <a:xfrm>
            <a:off x="4020073" y="5337902"/>
            <a:ext cx="1205480" cy="550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8" name="Rectangle 37">
            <a:hlinkClick r:id="rId11" action="ppaction://hlinksldjump"/>
          </p:cNvPr>
          <p:cNvSpPr/>
          <p:nvPr/>
        </p:nvSpPr>
        <p:spPr>
          <a:xfrm>
            <a:off x="6172201" y="5337902"/>
            <a:ext cx="1205480" cy="550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9" name="Rectangle 38">
            <a:hlinkClick r:id="rId12" action="ppaction://hlinksldjump"/>
          </p:cNvPr>
          <p:cNvSpPr/>
          <p:nvPr/>
        </p:nvSpPr>
        <p:spPr>
          <a:xfrm>
            <a:off x="5260606" y="3645192"/>
            <a:ext cx="847018" cy="294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0" name="Rectangle 39">
            <a:hlinkClick r:id="rId12" action="ppaction://hlinksldjump"/>
          </p:cNvPr>
          <p:cNvSpPr/>
          <p:nvPr/>
        </p:nvSpPr>
        <p:spPr>
          <a:xfrm>
            <a:off x="7418470" y="3645192"/>
            <a:ext cx="959705" cy="291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1" name="Rectangle 40">
            <a:hlinkClick r:id="rId18" action="ppaction://hlinksldjump"/>
          </p:cNvPr>
          <p:cNvSpPr/>
          <p:nvPr/>
        </p:nvSpPr>
        <p:spPr>
          <a:xfrm>
            <a:off x="1242049" y="5190613"/>
            <a:ext cx="480431" cy="536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2" name="Rectangle 41">
            <a:hlinkClick r:id="rId18" action="ppaction://hlinksldjump"/>
          </p:cNvPr>
          <p:cNvSpPr/>
          <p:nvPr/>
        </p:nvSpPr>
        <p:spPr>
          <a:xfrm>
            <a:off x="3011691" y="5157505"/>
            <a:ext cx="959705" cy="536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Rectangle 42">
            <a:hlinkClick r:id="rId18" action="ppaction://hlinksldjump"/>
          </p:cNvPr>
          <p:cNvSpPr/>
          <p:nvPr/>
        </p:nvSpPr>
        <p:spPr>
          <a:xfrm>
            <a:off x="5260607" y="5172826"/>
            <a:ext cx="847018" cy="536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5" name="Rectangle 44">
            <a:hlinkClick r:id="rId18" action="ppaction://hlinksldjump"/>
          </p:cNvPr>
          <p:cNvSpPr/>
          <p:nvPr/>
        </p:nvSpPr>
        <p:spPr>
          <a:xfrm>
            <a:off x="7410426" y="5131828"/>
            <a:ext cx="967749" cy="536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44" name="Audio 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430000" y="6096000"/>
            <a:ext cx="609600" cy="609600"/>
          </a:xfrm>
          <a:prstGeom prst="rect">
            <a:avLst/>
          </a:prstGeom>
        </p:spPr>
      </p:pic>
      <p:sp>
        <p:nvSpPr>
          <p:cNvPr id="6" name="TextBox 5"/>
          <p:cNvSpPr txBox="1"/>
          <p:nvPr/>
        </p:nvSpPr>
        <p:spPr>
          <a:xfrm>
            <a:off x="5775960" y="6265032"/>
            <a:ext cx="4739640" cy="276999"/>
          </a:xfrm>
          <a:prstGeom prst="rect">
            <a:avLst/>
          </a:prstGeom>
          <a:noFill/>
        </p:spPr>
        <p:txBody>
          <a:bodyPr wrap="square" rtlCol="0">
            <a:spAutoFit/>
          </a:bodyPr>
          <a:lstStyle/>
          <a:p>
            <a:r>
              <a:rPr lang="en-US" sz="1200" dirty="0" smtClean="0"/>
              <a:t>Source: http</a:t>
            </a:r>
            <a:r>
              <a:rPr lang="en-US" sz="1200" dirty="0"/>
              <a:t>://en.wikipedia.org/wiki/Value_stream_mapping</a:t>
            </a:r>
          </a:p>
        </p:txBody>
      </p:sp>
    </p:spTree>
    <p:extLst>
      <p:ext uri="{BB962C8B-B14F-4D97-AF65-F5344CB8AC3E}">
        <p14:creationId xmlns:p14="http://schemas.microsoft.com/office/powerpoint/2010/main" val="3103493106"/>
      </p:ext>
    </p:extLst>
  </p:cSld>
  <p:clrMapOvr>
    <a:masterClrMapping/>
  </p:clrMapOvr>
  <mc:AlternateContent xmlns:mc="http://schemas.openxmlformats.org/markup-compatibility/2006" xmlns:p14="http://schemas.microsoft.com/office/powerpoint/2010/main">
    <mc:Choice Requires="p14">
      <p:transition spd="slow" p14:dur="2000" advTm="35326"/>
    </mc:Choice>
    <mc:Fallback xmlns="">
      <p:transition spd="slow" advTm="35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55711" y="2862543"/>
            <a:ext cx="9404723" cy="1400530"/>
          </a:xfrm>
        </p:spPr>
        <p:txBody>
          <a:bodyPr/>
          <a:lstStyle/>
          <a:p>
            <a:pPr algn="ctr"/>
            <a:r>
              <a:rPr lang="en-US" dirty="0" smtClean="0"/>
              <a:t>Information Flow Section</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4</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9394493"/>
      </p:ext>
    </p:extLst>
  </p:cSld>
  <p:clrMapOvr>
    <a:masterClrMapping/>
  </p:clrMapOvr>
  <mc:AlternateContent xmlns:mc="http://schemas.openxmlformats.org/markup-compatibility/2006" xmlns:p14="http://schemas.microsoft.com/office/powerpoint/2010/main">
    <mc:Choice Requires="p14">
      <p:transition spd="slow" p14:dur="2000" advTm="15849"/>
    </mc:Choice>
    <mc:Fallback xmlns="">
      <p:transition spd="slow" advTm="1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and Supplier</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5</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4526280" y="1853248"/>
            <a:ext cx="5603684" cy="43951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76140" y="2873279"/>
            <a:ext cx="2344360" cy="3375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291887" y="1863630"/>
            <a:ext cx="328613" cy="18034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129963" y="1863630"/>
            <a:ext cx="1146528" cy="189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957015708"/>
              </p:ext>
            </p:extLst>
          </p:nvPr>
        </p:nvGraphicFramePr>
        <p:xfrm>
          <a:off x="571500" y="2384995"/>
          <a:ext cx="3080067" cy="28270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algn="ctr"/>
                      <a:r>
                        <a:rPr lang="en-US" dirty="0" smtClean="0"/>
                        <a:t>The “Outside Sources” icon is used to show customer and suppliers.</a:t>
                      </a:r>
                      <a:endParaRPr lang="en-US" dirty="0"/>
                    </a:p>
                  </a:txBody>
                  <a:tcPr/>
                </a:tc>
              </a:tr>
            </a:tbl>
          </a:graphicData>
        </a:graphic>
      </p:graphicFrame>
      <p:pic>
        <p:nvPicPr>
          <p:cNvPr id="19" name="Picture 18">
            <a:hlinkClick r:id="rId6" action="ppaction://hlinksldjump"/>
          </p:cNvPr>
          <p:cNvPicPr/>
          <p:nvPr/>
        </p:nvPicPr>
        <p:blipFill rotWithShape="1">
          <a:blip r:embed="rId7">
            <a:extLst>
              <a:ext uri="{28A0092B-C50C-407E-A947-70E740481C1C}">
                <a14:useLocalDpi xmlns:a14="http://schemas.microsoft.com/office/drawing/2010/main" val="0"/>
              </a:ext>
            </a:extLst>
          </a:blip>
          <a:srcRect l="4365" t="17265" r="78720" b="73859"/>
          <a:stretch/>
        </p:blipFill>
        <p:spPr bwMode="auto">
          <a:xfrm>
            <a:off x="1329502" y="2843886"/>
            <a:ext cx="1710878" cy="1316634"/>
          </a:xfrm>
          <a:prstGeom prst="rect">
            <a:avLst/>
          </a:prstGeom>
          <a:noFill/>
          <a:ln>
            <a:noFill/>
          </a:ln>
          <a:extLst>
            <a:ext uri="{53640926-AAD7-44D8-BBD7-CCE9431645EC}">
              <a14:shadowObscured xmlns:a14="http://schemas.microsoft.com/office/drawing/2010/main"/>
            </a:ext>
          </a:extLst>
        </p:spPr>
      </p:pic>
      <p:sp>
        <p:nvSpPr>
          <p:cNvPr id="14" name="Rectangle 13">
            <a:hlinkClick r:id="rId8" action="ppaction://hlinksldjump"/>
          </p:cNvPr>
          <p:cNvSpPr/>
          <p:nvPr/>
        </p:nvSpPr>
        <p:spPr>
          <a:xfrm>
            <a:off x="476693" y="5392131"/>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sp>
        <p:nvSpPr>
          <p:cNvPr id="15" name="Right Arrow 14"/>
          <p:cNvSpPr/>
          <p:nvPr/>
        </p:nvSpPr>
        <p:spPr>
          <a:xfrm rot="16200000">
            <a:off x="10447790" y="3193937"/>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7292260"/>
      </p:ext>
    </p:extLst>
  </p:cSld>
  <p:clrMapOvr>
    <a:masterClrMapping/>
  </p:clrMapOvr>
  <mc:AlternateContent xmlns:mc="http://schemas.openxmlformats.org/markup-compatibility/2006" xmlns:p14="http://schemas.microsoft.com/office/powerpoint/2010/main">
    <mc:Choice Requires="p14">
      <p:transition spd="slow" p14:dur="2000" advTm="23005"/>
    </mc:Choice>
    <mc:Fallback xmlns="">
      <p:transition spd="slow" advTm="2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Information Flow and Production Company</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6</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4547937" y="2873279"/>
            <a:ext cx="2625813" cy="33751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76140" y="2873279"/>
            <a:ext cx="2344360" cy="3375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3087997895"/>
              </p:ext>
            </p:extLst>
          </p:nvPr>
        </p:nvGraphicFramePr>
        <p:xfrm>
          <a:off x="2295525" y="2088892"/>
          <a:ext cx="2113524" cy="3052482"/>
        </p:xfrm>
        <a:graphic>
          <a:graphicData uri="http://schemas.openxmlformats.org/drawingml/2006/table">
            <a:tbl>
              <a:tblPr firstRow="1" bandRow="1">
                <a:tableStyleId>{1E171933-4619-4E11-9A3F-F7608DF75F80}</a:tableStyleId>
              </a:tblPr>
              <a:tblGrid>
                <a:gridCol w="2113524"/>
              </a:tblGrid>
              <a:tr h="386823">
                <a:tc>
                  <a:txBody>
                    <a:bodyPr/>
                    <a:lstStyle/>
                    <a:p>
                      <a:pPr algn="ctr"/>
                      <a:r>
                        <a:rPr lang="en-US" dirty="0" smtClean="0"/>
                        <a:t>Icon Info</a:t>
                      </a:r>
                      <a:endParaRPr lang="en-US" dirty="0"/>
                    </a:p>
                  </a:txBody>
                  <a:tcPr/>
                </a:tc>
              </a:tr>
              <a:tr h="1118364">
                <a:tc>
                  <a:txBody>
                    <a:bodyPr/>
                    <a:lstStyle/>
                    <a:p>
                      <a:endParaRPr lang="en-US" dirty="0"/>
                    </a:p>
                  </a:txBody>
                  <a:tcPr/>
                </a:tc>
              </a:tr>
              <a:tr h="1547295">
                <a:tc>
                  <a:txBody>
                    <a:bodyPr/>
                    <a:lstStyle/>
                    <a:p>
                      <a:pPr algn="ctr"/>
                      <a:r>
                        <a:rPr lang="en-US" dirty="0" smtClean="0"/>
                        <a:t>Represents the process within your company that will make</a:t>
                      </a:r>
                      <a:r>
                        <a:rPr lang="en-US" baseline="0" dirty="0" smtClean="0"/>
                        <a:t> the product.</a:t>
                      </a:r>
                      <a:endParaRPr lang="en-US" dirty="0"/>
                    </a:p>
                  </a:txBody>
                  <a:tcPr/>
                </a:tc>
              </a:tr>
            </a:tbl>
          </a:graphicData>
        </a:graphic>
      </p:graphicFrame>
      <p:sp>
        <p:nvSpPr>
          <p:cNvPr id="12" name="Rectangle 11"/>
          <p:cNvSpPr/>
          <p:nvPr/>
        </p:nvSpPr>
        <p:spPr>
          <a:xfrm>
            <a:off x="7005484" y="2643080"/>
            <a:ext cx="2854953" cy="36053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16"/>
          <p:cNvGraphicFramePr>
            <a:graphicFrameLocks/>
          </p:cNvGraphicFramePr>
          <p:nvPr>
            <p:extLst>
              <p:ext uri="{D42A27DB-BD31-4B8C-83A1-F6EECF244321}">
                <p14:modId xmlns:p14="http://schemas.microsoft.com/office/powerpoint/2010/main" val="1425549620"/>
              </p:ext>
            </p:extLst>
          </p:nvPr>
        </p:nvGraphicFramePr>
        <p:xfrm>
          <a:off x="72519" y="2088892"/>
          <a:ext cx="2060506" cy="3058143"/>
        </p:xfrm>
        <a:graphic>
          <a:graphicData uri="http://schemas.openxmlformats.org/drawingml/2006/table">
            <a:tbl>
              <a:tblPr firstRow="1" bandRow="1">
                <a:tableStyleId>{1E171933-4619-4E11-9A3F-F7608DF75F80}</a:tableStyleId>
              </a:tblPr>
              <a:tblGrid>
                <a:gridCol w="2060506"/>
              </a:tblGrid>
              <a:tr h="378871">
                <a:tc>
                  <a:txBody>
                    <a:bodyPr/>
                    <a:lstStyle/>
                    <a:p>
                      <a:pPr algn="ctr"/>
                      <a:r>
                        <a:rPr lang="en-US" dirty="0" smtClean="0"/>
                        <a:t>Icon Info</a:t>
                      </a:r>
                      <a:endParaRPr lang="en-US" dirty="0"/>
                    </a:p>
                  </a:txBody>
                  <a:tcPr/>
                </a:tc>
              </a:tr>
              <a:tr h="1163787">
                <a:tc>
                  <a:txBody>
                    <a:bodyPr/>
                    <a:lstStyle/>
                    <a:p>
                      <a:endParaRPr lang="en-US" dirty="0"/>
                    </a:p>
                  </a:txBody>
                  <a:tcPr/>
                </a:tc>
              </a:tr>
              <a:tr h="1515485">
                <a:tc>
                  <a:txBody>
                    <a:bodyPr/>
                    <a:lstStyle/>
                    <a:p>
                      <a:pPr marL="0" algn="ctr" defTabSz="457200" rtl="0" eaLnBrk="1" latinLnBrk="0" hangingPunct="1"/>
                      <a:r>
                        <a:rPr lang="en-US" sz="1800" kern="1200" dirty="0" smtClean="0">
                          <a:effectLst/>
                        </a:rPr>
                        <a:t>Represents</a:t>
                      </a:r>
                      <a:r>
                        <a:rPr lang="en-US" sz="1800" kern="1200" baseline="0" dirty="0" smtClean="0">
                          <a:effectLst/>
                        </a:rPr>
                        <a:t> d</a:t>
                      </a:r>
                      <a:r>
                        <a:rPr lang="en-US" sz="1800" kern="1200" dirty="0" smtClean="0">
                          <a:effectLst/>
                        </a:rPr>
                        <a:t>ata that is transferred electronically.</a:t>
                      </a:r>
                      <a:endParaRPr lang="en-US" sz="1800" kern="1200" dirty="0">
                        <a:solidFill>
                          <a:schemeClr val="lt1"/>
                        </a:solidFill>
                        <a:effectLst/>
                        <a:latin typeface="+mn-lt"/>
                        <a:ea typeface="+mn-ea"/>
                        <a:cs typeface="+mn-cs"/>
                      </a:endParaRPr>
                    </a:p>
                  </a:txBody>
                  <a:tcPr/>
                </a:tc>
              </a:tr>
            </a:tbl>
          </a:graphicData>
        </a:graphic>
      </p:graphicFrame>
      <p:pic>
        <p:nvPicPr>
          <p:cNvPr id="14" name="Picture 13">
            <a:hlinkClick r:id="rId6" action="ppaction://hlinksldjump"/>
          </p:cNvPr>
          <p:cNvPicPr/>
          <p:nvPr/>
        </p:nvPicPr>
        <p:blipFill rotWithShape="1">
          <a:blip r:embed="rId7">
            <a:extLst>
              <a:ext uri="{28A0092B-C50C-407E-A947-70E740481C1C}">
                <a14:useLocalDpi xmlns:a14="http://schemas.microsoft.com/office/drawing/2010/main" val="0"/>
              </a:ext>
            </a:extLst>
          </a:blip>
          <a:srcRect l="1933" t="44942" r="75193" b="49280"/>
          <a:stretch/>
        </p:blipFill>
        <p:spPr bwMode="auto">
          <a:xfrm>
            <a:off x="289711" y="2798609"/>
            <a:ext cx="1603719" cy="605817"/>
          </a:xfrm>
          <a:prstGeom prst="rect">
            <a:avLst/>
          </a:prstGeom>
          <a:noFill/>
          <a:ln>
            <a:noFill/>
          </a:ln>
          <a:extLst>
            <a:ext uri="{53640926-AAD7-44D8-BBD7-CCE9431645EC}">
              <a14:shadowObscured xmlns:a14="http://schemas.microsoft.com/office/drawing/2010/main"/>
            </a:ext>
          </a:extLst>
        </p:spPr>
      </p:pic>
      <p:pic>
        <p:nvPicPr>
          <p:cNvPr id="3" name="Picture 2">
            <a:hlinkClick r:id="rId8" action="ppaction://hlinksldjump"/>
          </p:cNvPr>
          <p:cNvPicPr>
            <a:picLocks noChangeAspect="1"/>
          </p:cNvPicPr>
          <p:nvPr/>
        </p:nvPicPr>
        <p:blipFill>
          <a:blip r:embed="rId9"/>
          <a:stretch>
            <a:fillRect/>
          </a:stretch>
        </p:blipFill>
        <p:spPr>
          <a:xfrm>
            <a:off x="2659711" y="2745040"/>
            <a:ext cx="1330338" cy="714645"/>
          </a:xfrm>
          <a:prstGeom prst="rect">
            <a:avLst/>
          </a:prstGeom>
        </p:spPr>
      </p:pic>
      <p:sp>
        <p:nvSpPr>
          <p:cNvPr id="16" name="Right Arrow 15"/>
          <p:cNvSpPr/>
          <p:nvPr/>
        </p:nvSpPr>
        <p:spPr>
          <a:xfrm rot="16200000">
            <a:off x="7755641" y="2717320"/>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6200000">
            <a:off x="8992941" y="2773970"/>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0" action="ppaction://hlinksldjump"/>
          </p:cNvPr>
          <p:cNvSpPr/>
          <p:nvPr/>
        </p:nvSpPr>
        <p:spPr>
          <a:xfrm>
            <a:off x="476693" y="5392131"/>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sp>
        <p:nvSpPr>
          <p:cNvPr id="5" name="Rectangle 4"/>
          <p:cNvSpPr/>
          <p:nvPr/>
        </p:nvSpPr>
        <p:spPr>
          <a:xfrm>
            <a:off x="4547937" y="1853248"/>
            <a:ext cx="319031" cy="1184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715085" y="1858167"/>
            <a:ext cx="2821339" cy="2105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629154" y="1852725"/>
            <a:ext cx="2821339" cy="2105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475059" y="1863086"/>
            <a:ext cx="2821339" cy="526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1298610" y="1856784"/>
            <a:ext cx="320145" cy="16110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617768" y="2621320"/>
            <a:ext cx="1092213" cy="5388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Audio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8068371"/>
      </p:ext>
    </p:extLst>
  </p:cSld>
  <p:clrMapOvr>
    <a:masterClrMapping/>
  </p:clrMapOvr>
  <mc:AlternateContent xmlns:mc="http://schemas.openxmlformats.org/markup-compatibility/2006" xmlns:p14="http://schemas.microsoft.com/office/powerpoint/2010/main">
    <mc:Choice Requires="p14">
      <p:transition spd="slow" p14:dur="2000" advTm="44470"/>
    </mc:Choice>
    <mc:Fallback xmlns="">
      <p:transition spd="slow" advTm="44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Period Information</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7</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6038850" y="2894122"/>
            <a:ext cx="4091113" cy="33542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76140" y="2873279"/>
            <a:ext cx="2344360" cy="33751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291887" y="1863630"/>
            <a:ext cx="328613" cy="18034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129963" y="1863630"/>
            <a:ext cx="1146528" cy="18928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2931185194"/>
              </p:ext>
            </p:extLst>
          </p:nvPr>
        </p:nvGraphicFramePr>
        <p:xfrm>
          <a:off x="571500" y="2384995"/>
          <a:ext cx="3080067" cy="28270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effectLst/>
                        </a:rPr>
                        <a:t>Describes the time period of information flow.</a:t>
                      </a:r>
                      <a:endParaRPr lang="en-US" sz="1800" kern="1200" dirty="0" smtClean="0">
                        <a:solidFill>
                          <a:schemeClr val="lt1"/>
                        </a:solidFill>
                        <a:effectLst/>
                        <a:latin typeface="+mn-lt"/>
                        <a:ea typeface="+mn-ea"/>
                        <a:cs typeface="+mn-cs"/>
                      </a:endParaRPr>
                    </a:p>
                    <a:p>
                      <a:pPr algn="ctr"/>
                      <a:endParaRPr lang="en-US" dirty="0"/>
                    </a:p>
                  </a:txBody>
                  <a:tcPr/>
                </a:tc>
              </a:tr>
            </a:tbl>
          </a:graphicData>
        </a:graphic>
      </p:graphicFrame>
      <p:sp>
        <p:nvSpPr>
          <p:cNvPr id="12" name="Rectangle 11"/>
          <p:cNvSpPr/>
          <p:nvPr/>
        </p:nvSpPr>
        <p:spPr>
          <a:xfrm>
            <a:off x="4526280" y="2877126"/>
            <a:ext cx="3421064" cy="337315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526280" y="3876675"/>
            <a:ext cx="674370" cy="1277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hlinkClick r:id="rId6" action="ppaction://hlinksldjump"/>
          </p:cNvPr>
          <p:cNvPicPr/>
          <p:nvPr/>
        </p:nvPicPr>
        <p:blipFill rotWithShape="1">
          <a:blip r:embed="rId7">
            <a:extLst>
              <a:ext uri="{28A0092B-C50C-407E-A947-70E740481C1C}">
                <a14:useLocalDpi xmlns:a14="http://schemas.microsoft.com/office/drawing/2010/main" val="0"/>
              </a:ext>
            </a:extLst>
          </a:blip>
          <a:srcRect l="3544" t="52218" r="79704" b="41576"/>
          <a:stretch/>
        </p:blipFill>
        <p:spPr bwMode="auto">
          <a:xfrm>
            <a:off x="1442301" y="3229837"/>
            <a:ext cx="1197105" cy="646838"/>
          </a:xfrm>
          <a:prstGeom prst="rect">
            <a:avLst/>
          </a:prstGeom>
          <a:noFill/>
          <a:ln>
            <a:noFill/>
          </a:ln>
          <a:extLst>
            <a:ext uri="{53640926-AAD7-44D8-BBD7-CCE9431645EC}">
              <a14:shadowObscured xmlns:a14="http://schemas.microsoft.com/office/drawing/2010/main"/>
            </a:ext>
          </a:extLst>
        </p:spPr>
      </p:pic>
      <p:sp>
        <p:nvSpPr>
          <p:cNvPr id="16" name="Right Arrow 15"/>
          <p:cNvSpPr/>
          <p:nvPr/>
        </p:nvSpPr>
        <p:spPr>
          <a:xfrm rot="16200000">
            <a:off x="6421403" y="2647090"/>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hlinkClick r:id="rId8" action="ppaction://hlinksldjump"/>
          </p:cNvPr>
          <p:cNvSpPr/>
          <p:nvPr/>
        </p:nvSpPr>
        <p:spPr>
          <a:xfrm>
            <a:off x="476693" y="5392131"/>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sp>
        <p:nvSpPr>
          <p:cNvPr id="18" name="Rectangle 17"/>
          <p:cNvSpPr/>
          <p:nvPr/>
        </p:nvSpPr>
        <p:spPr>
          <a:xfrm>
            <a:off x="4715085" y="1858167"/>
            <a:ext cx="2821339" cy="2105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532364" y="1862822"/>
            <a:ext cx="328613" cy="19938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418956" y="1858297"/>
            <a:ext cx="2821339" cy="800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80187913"/>
      </p:ext>
    </p:extLst>
  </p:cSld>
  <p:clrMapOvr>
    <a:masterClrMapping/>
  </p:clrMapOvr>
  <mc:AlternateContent xmlns:mc="http://schemas.openxmlformats.org/markup-compatibility/2006" xmlns:p14="http://schemas.microsoft.com/office/powerpoint/2010/main">
    <mc:Choice Requires="p14">
      <p:transition spd="slow" p14:dur="2000" advTm="36461"/>
    </mc:Choice>
    <mc:Fallback xmlns="">
      <p:transition spd="slow" advTm="36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8061" y="2929218"/>
            <a:ext cx="9404723" cy="1400530"/>
          </a:xfrm>
        </p:spPr>
        <p:txBody>
          <a:bodyPr/>
          <a:lstStyle/>
          <a:p>
            <a:pPr algn="ctr"/>
            <a:r>
              <a:rPr lang="en-US" dirty="0" smtClean="0"/>
              <a:t>Material Flow Section</a:t>
            </a:r>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8</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1973067"/>
      </p:ext>
    </p:extLst>
  </p:cSld>
  <p:clrMapOvr>
    <a:masterClrMapping/>
  </p:clrMapOvr>
  <mc:AlternateContent xmlns:mc="http://schemas.openxmlformats.org/markup-compatibility/2006" xmlns:p14="http://schemas.microsoft.com/office/powerpoint/2010/main">
    <mc:Choice Requires="p14">
      <p:transition spd="slow" p14:dur="2000" advTm="10835"/>
    </mc:Choice>
    <mc:Fallback xmlns="">
      <p:transition spd="slow" advTm="10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Movement of goods</a:t>
            </a:r>
          </a:p>
        </p:txBody>
      </p:sp>
      <p:sp>
        <p:nvSpPr>
          <p:cNvPr id="4" name="Slide Number Placeholder 3"/>
          <p:cNvSpPr>
            <a:spLocks noGrp="1"/>
          </p:cNvSpPr>
          <p:nvPr>
            <p:ph type="sldNum" sz="quarter" idx="12"/>
          </p:nvPr>
        </p:nvSpPr>
        <p:spPr/>
        <p:txBody>
          <a:bodyPr/>
          <a:lstStyle/>
          <a:p>
            <a:fld id="{D57F1E4F-1CFF-5643-939E-02111984F565}" type="slidenum">
              <a:rPr lang="en-US" smtClean="0"/>
              <a:t>9</a:t>
            </a:fld>
            <a:endParaRPr lang="en-US" dirty="0"/>
          </a:p>
        </p:txBody>
      </p:sp>
      <p:pic>
        <p:nvPicPr>
          <p:cNvPr id="6" name="Picture 5" descr="https://lh4.googleusercontent.com/QnVdLTlUqq45d9Ke7HBQFnULlJBLSFsnE1Xv2NOThmBaXg1A1mLvKomR3wjNwvt2s6K_MSnJjuNyEsYB2AN72WDCWMkhYQPY4fA6qufa0ANQ1TRyUaubAmpw1ciUkUsaBQ"/>
          <p:cNvPicPr/>
          <p:nvPr/>
        </p:nvPicPr>
        <p:blipFill>
          <a:blip r:embed="rId5">
            <a:extLst>
              <a:ext uri="{28A0092B-C50C-407E-A947-70E740481C1C}">
                <a14:useLocalDpi xmlns:a14="http://schemas.microsoft.com/office/drawing/2010/main" val="0"/>
              </a:ext>
            </a:extLst>
          </a:blip>
          <a:srcRect/>
          <a:stretch>
            <a:fillRect/>
          </a:stretch>
        </p:blipFill>
        <p:spPr bwMode="auto">
          <a:xfrm>
            <a:off x="4526280" y="1853248"/>
            <a:ext cx="7106420" cy="4411784"/>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5753100" y="3075719"/>
            <a:ext cx="4599440" cy="317268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771640" y="2879387"/>
            <a:ext cx="848859" cy="33690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Content Placeholder 16"/>
          <p:cNvGraphicFramePr>
            <a:graphicFrameLocks noGrp="1"/>
          </p:cNvGraphicFramePr>
          <p:nvPr>
            <p:ph idx="1"/>
            <p:extLst>
              <p:ext uri="{D42A27DB-BD31-4B8C-83A1-F6EECF244321}">
                <p14:modId xmlns:p14="http://schemas.microsoft.com/office/powerpoint/2010/main" val="966871647"/>
              </p:ext>
            </p:extLst>
          </p:nvPr>
        </p:nvGraphicFramePr>
        <p:xfrm>
          <a:off x="571500" y="2384995"/>
          <a:ext cx="3080067" cy="3055685"/>
        </p:xfrm>
        <a:graphic>
          <a:graphicData uri="http://schemas.openxmlformats.org/drawingml/2006/table">
            <a:tbl>
              <a:tblPr firstRow="1" bandRow="1">
                <a:tableStyleId>{1E171933-4619-4E11-9A3F-F7608DF75F80}</a:tableStyleId>
              </a:tblPr>
              <a:tblGrid>
                <a:gridCol w="3080067"/>
              </a:tblGrid>
              <a:tr h="283740">
                <a:tc>
                  <a:txBody>
                    <a:bodyPr/>
                    <a:lstStyle/>
                    <a:p>
                      <a:pPr algn="ctr"/>
                      <a:r>
                        <a:rPr lang="en-US" dirty="0" smtClean="0"/>
                        <a:t>Icon Info</a:t>
                      </a:r>
                      <a:endParaRPr lang="en-US" dirty="0"/>
                    </a:p>
                  </a:txBody>
                  <a:tcPr/>
                </a:tc>
              </a:tr>
              <a:tr h="1501205">
                <a:tc>
                  <a:txBody>
                    <a:bodyPr/>
                    <a:lstStyle/>
                    <a:p>
                      <a:endParaRPr lang="en-US" dirty="0"/>
                    </a:p>
                  </a:txBody>
                  <a:tcPr/>
                </a:tc>
              </a:tr>
              <a:tr h="96012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kern="1200" dirty="0" smtClean="0">
                          <a:effectLst/>
                        </a:rPr>
                        <a:t>Shows movement of finished goods to customer.</a:t>
                      </a:r>
                      <a:endParaRPr lang="en-US" sz="1800" kern="1200" dirty="0" smtClean="0">
                        <a:solidFill>
                          <a:schemeClr val="lt1"/>
                        </a:solidFill>
                        <a:effectLst/>
                        <a:latin typeface="+mn-lt"/>
                        <a:ea typeface="+mn-ea"/>
                        <a:cs typeface="+mn-cs"/>
                      </a:endParaRPr>
                    </a:p>
                    <a:p>
                      <a:pPr algn="ctr"/>
                      <a:endParaRPr lang="en-US" dirty="0"/>
                    </a:p>
                  </a:txBody>
                  <a:tcPr/>
                </a:tc>
              </a:tr>
            </a:tbl>
          </a:graphicData>
        </a:graphic>
      </p:graphicFrame>
      <p:sp>
        <p:nvSpPr>
          <p:cNvPr id="12" name="Rectangle 11"/>
          <p:cNvSpPr/>
          <p:nvPr/>
        </p:nvSpPr>
        <p:spPr>
          <a:xfrm>
            <a:off x="4526280" y="4065294"/>
            <a:ext cx="3421064" cy="21707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39864" y="3075718"/>
            <a:ext cx="813591" cy="10090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234045" y="2879387"/>
            <a:ext cx="752475" cy="33714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hlinkClick r:id="rId6" action="ppaction://hlinksldjump"/>
          </p:cNvPr>
          <p:cNvPicPr/>
          <p:nvPr/>
        </p:nvPicPr>
        <p:blipFill rotWithShape="1">
          <a:blip r:embed="rId7">
            <a:extLst>
              <a:ext uri="{28A0092B-C50C-407E-A947-70E740481C1C}">
                <a14:useLocalDpi xmlns:a14="http://schemas.microsoft.com/office/drawing/2010/main" val="0"/>
              </a:ext>
            </a:extLst>
          </a:blip>
          <a:srcRect l="727" t="78058" r="75264" b="15863"/>
          <a:stretch/>
        </p:blipFill>
        <p:spPr bwMode="auto">
          <a:xfrm>
            <a:off x="1395167" y="3190876"/>
            <a:ext cx="1378990" cy="545316"/>
          </a:xfrm>
          <a:prstGeom prst="rect">
            <a:avLst/>
          </a:prstGeom>
          <a:noFill/>
          <a:ln>
            <a:noFill/>
          </a:ln>
          <a:extLst>
            <a:ext uri="{53640926-AAD7-44D8-BBD7-CCE9431645EC}">
              <a14:shadowObscured xmlns:a14="http://schemas.microsoft.com/office/drawing/2010/main"/>
            </a:ext>
          </a:extLst>
        </p:spPr>
      </p:pic>
      <p:sp>
        <p:nvSpPr>
          <p:cNvPr id="19" name="Right Arrow 18"/>
          <p:cNvSpPr/>
          <p:nvPr/>
        </p:nvSpPr>
        <p:spPr>
          <a:xfrm rot="10800000">
            <a:off x="6114059" y="3424276"/>
            <a:ext cx="647699" cy="311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8" action="ppaction://hlinksldjump"/>
          </p:cNvPr>
          <p:cNvSpPr/>
          <p:nvPr/>
        </p:nvSpPr>
        <p:spPr>
          <a:xfrm>
            <a:off x="474433" y="5682528"/>
            <a:ext cx="3293302" cy="56587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t>Return to VSM</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5512751"/>
      </p:ext>
    </p:extLst>
  </p:cSld>
  <p:clrMapOvr>
    <a:masterClrMapping/>
  </p:clrMapOvr>
  <mc:AlternateContent xmlns:mc="http://schemas.openxmlformats.org/markup-compatibility/2006" xmlns:p14="http://schemas.microsoft.com/office/powerpoint/2010/main">
    <mc:Choice Requires="p14">
      <p:transition spd="slow" p14:dur="2000" advTm="27278"/>
    </mc:Choice>
    <mc:Fallback xmlns="">
      <p:transition spd="slow" advTm="2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933</TotalTime>
  <Words>2487</Words>
  <Application>Microsoft Office PowerPoint</Application>
  <PresentationFormat>Widescreen</PresentationFormat>
  <Paragraphs>224</Paragraphs>
  <Slides>24</Slides>
  <Notes>24</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Wingdings 3</vt:lpstr>
      <vt:lpstr>Ion</vt:lpstr>
      <vt:lpstr>Value Stream Mapping </vt:lpstr>
      <vt:lpstr>Instructions - Two Ways to Learn </vt:lpstr>
      <vt:lpstr>PowerPoint Presentation</vt:lpstr>
      <vt:lpstr>Information Flow Section</vt:lpstr>
      <vt:lpstr>Customer and Supplier</vt:lpstr>
      <vt:lpstr>Electronic Information Flow and Production Company</vt:lpstr>
      <vt:lpstr>Time Period Information</vt:lpstr>
      <vt:lpstr>Material Flow Section</vt:lpstr>
      <vt:lpstr>Movement of goods</vt:lpstr>
      <vt:lpstr>Shipping Truck</vt:lpstr>
      <vt:lpstr>Manufacturing Process</vt:lpstr>
      <vt:lpstr>Operator</vt:lpstr>
      <vt:lpstr>Data Box</vt:lpstr>
      <vt:lpstr>Inventory</vt:lpstr>
      <vt:lpstr>Movement of Production Material</vt:lpstr>
      <vt:lpstr>Lead Time Section</vt:lpstr>
      <vt:lpstr>Process Time</vt:lpstr>
      <vt:lpstr>Production Lead Time</vt:lpstr>
      <vt:lpstr>Total Production and Process Time</vt:lpstr>
      <vt:lpstr>Further Information</vt:lpstr>
      <vt:lpstr>End of Slide Show – Icon Glossary</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Value Stream Mapping</dc:title>
  <dc:creator>Peter Schulte</dc:creator>
  <cp:lastModifiedBy>Peter Schulte</cp:lastModifiedBy>
  <cp:revision>79</cp:revision>
  <dcterms:created xsi:type="dcterms:W3CDTF">2014-12-03T03:01:10Z</dcterms:created>
  <dcterms:modified xsi:type="dcterms:W3CDTF">2015-02-11T00:23:02Z</dcterms:modified>
</cp:coreProperties>
</file>